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wmf" ContentType="image/x-wmf"/>
  <Default Extension="bmp" ContentType="image/bmp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6" r:id="rId3"/>
    <p:sldId id="259" r:id="rId5"/>
    <p:sldId id="312" r:id="rId6"/>
    <p:sldId id="313" r:id="rId7"/>
    <p:sldId id="311" r:id="rId8"/>
    <p:sldId id="260" r:id="rId9"/>
    <p:sldId id="270" r:id="rId10"/>
    <p:sldId id="263" r:id="rId11"/>
    <p:sldId id="271" r:id="rId12"/>
    <p:sldId id="272" r:id="rId13"/>
    <p:sldId id="274" r:id="rId14"/>
    <p:sldId id="261" r:id="rId15"/>
    <p:sldId id="276" r:id="rId16"/>
    <p:sldId id="30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7" autoAdjust="0"/>
    <p:restoredTop sz="94151" autoAdjust="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3.bmp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6EBDE-636B-4CC0-A3A0-919CD8A5E3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B4FC-C859-4F44-A142-265C2978DD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17028-66BA-411D-BDB6-6C50FE8DD9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microsoft.com/office/2007/relationships/media" Target="../media/media2.mp4"/><Relationship Id="rId4" Type="http://schemas.openxmlformats.org/officeDocument/2006/relationships/image" Target="../media/image1.png"/><Relationship Id="rId3" Type="http://schemas.microsoft.com/office/2007/relationships/media" Target="../media/media1.wmv"/><Relationship Id="rId2" Type="http://schemas.openxmlformats.org/officeDocument/2006/relationships/video" Target="NULL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前~2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>
                  <p14:trim end="7981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fxlsbYlh3u8lNQnyxTa@@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5">
                  <p14:trim end="1853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xlsbYlh3u8lNQnyxTa@@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>
                  <p14:trim end="1853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932405"/>
            <a:ext cx="12192000" cy="49255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19468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6001C">
                  <a:alpha val="0"/>
                </a:srgbClr>
              </a:gs>
              <a:gs pos="100000">
                <a:srgbClr val="06001C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2676" t="13262" r="34397" b="2205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5A5B8"/>
              </a:gs>
              <a:gs pos="59000">
                <a:srgbClr val="0070C0"/>
              </a:gs>
              <a:gs pos="97000">
                <a:srgbClr val="174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r="32437" b="3059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248D-23EA-4282-BDD4-C5422A7739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521F-E503-486D-8F2C-822C53B7C0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652742" y="1169650"/>
            <a:ext cx="9023106" cy="295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感谢您下载觅知网平台上提供的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在觅知网出售的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的保护，作品的所有权、版权和著作权归觅知网所有，您下载的是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457200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652741" y="4985563"/>
            <a:ext cx="7296131" cy="368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457200"/>
            <a:r>
              <a:rPr lang="zh-CN" altLang="en-US" sz="1800" b="1" dirty="0">
                <a:solidFill>
                  <a:schemeClr val="bg1"/>
                </a:solidFill>
              </a:rPr>
              <a:t>更多精品</a:t>
            </a:r>
            <a:r>
              <a:rPr lang="en-US" altLang="zh-CN" sz="1800" b="1" dirty="0">
                <a:solidFill>
                  <a:schemeClr val="bg1"/>
                </a:solidFill>
              </a:rPr>
              <a:t>PPT</a:t>
            </a:r>
            <a:r>
              <a:rPr lang="zh-CN" altLang="en-US" sz="1800" b="1" dirty="0">
                <a:solidFill>
                  <a:schemeClr val="bg1"/>
                </a:solidFill>
              </a:rPr>
              <a:t>模板：</a:t>
            </a:r>
            <a:r>
              <a:rPr lang="en-US" altLang="zh-CN" sz="1800" b="1" dirty="0">
                <a:solidFill>
                  <a:schemeClr val="bg1"/>
                </a:solidFill>
              </a:rPr>
              <a:t>http://www.51miz.com/ppt/</a:t>
            </a:r>
            <a:endParaRPr lang="en-US" altLang="zh-CN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248D-23EA-4282-BDD4-C5422A7739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521F-E503-486D-8F2C-822C53B7C09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0" Type="http://schemas.openxmlformats.org/officeDocument/2006/relationships/notesSlide" Target="../notesSlides/notesSlide8.xml"/><Relationship Id="rId2" Type="http://schemas.microsoft.com/office/2007/relationships/hdphoto" Target="../media/image21.wdp"/><Relationship Id="rId19" Type="http://schemas.openxmlformats.org/officeDocument/2006/relationships/vmlDrawing" Target="../drawings/vmlDrawing1.vml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22.wmf"/><Relationship Id="rId16" Type="http://schemas.openxmlformats.org/officeDocument/2006/relationships/oleObject" Target="../embeddings/oleObject1.bin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.xml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932405"/>
            <a:ext cx="12192000" cy="4925595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73" y="302353"/>
            <a:ext cx="8895809" cy="65875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40885" y="1681480"/>
            <a:ext cx="66103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</a:rPr>
              <a:t>认识工业机器人</a:t>
            </a:r>
            <a:endParaRPr lang="zh-CN" altLang="en-US" sz="7200" b="1"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文本框 249"/>
          <p:cNvSpPr txBox="1"/>
          <p:nvPr/>
        </p:nvSpPr>
        <p:spPr>
          <a:xfrm>
            <a:off x="650059" y="363134"/>
            <a:ext cx="92138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chemeClr val="bg1"/>
                </a:solidFill>
                <a:latin typeface="Stencil" panose="040409050D0802020404" pitchFamily="82" charset="0"/>
                <a:ea typeface="微软雅黑" panose="020B0503020204020204" pitchFamily="34" charset="-122"/>
              </a:rPr>
              <a:t>02</a:t>
            </a:r>
            <a:endParaRPr lang="en-US" altLang="zh-CN" sz="8000" dirty="0" smtClean="0">
              <a:solidFill>
                <a:schemeClr val="bg1"/>
              </a:solidFill>
              <a:latin typeface="Stencil" panose="040409050D0802020404" pitchFamily="82" charset="0"/>
              <a:ea typeface="微软雅黑" panose="020B0503020204020204" pitchFamily="34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1989007" y="584314"/>
            <a:ext cx="4983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机器人发展阶段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4" name="图片 25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5" y="124619"/>
            <a:ext cx="4070703" cy="2493642"/>
          </a:xfrm>
          <a:prstGeom prst="rect">
            <a:avLst/>
          </a:prstGeom>
        </p:spPr>
      </p:pic>
      <p:cxnSp>
        <p:nvCxnSpPr>
          <p:cNvPr id="255" name="直接连接符 254"/>
          <p:cNvCxnSpPr/>
          <p:nvPr/>
        </p:nvCxnSpPr>
        <p:spPr>
          <a:xfrm>
            <a:off x="1792823" y="363083"/>
            <a:ext cx="0" cy="13634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任意多边形: 形状 16"/>
          <p:cNvSpPr/>
          <p:nvPr>
            <p:custDataLst>
              <p:tags r:id="rId3"/>
            </p:custDataLst>
          </p:nvPr>
        </p:nvSpPr>
        <p:spPr>
          <a:xfrm>
            <a:off x="8792" y="2118946"/>
            <a:ext cx="12177346" cy="2243808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>
            <a:solidFill>
              <a:srgbClr val="FBCA6E">
                <a:lumMod val="75000"/>
              </a:srgbClr>
            </a:solidFill>
            <a:prstDash val="dash"/>
          </a:ln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9" name="Freeform 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1800000">
            <a:off x="1325053" y="3178447"/>
            <a:ext cx="424607" cy="440792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9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  <a:solidFill>
            <a:srgbClr val="C56708"/>
          </a:solidFill>
          <a:ln w="0">
            <a:solidFill>
              <a:srgbClr val="C5670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2" name="Freeform 6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1800000">
            <a:off x="90546" y="3128231"/>
            <a:ext cx="424607" cy="440792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9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  <a:solidFill>
            <a:srgbClr val="C56708"/>
          </a:solidFill>
          <a:ln w="0">
            <a:solidFill>
              <a:srgbClr val="C5670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3" name="Freeform 6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rot="6942315">
            <a:off x="5365601" y="3968201"/>
            <a:ext cx="424607" cy="440792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9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  <a:solidFill>
            <a:srgbClr val="C56708"/>
          </a:solidFill>
          <a:ln w="0">
            <a:solidFill>
              <a:srgbClr val="C5670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6" name="Freeform 6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 rot="7172877">
            <a:off x="4625941" y="2407192"/>
            <a:ext cx="424607" cy="440792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9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  <a:solidFill>
            <a:srgbClr val="C56708"/>
          </a:solidFill>
          <a:ln w="0">
            <a:solidFill>
              <a:srgbClr val="C5670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7" name="Freeform 6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 rot="1800000">
            <a:off x="9083847" y="3209350"/>
            <a:ext cx="424607" cy="440792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9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  <a:solidFill>
            <a:srgbClr val="C56708"/>
          </a:solidFill>
          <a:ln w="0">
            <a:solidFill>
              <a:srgbClr val="C5670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8" name="Freeform 6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rot="1800000">
            <a:off x="8496365" y="4135966"/>
            <a:ext cx="424607" cy="440792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9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  <a:solidFill>
            <a:srgbClr val="C56708"/>
          </a:solidFill>
          <a:ln w="0">
            <a:solidFill>
              <a:srgbClr val="C56708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59" name="文本框 258"/>
          <p:cNvSpPr txBox="1"/>
          <p:nvPr>
            <p:custDataLst>
              <p:tags r:id="rId10"/>
            </p:custDataLst>
          </p:nvPr>
        </p:nvSpPr>
        <p:spPr>
          <a:xfrm>
            <a:off x="1887855" y="3307080"/>
            <a:ext cx="3009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初级阶段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0" name="文本框 259"/>
          <p:cNvSpPr txBox="1"/>
          <p:nvPr>
            <p:custDataLst>
              <p:tags r:id="rId11"/>
            </p:custDataLst>
          </p:nvPr>
        </p:nvSpPr>
        <p:spPr>
          <a:xfrm>
            <a:off x="1243225" y="3901493"/>
            <a:ext cx="3009566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示教再现型机器人</a:t>
            </a:r>
            <a:endParaRPr lang="zh-CN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1" name="文本框 260"/>
          <p:cNvSpPr txBox="1"/>
          <p:nvPr>
            <p:custDataLst>
              <p:tags r:id="rId12"/>
            </p:custDataLst>
          </p:nvPr>
        </p:nvSpPr>
        <p:spPr>
          <a:xfrm>
            <a:off x="5287645" y="2333625"/>
            <a:ext cx="3492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</a:rPr>
              <a:t>快速发展阶段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62" name="文本框 261"/>
          <p:cNvSpPr txBox="1"/>
          <p:nvPr>
            <p:custDataLst>
              <p:tags r:id="rId13"/>
            </p:custDataLst>
          </p:nvPr>
        </p:nvSpPr>
        <p:spPr>
          <a:xfrm>
            <a:off x="5287010" y="2794000"/>
            <a:ext cx="459422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具有初步感知、反馈功能机器人</a:t>
            </a:r>
            <a:endParaRPr lang="zh-CN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63" name="文本框 262"/>
          <p:cNvSpPr txBox="1"/>
          <p:nvPr>
            <p:custDataLst>
              <p:tags r:id="rId14"/>
            </p:custDataLst>
          </p:nvPr>
        </p:nvSpPr>
        <p:spPr>
          <a:xfrm>
            <a:off x="9002395" y="4126230"/>
            <a:ext cx="2566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</a:rPr>
              <a:t>智能化阶段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64" name="文本框 263"/>
          <p:cNvSpPr txBox="1"/>
          <p:nvPr>
            <p:custDataLst>
              <p:tags r:id="rId15"/>
            </p:custDataLst>
          </p:nvPr>
        </p:nvSpPr>
        <p:spPr>
          <a:xfrm>
            <a:off x="7971155" y="4653280"/>
            <a:ext cx="3695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具有逻辑思维、决策能力</a:t>
            </a:r>
            <a:endParaRPr lang="zh-CN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66" name="对象 26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43330" y="5512435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16" imgW="971550" imgH="666750" progId="Package">
                  <p:embed/>
                </p:oleObj>
              </mc:Choice>
              <mc:Fallback>
                <p:oleObj name="" showAsIcon="1" r:id="rId16" imgW="971550" imgH="666750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43330" y="5512435"/>
                        <a:ext cx="971550" cy="666750"/>
                      </a:xfrm>
                      <a:prstGeom prst="rect">
                        <a:avLst/>
                      </a:prstGeom>
                      <a:pattFill prst="pct5">
                        <a:fgClr>
                          <a:schemeClr val="accent1"/>
                        </a:fgClr>
                        <a:bgClr>
                          <a:schemeClr val="bg1"/>
                        </a:bgClr>
                      </a:pattFill>
                      <a:ln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0" grpId="0"/>
          <p:bldP spid="25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" fill="hold"/>
                                            <p:tgtEl>
                                              <p:spTgt spid="25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0" grpId="0"/>
          <p:bldP spid="25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1140460"/>
            <a:ext cx="5111750" cy="571754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716765" y="736983"/>
            <a:ext cx="92392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B0F0"/>
                </a:solidFill>
                <a:latin typeface="Stencil" panose="040409050D0802020404" pitchFamily="82" charset="0"/>
                <a:ea typeface="微软雅黑" panose="020B0503020204020204" pitchFamily="34" charset="-122"/>
              </a:rPr>
              <a:t>03</a:t>
            </a:r>
            <a:endParaRPr lang="en-US" altLang="zh-CN" sz="8000" dirty="0" smtClean="0">
              <a:solidFill>
                <a:srgbClr val="00B0F0"/>
              </a:solidFill>
              <a:latin typeface="Stencil" panose="040409050D0802020404" pitchFamily="82" charset="0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93323" y="1722597"/>
            <a:ext cx="49834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机器人三大法则</a:t>
            </a:r>
            <a:endParaRPr lang="zh-CN" altLang="en-US" sz="5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593323" y="2831826"/>
            <a:ext cx="5032148" cy="0"/>
          </a:xfrm>
          <a:prstGeom prst="line">
            <a:avLst/>
          </a:prstGeom>
          <a:ln>
            <a:solidFill>
              <a:srgbClr val="00B0F0">
                <a:alpha val="36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"/>
          <p:cNvSpPr txBox="1"/>
          <p:nvPr/>
        </p:nvSpPr>
        <p:spPr>
          <a:xfrm>
            <a:off x="6177280" y="2832100"/>
            <a:ext cx="5815330" cy="4115435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 indent="539750" algn="just" defTabSz="1216025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 smtClean="0">
                <a:solidFill>
                  <a:srgbClr val="1C4885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１</a:t>
            </a:r>
            <a:r>
              <a:rPr lang="zh-CN" altLang="en-US" sz="2400" b="1" dirty="0">
                <a:solidFill>
                  <a:srgbClr val="1C4885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） 机器人不得伤害人或由于故障而使人遭受不幸。</a:t>
            </a:r>
            <a:endParaRPr lang="zh-CN" altLang="en-US" sz="2400" b="1" dirty="0">
              <a:solidFill>
                <a:srgbClr val="1C4885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indent="539750" algn="just" defTabSz="1216025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1C4885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２） 机器人必须服从于人的指令， 除非这些指令与第一原则相矛盾。</a:t>
            </a:r>
            <a:endParaRPr lang="zh-CN" altLang="en-US" sz="2400" b="1" dirty="0">
              <a:solidFill>
                <a:srgbClr val="1C4885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indent="539750" algn="just" defTabSz="1216025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1C4885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３） 机器人必须能保护自己的生存， 只要这种保护行为不与第一或第二原则相矛盾</a:t>
            </a:r>
            <a:r>
              <a:rPr lang="zh-CN" altLang="en-US" sz="2400" b="1" dirty="0" smtClean="0">
                <a:solidFill>
                  <a:srgbClr val="1C4885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等腰三角形 40"/>
          <p:cNvSpPr/>
          <p:nvPr/>
        </p:nvSpPr>
        <p:spPr>
          <a:xfrm rot="10800000">
            <a:off x="8491160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3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3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41" y="430925"/>
            <a:ext cx="9179051" cy="645357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21336" y="3692250"/>
            <a:ext cx="3992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机器人特征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00912" y="1407666"/>
            <a:ext cx="213106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0</a:t>
            </a:r>
            <a:r>
              <a:rPr lang="en-US" sz="115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  <a:endParaRPr lang="en-US" sz="115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1" dur="1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1" grpId="1"/>
      <p:bldP spid="21" grpId="2"/>
      <p:bldP spid="21" grpId="3"/>
      <p:bldP spid="21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28" y="3567753"/>
            <a:ext cx="12192000" cy="105645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0704" y="-297"/>
            <a:ext cx="12193057" cy="685859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2152015" y="3616960"/>
            <a:ext cx="1741805" cy="100774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  <a:effectLst>
            <a:outerShdw blurRad="419100" dist="406400" dir="2700000" sx="90000" sy="9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拟人功能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334000" y="3616960"/>
            <a:ext cx="1525905" cy="100774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  <a:effectLst>
            <a:outerShdw blurRad="419100" dist="406400" dir="2700000" sx="90000" sy="9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可编程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648700" y="3616960"/>
            <a:ext cx="2162810" cy="100774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  <a:effectLst>
            <a:outerShdw blurRad="419100" dist="406400" dir="2700000" sx="90000" sy="9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通用性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肘形连接符 9"/>
          <p:cNvCxnSpPr/>
          <p:nvPr/>
        </p:nvCxnSpPr>
        <p:spPr>
          <a:xfrm rot="5400000" flipH="1" flipV="1">
            <a:off x="2857002" y="2685146"/>
            <a:ext cx="935887" cy="802081"/>
          </a:xfrm>
          <a:prstGeom prst="bentConnector3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9"/>
          <p:cNvSpPr txBox="1"/>
          <p:nvPr/>
        </p:nvSpPr>
        <p:spPr>
          <a:xfrm>
            <a:off x="2152015" y="2126615"/>
            <a:ext cx="29400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机器模仿人的肢体动作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肘形连接符 11"/>
          <p:cNvCxnSpPr/>
          <p:nvPr/>
        </p:nvCxnSpPr>
        <p:spPr>
          <a:xfrm rot="16200000" flipH="1">
            <a:off x="5990996" y="4691726"/>
            <a:ext cx="935887" cy="802081"/>
          </a:xfrm>
          <a:prstGeom prst="bentConnector3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1"/>
          <p:cNvSpPr txBox="1"/>
          <p:nvPr/>
        </p:nvSpPr>
        <p:spPr>
          <a:xfrm>
            <a:off x="5334000" y="5560695"/>
            <a:ext cx="27051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可随着工作环境变化的需要在编程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肘形连接符 13"/>
          <p:cNvCxnSpPr/>
          <p:nvPr/>
        </p:nvCxnSpPr>
        <p:spPr>
          <a:xfrm rot="5400000" flipH="1" flipV="1">
            <a:off x="9600162" y="2685146"/>
            <a:ext cx="935887" cy="802081"/>
          </a:xfrm>
          <a:prstGeom prst="bentConnector3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3"/>
          <p:cNvSpPr txBox="1"/>
          <p:nvPr/>
        </p:nvSpPr>
        <p:spPr>
          <a:xfrm>
            <a:off x="9008745" y="1726565"/>
            <a:ext cx="305371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可通过更换机器人末端操作器来执行不同的任务。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63" y="2402489"/>
            <a:ext cx="1852658" cy="195183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94180" y="61277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三大特征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59259E-6 L 0.86003 0.01065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95" y="5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bldLvl="0" animBg="1"/>
      <p:bldP spid="5" grpId="0" bldLvl="0" animBg="1"/>
      <p:bldP spid="6" grpId="0" bldLvl="0" animBg="1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192694" y="2124002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谢谢观看！</a:t>
            </a:r>
            <a:endParaRPr lang="zh-CN" altLang="en-US" sz="88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13500000">
            <a:off x="5061641" y="-1332105"/>
            <a:ext cx="7388609" cy="7388609"/>
          </a:xfrm>
          <a:prstGeom prst="blockArc">
            <a:avLst>
              <a:gd name="adj1" fmla="val 10800000"/>
              <a:gd name="adj2" fmla="val 5220618"/>
              <a:gd name="adj3" fmla="val 271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47" y="459453"/>
            <a:ext cx="5849889" cy="6398547"/>
          </a:xfrm>
          <a:prstGeom prst="rect">
            <a:avLst/>
          </a:prstGeom>
          <a:effectLst/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69" y="594998"/>
            <a:ext cx="2738549" cy="128271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968240" y="848995"/>
            <a:ext cx="1454785" cy="946785"/>
            <a:chOff x="4937104" y="407417"/>
            <a:chExt cx="940791" cy="946566"/>
          </a:xfrm>
        </p:grpSpPr>
        <p:grpSp>
          <p:nvGrpSpPr>
            <p:cNvPr id="68" name="组合 67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71" name="直接连接符 70"/>
                <p:cNvCxnSpPr>
                  <a:stCxn id="69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9" name="椭圆 108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4714875" y="2171065"/>
            <a:ext cx="1494155" cy="946785"/>
            <a:chOff x="4937104" y="407417"/>
            <a:chExt cx="940791" cy="946566"/>
          </a:xfrm>
        </p:grpSpPr>
        <p:grpSp>
          <p:nvGrpSpPr>
            <p:cNvPr id="171" name="组合 170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173" name="椭圆 172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74" name="组合 173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175" name="直接连接符 174"/>
                <p:cNvCxnSpPr>
                  <a:stCxn id="17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2" name="椭圆 171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5224145" y="3587115"/>
            <a:ext cx="1485265" cy="946785"/>
            <a:chOff x="4937104" y="407417"/>
            <a:chExt cx="940791" cy="946566"/>
          </a:xfrm>
        </p:grpSpPr>
        <p:grpSp>
          <p:nvGrpSpPr>
            <p:cNvPr id="181" name="组合 180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183" name="椭圆 182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4" name="组合 183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185" name="直接连接符 184"/>
                <p:cNvCxnSpPr>
                  <a:stCxn id="18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2" name="椭圆 181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0" name="组合 189"/>
          <p:cNvGrpSpPr/>
          <p:nvPr/>
        </p:nvGrpSpPr>
        <p:grpSpPr>
          <a:xfrm>
            <a:off x="5802630" y="4617085"/>
            <a:ext cx="1582420" cy="1134745"/>
            <a:chOff x="4937104" y="407417"/>
            <a:chExt cx="940791" cy="946566"/>
          </a:xfrm>
        </p:grpSpPr>
        <p:grpSp>
          <p:nvGrpSpPr>
            <p:cNvPr id="191" name="组合 190"/>
            <p:cNvGrpSpPr/>
            <p:nvPr/>
          </p:nvGrpSpPr>
          <p:grpSpPr>
            <a:xfrm>
              <a:off x="5065394" y="518473"/>
              <a:ext cx="725979" cy="725979"/>
              <a:chOff x="9527594" y="3608106"/>
              <a:chExt cx="2037989" cy="2037989"/>
            </a:xfrm>
          </p:grpSpPr>
          <p:sp>
            <p:nvSpPr>
              <p:cNvPr id="193" name="椭圆 192"/>
              <p:cNvSpPr/>
              <p:nvPr/>
            </p:nvSpPr>
            <p:spPr>
              <a:xfrm>
                <a:off x="9527594" y="3608106"/>
                <a:ext cx="2037989" cy="2037989"/>
              </a:xfrm>
              <a:prstGeom prst="ellipse">
                <a:avLst/>
              </a:prstGeom>
              <a:gradFill flip="none" rotWithShape="1">
                <a:gsLst>
                  <a:gs pos="0">
                    <a:srgbClr val="BFBFBF"/>
                  </a:gs>
                  <a:gs pos="54000">
                    <a:srgbClr val="FFFFFF"/>
                  </a:gs>
                  <a:gs pos="100000">
                    <a:schemeClr val="bg1">
                      <a:tint val="0"/>
                    </a:schemeClr>
                  </a:gs>
                </a:gsLst>
                <a:lin ang="13500000" scaled="1"/>
                <a:tileRect/>
              </a:gradFill>
              <a:ln w="28575">
                <a:noFill/>
              </a:ln>
              <a:effectLst>
                <a:outerShdw blurRad="88900" dir="5100000" sx="103000" sy="103000" rotWithShape="0">
                  <a:scrgbClr r="0" g="0" b="0">
                    <a:alpha val="15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94" name="组合 193"/>
              <p:cNvGrpSpPr/>
              <p:nvPr/>
            </p:nvGrpSpPr>
            <p:grpSpPr>
              <a:xfrm>
                <a:off x="9557029" y="4250219"/>
                <a:ext cx="2008549" cy="266788"/>
                <a:chOff x="2555818" y="3410981"/>
                <a:chExt cx="1542580" cy="266788"/>
              </a:xfrm>
            </p:grpSpPr>
            <p:cxnSp>
              <p:nvCxnSpPr>
                <p:cNvPr id="195" name="直接连接符 194"/>
                <p:cNvCxnSpPr>
                  <a:stCxn id="19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接连接符 195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接连接符 196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直接连接符 197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直接连接符 198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2" name="椭圆 191"/>
            <p:cNvSpPr/>
            <p:nvPr/>
          </p:nvSpPr>
          <p:spPr>
            <a:xfrm>
              <a:off x="4937104" y="407417"/>
              <a:ext cx="940791" cy="94656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0" name="矩形 239"/>
          <p:cNvSpPr/>
          <p:nvPr/>
        </p:nvSpPr>
        <p:spPr>
          <a:xfrm>
            <a:off x="2492930" y="981193"/>
            <a:ext cx="2302688" cy="68357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智能制造背景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" name="矩形 240"/>
          <p:cNvSpPr/>
          <p:nvPr/>
        </p:nvSpPr>
        <p:spPr>
          <a:xfrm>
            <a:off x="2223010" y="2434699"/>
            <a:ext cx="2302688" cy="68357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机器人发展阶段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3" name="矩形 242"/>
          <p:cNvSpPr/>
          <p:nvPr/>
        </p:nvSpPr>
        <p:spPr>
          <a:xfrm>
            <a:off x="2733383" y="3850753"/>
            <a:ext cx="2302688" cy="68357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机器人的三大法则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4" name="矩形 243"/>
          <p:cNvSpPr/>
          <p:nvPr/>
        </p:nvSpPr>
        <p:spPr>
          <a:xfrm>
            <a:off x="3411651" y="5068710"/>
            <a:ext cx="2302688" cy="68357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889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机器人的特征</a:t>
            </a:r>
            <a:endParaRPr lang="zh-CN" altLang="en-US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39"/>
          <p:cNvSpPr txBox="1"/>
          <p:nvPr/>
        </p:nvSpPr>
        <p:spPr>
          <a:xfrm>
            <a:off x="5323014" y="1040236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01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  <p:sp>
        <p:nvSpPr>
          <p:cNvPr id="86" name="TextBox 39"/>
          <p:cNvSpPr txBox="1"/>
          <p:nvPr/>
        </p:nvSpPr>
        <p:spPr>
          <a:xfrm>
            <a:off x="5114925" y="2363470"/>
            <a:ext cx="966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02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  <p:sp>
        <p:nvSpPr>
          <p:cNvPr id="87" name="TextBox 39"/>
          <p:cNvSpPr txBox="1"/>
          <p:nvPr/>
        </p:nvSpPr>
        <p:spPr>
          <a:xfrm>
            <a:off x="5561330" y="3779520"/>
            <a:ext cx="1075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03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  <p:sp>
        <p:nvSpPr>
          <p:cNvPr id="88" name="TextBox 39"/>
          <p:cNvSpPr txBox="1"/>
          <p:nvPr/>
        </p:nvSpPr>
        <p:spPr>
          <a:xfrm>
            <a:off x="6207760" y="4919980"/>
            <a:ext cx="942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kern="0" dirty="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j-ea"/>
              </a:rPr>
              <a:t>04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gency FB" panose="020B0503020202020204" pitchFamily="34" charset="0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1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40" grpId="0" bldLvl="0" animBg="1"/>
          <p:bldP spid="241" grpId="0" bldLvl="0" animBg="1"/>
          <p:bldP spid="243" grpId="0" bldLvl="0" animBg="1"/>
          <p:bldP spid="244" grpId="0" bldLvl="0" animBg="1"/>
          <p:bldP spid="85" grpId="0"/>
          <p:bldP spid="86" grpId="0"/>
          <p:bldP spid="87" grpId="0"/>
          <p:bldP spid="8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40" grpId="0" bldLvl="0" animBg="1"/>
          <p:bldP spid="241" grpId="0" bldLvl="0" animBg="1"/>
          <p:bldP spid="243" grpId="0" bldLvl="0" animBg="1"/>
          <p:bldP spid="244" grpId="0" bldLvl="0" animBg="1"/>
          <p:bldP spid="85" grpId="0"/>
          <p:bldP spid="86" grpId="0"/>
          <p:bldP spid="87" grpId="0"/>
          <p:bldP spid="8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2"/>
          <p:cNvPicPr>
            <a:picLocks noChangeAspect="1"/>
          </p:cNvPicPr>
          <p:nvPr/>
        </p:nvPicPr>
        <p:blipFill>
          <a:blip r:embed="rId1"/>
          <a:srcRect b="12318"/>
          <a:stretch>
            <a:fillRect/>
          </a:stretch>
        </p:blipFill>
        <p:spPr>
          <a:xfrm>
            <a:off x="-5715" y="0"/>
            <a:ext cx="122040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矩形 1"/>
          <p:cNvSpPr/>
          <p:nvPr/>
        </p:nvSpPr>
        <p:spPr>
          <a:xfrm>
            <a:off x="6572885" y="-25400"/>
            <a:ext cx="5625465" cy="688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00512" y="0"/>
              </a:cxn>
              <a:cxn ang="0">
                <a:pos x="4100512" y="6884988"/>
              </a:cxn>
              <a:cxn ang="0">
                <a:pos x="665989" y="6884988"/>
              </a:cxn>
              <a:cxn ang="0">
                <a:pos x="0" y="0"/>
              </a:cxn>
            </a:cxnLst>
            <a:pathLst>
              <a:path w="3923928" h="5143500">
                <a:moveTo>
                  <a:pt x="0" y="0"/>
                </a:moveTo>
                <a:lnTo>
                  <a:pt x="3923928" y="0"/>
                </a:lnTo>
                <a:lnTo>
                  <a:pt x="3923928" y="5143500"/>
                </a:lnTo>
                <a:lnTo>
                  <a:pt x="637309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9525">
            <a:noFill/>
          </a:ln>
          <a:effectLst>
            <a:outerShdw dist="38100" dir="8100000" algn="ctr" rotWithShape="0">
              <a:srgbClr val="000000">
                <a:alpha val="65999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1508" name="TextBox 4"/>
          <p:cNvSpPr txBox="1"/>
          <p:nvPr/>
        </p:nvSpPr>
        <p:spPr>
          <a:xfrm>
            <a:off x="7441565" y="1983105"/>
            <a:ext cx="40271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本小节为机器人应用技术概述。本模块讲述了机器人的定义、特性、历史、发展；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509" name="组合 21508"/>
          <p:cNvGrpSpPr/>
          <p:nvPr/>
        </p:nvGrpSpPr>
        <p:grpSpPr>
          <a:xfrm rot="10800000">
            <a:off x="5067935" y="781050"/>
            <a:ext cx="2511425" cy="863600"/>
            <a:chOff x="0" y="0"/>
            <a:chExt cx="1883877" cy="648000"/>
          </a:xfrm>
        </p:grpSpPr>
        <p:sp>
          <p:nvSpPr>
            <p:cNvPr id="21510" name="矩形 9"/>
            <p:cNvSpPr/>
            <p:nvPr/>
          </p:nvSpPr>
          <p:spPr>
            <a:xfrm>
              <a:off x="425123" y="82191"/>
              <a:ext cx="1458754" cy="488382"/>
            </a:xfrm>
            <a:custGeom>
              <a:avLst/>
              <a:gdLst/>
              <a:ahLst/>
              <a:cxnLst/>
              <a:pathLst>
                <a:path w="144016" h="869444">
                  <a:moveTo>
                    <a:pt x="0" y="0"/>
                  </a:moveTo>
                  <a:lnTo>
                    <a:pt x="144016" y="0"/>
                  </a:lnTo>
                  <a:lnTo>
                    <a:pt x="144016" y="869444"/>
                  </a:lnTo>
                  <a:lnTo>
                    <a:pt x="0" y="869444"/>
                  </a:lnTo>
                  <a:close/>
                </a:path>
              </a:pathLst>
            </a:custGeom>
            <a:solidFill>
              <a:srgbClr val="4472C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11" name="矩形 13"/>
            <p:cNvSpPr/>
            <p:nvPr/>
          </p:nvSpPr>
          <p:spPr>
            <a:xfrm rot="10800000">
              <a:off x="723468" y="180745"/>
              <a:ext cx="1051732" cy="345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单元提要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1512" name="组合 21511"/>
            <p:cNvGrpSpPr>
              <a:grpSpLocks noChangeAspect="1"/>
            </p:cNvGrpSpPr>
            <p:nvPr/>
          </p:nvGrpSpPr>
          <p:grpSpPr>
            <a:xfrm>
              <a:off x="0" y="0"/>
              <a:ext cx="648000" cy="648000"/>
              <a:chOff x="0" y="0"/>
              <a:chExt cx="648000" cy="648000"/>
            </a:xfrm>
          </p:grpSpPr>
          <p:sp>
            <p:nvSpPr>
              <p:cNvPr id="21513" name="椭圆 15"/>
              <p:cNvSpPr>
                <a:spLocks noChangeAspect="1"/>
              </p:cNvSpPr>
              <p:nvPr/>
            </p:nvSpPr>
            <p:spPr>
              <a:xfrm>
                <a:off x="0" y="2382"/>
                <a:ext cx="647806" cy="64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21514" name="Freeform 5"/>
              <p:cNvSpPr>
                <a:spLocks noChangeAspect="1" noEditPoints="1"/>
              </p:cNvSpPr>
              <p:nvPr/>
            </p:nvSpPr>
            <p:spPr>
              <a:xfrm rot="10800000">
                <a:off x="22644" y="22644"/>
                <a:ext cx="602712" cy="602712"/>
              </a:xfrm>
              <a:custGeom>
                <a:avLst/>
                <a:gdLst>
                  <a:gd name="txL" fmla="*/ 0 w 2449"/>
                  <a:gd name="txT" fmla="*/ 0 h 2449"/>
                  <a:gd name="txR" fmla="*/ 2449 w 2449"/>
                  <a:gd name="txB" fmla="*/ 2449 h 2449"/>
                </a:gdLst>
                <a:ahLst/>
                <a:cxnLst>
                  <a:cxn ang="0">
                    <a:pos x="2147483647" y="56643018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1103060962" y="2147483647"/>
                  </a:cxn>
                  <a:cxn ang="0">
                    <a:pos x="29799416" y="2147483647"/>
                  </a:cxn>
                  <a:cxn ang="0">
                    <a:pos x="566430185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1803648780"/>
                  </a:cxn>
                  <a:cxn ang="0">
                    <a:pos x="2147483647" y="20865621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449" h="2449">
                    <a:moveTo>
                      <a:pt x="1224" y="0"/>
                    </a:moveTo>
                    <a:lnTo>
                      <a:pt x="1287" y="2"/>
                    </a:lnTo>
                    <a:lnTo>
                      <a:pt x="1349" y="6"/>
                    </a:lnTo>
                    <a:lnTo>
                      <a:pt x="1411" y="14"/>
                    </a:lnTo>
                    <a:lnTo>
                      <a:pt x="1471" y="25"/>
                    </a:lnTo>
                    <a:lnTo>
                      <a:pt x="1530" y="38"/>
                    </a:lnTo>
                    <a:lnTo>
                      <a:pt x="1589" y="55"/>
                    </a:lnTo>
                    <a:lnTo>
                      <a:pt x="1645" y="75"/>
                    </a:lnTo>
                    <a:lnTo>
                      <a:pt x="1701" y="96"/>
                    </a:lnTo>
                    <a:lnTo>
                      <a:pt x="1755" y="121"/>
                    </a:lnTo>
                    <a:lnTo>
                      <a:pt x="1807" y="148"/>
                    </a:lnTo>
                    <a:lnTo>
                      <a:pt x="1859" y="178"/>
                    </a:lnTo>
                    <a:lnTo>
                      <a:pt x="1908" y="209"/>
                    </a:lnTo>
                    <a:lnTo>
                      <a:pt x="1957" y="243"/>
                    </a:lnTo>
                    <a:lnTo>
                      <a:pt x="2003" y="279"/>
                    </a:lnTo>
                    <a:lnTo>
                      <a:pt x="2048" y="318"/>
                    </a:lnTo>
                    <a:lnTo>
                      <a:pt x="2090" y="359"/>
                    </a:lnTo>
                    <a:lnTo>
                      <a:pt x="2130" y="401"/>
                    </a:lnTo>
                    <a:lnTo>
                      <a:pt x="2169" y="446"/>
                    </a:lnTo>
                    <a:lnTo>
                      <a:pt x="2205" y="492"/>
                    </a:lnTo>
                    <a:lnTo>
                      <a:pt x="2239" y="540"/>
                    </a:lnTo>
                    <a:lnTo>
                      <a:pt x="2271" y="590"/>
                    </a:lnTo>
                    <a:lnTo>
                      <a:pt x="2301" y="641"/>
                    </a:lnTo>
                    <a:lnTo>
                      <a:pt x="2328" y="694"/>
                    </a:lnTo>
                    <a:lnTo>
                      <a:pt x="2352" y="747"/>
                    </a:lnTo>
                    <a:lnTo>
                      <a:pt x="2374" y="804"/>
                    </a:lnTo>
                    <a:lnTo>
                      <a:pt x="2394" y="860"/>
                    </a:lnTo>
                    <a:lnTo>
                      <a:pt x="2410" y="919"/>
                    </a:lnTo>
                    <a:lnTo>
                      <a:pt x="2424" y="977"/>
                    </a:lnTo>
                    <a:lnTo>
                      <a:pt x="2435" y="1038"/>
                    </a:lnTo>
                    <a:lnTo>
                      <a:pt x="2442" y="1100"/>
                    </a:lnTo>
                    <a:lnTo>
                      <a:pt x="2447" y="1161"/>
                    </a:lnTo>
                    <a:lnTo>
                      <a:pt x="2449" y="1225"/>
                    </a:lnTo>
                    <a:lnTo>
                      <a:pt x="2447" y="1287"/>
                    </a:lnTo>
                    <a:lnTo>
                      <a:pt x="2442" y="1350"/>
                    </a:lnTo>
                    <a:lnTo>
                      <a:pt x="2435" y="1411"/>
                    </a:lnTo>
                    <a:lnTo>
                      <a:pt x="2424" y="1471"/>
                    </a:lnTo>
                    <a:lnTo>
                      <a:pt x="2410" y="1530"/>
                    </a:lnTo>
                    <a:lnTo>
                      <a:pt x="2394" y="1589"/>
                    </a:lnTo>
                    <a:lnTo>
                      <a:pt x="2374" y="1645"/>
                    </a:lnTo>
                    <a:lnTo>
                      <a:pt x="2352" y="1701"/>
                    </a:lnTo>
                    <a:lnTo>
                      <a:pt x="2328" y="1755"/>
                    </a:lnTo>
                    <a:lnTo>
                      <a:pt x="2301" y="1808"/>
                    </a:lnTo>
                    <a:lnTo>
                      <a:pt x="2271" y="1859"/>
                    </a:lnTo>
                    <a:lnTo>
                      <a:pt x="2239" y="1908"/>
                    </a:lnTo>
                    <a:lnTo>
                      <a:pt x="2205" y="1957"/>
                    </a:lnTo>
                    <a:lnTo>
                      <a:pt x="2169" y="2003"/>
                    </a:lnTo>
                    <a:lnTo>
                      <a:pt x="2130" y="2048"/>
                    </a:lnTo>
                    <a:lnTo>
                      <a:pt x="2090" y="2090"/>
                    </a:lnTo>
                    <a:lnTo>
                      <a:pt x="2048" y="2130"/>
                    </a:lnTo>
                    <a:lnTo>
                      <a:pt x="2003" y="2169"/>
                    </a:lnTo>
                    <a:lnTo>
                      <a:pt x="1957" y="2205"/>
                    </a:lnTo>
                    <a:lnTo>
                      <a:pt x="1908" y="2239"/>
                    </a:lnTo>
                    <a:lnTo>
                      <a:pt x="1859" y="2272"/>
                    </a:lnTo>
                    <a:lnTo>
                      <a:pt x="1807" y="2301"/>
                    </a:lnTo>
                    <a:lnTo>
                      <a:pt x="1755" y="2328"/>
                    </a:lnTo>
                    <a:lnTo>
                      <a:pt x="1701" y="2352"/>
                    </a:lnTo>
                    <a:lnTo>
                      <a:pt x="1645" y="2375"/>
                    </a:lnTo>
                    <a:lnTo>
                      <a:pt x="1589" y="2394"/>
                    </a:lnTo>
                    <a:lnTo>
                      <a:pt x="1530" y="2410"/>
                    </a:lnTo>
                    <a:lnTo>
                      <a:pt x="1471" y="2424"/>
                    </a:lnTo>
                    <a:lnTo>
                      <a:pt x="1411" y="2435"/>
                    </a:lnTo>
                    <a:lnTo>
                      <a:pt x="1349" y="2442"/>
                    </a:lnTo>
                    <a:lnTo>
                      <a:pt x="1287" y="2447"/>
                    </a:lnTo>
                    <a:lnTo>
                      <a:pt x="1224" y="2449"/>
                    </a:lnTo>
                    <a:lnTo>
                      <a:pt x="1161" y="2447"/>
                    </a:lnTo>
                    <a:lnTo>
                      <a:pt x="1099" y="2442"/>
                    </a:lnTo>
                    <a:lnTo>
                      <a:pt x="1038" y="2435"/>
                    </a:lnTo>
                    <a:lnTo>
                      <a:pt x="977" y="2424"/>
                    </a:lnTo>
                    <a:lnTo>
                      <a:pt x="918" y="2410"/>
                    </a:lnTo>
                    <a:lnTo>
                      <a:pt x="860" y="2394"/>
                    </a:lnTo>
                    <a:lnTo>
                      <a:pt x="803" y="2375"/>
                    </a:lnTo>
                    <a:lnTo>
                      <a:pt x="747" y="2352"/>
                    </a:lnTo>
                    <a:lnTo>
                      <a:pt x="694" y="2328"/>
                    </a:lnTo>
                    <a:lnTo>
                      <a:pt x="640" y="2301"/>
                    </a:lnTo>
                    <a:lnTo>
                      <a:pt x="589" y="2272"/>
                    </a:lnTo>
                    <a:lnTo>
                      <a:pt x="539" y="2239"/>
                    </a:lnTo>
                    <a:lnTo>
                      <a:pt x="492" y="2205"/>
                    </a:lnTo>
                    <a:lnTo>
                      <a:pt x="446" y="2169"/>
                    </a:lnTo>
                    <a:lnTo>
                      <a:pt x="401" y="2130"/>
                    </a:lnTo>
                    <a:lnTo>
                      <a:pt x="359" y="2090"/>
                    </a:lnTo>
                    <a:lnTo>
                      <a:pt x="318" y="2048"/>
                    </a:lnTo>
                    <a:lnTo>
                      <a:pt x="279" y="2003"/>
                    </a:lnTo>
                    <a:lnTo>
                      <a:pt x="243" y="1957"/>
                    </a:lnTo>
                    <a:lnTo>
                      <a:pt x="209" y="1908"/>
                    </a:lnTo>
                    <a:lnTo>
                      <a:pt x="177" y="1859"/>
                    </a:lnTo>
                    <a:lnTo>
                      <a:pt x="147" y="1808"/>
                    </a:lnTo>
                    <a:lnTo>
                      <a:pt x="121" y="1755"/>
                    </a:lnTo>
                    <a:lnTo>
                      <a:pt x="96" y="1701"/>
                    </a:lnTo>
                    <a:lnTo>
                      <a:pt x="74" y="1645"/>
                    </a:lnTo>
                    <a:lnTo>
                      <a:pt x="55" y="1589"/>
                    </a:lnTo>
                    <a:lnTo>
                      <a:pt x="38" y="1530"/>
                    </a:lnTo>
                    <a:lnTo>
                      <a:pt x="25" y="1471"/>
                    </a:lnTo>
                    <a:lnTo>
                      <a:pt x="14" y="1411"/>
                    </a:lnTo>
                    <a:lnTo>
                      <a:pt x="6" y="1350"/>
                    </a:lnTo>
                    <a:lnTo>
                      <a:pt x="2" y="1287"/>
                    </a:lnTo>
                    <a:lnTo>
                      <a:pt x="0" y="1225"/>
                    </a:lnTo>
                    <a:lnTo>
                      <a:pt x="2" y="1161"/>
                    </a:lnTo>
                    <a:lnTo>
                      <a:pt x="6" y="1100"/>
                    </a:lnTo>
                    <a:lnTo>
                      <a:pt x="14" y="1038"/>
                    </a:lnTo>
                    <a:lnTo>
                      <a:pt x="25" y="977"/>
                    </a:lnTo>
                    <a:lnTo>
                      <a:pt x="38" y="919"/>
                    </a:lnTo>
                    <a:lnTo>
                      <a:pt x="55" y="860"/>
                    </a:lnTo>
                    <a:lnTo>
                      <a:pt x="74" y="804"/>
                    </a:lnTo>
                    <a:lnTo>
                      <a:pt x="96" y="747"/>
                    </a:lnTo>
                    <a:lnTo>
                      <a:pt x="121" y="694"/>
                    </a:lnTo>
                    <a:lnTo>
                      <a:pt x="147" y="641"/>
                    </a:lnTo>
                    <a:lnTo>
                      <a:pt x="177" y="590"/>
                    </a:lnTo>
                    <a:lnTo>
                      <a:pt x="209" y="540"/>
                    </a:lnTo>
                    <a:lnTo>
                      <a:pt x="243" y="492"/>
                    </a:lnTo>
                    <a:lnTo>
                      <a:pt x="279" y="446"/>
                    </a:lnTo>
                    <a:lnTo>
                      <a:pt x="318" y="401"/>
                    </a:lnTo>
                    <a:lnTo>
                      <a:pt x="359" y="359"/>
                    </a:lnTo>
                    <a:lnTo>
                      <a:pt x="401" y="318"/>
                    </a:lnTo>
                    <a:lnTo>
                      <a:pt x="446" y="279"/>
                    </a:lnTo>
                    <a:lnTo>
                      <a:pt x="492" y="243"/>
                    </a:lnTo>
                    <a:lnTo>
                      <a:pt x="539" y="209"/>
                    </a:lnTo>
                    <a:lnTo>
                      <a:pt x="589" y="178"/>
                    </a:lnTo>
                    <a:lnTo>
                      <a:pt x="640" y="148"/>
                    </a:lnTo>
                    <a:lnTo>
                      <a:pt x="694" y="121"/>
                    </a:lnTo>
                    <a:lnTo>
                      <a:pt x="747" y="96"/>
                    </a:lnTo>
                    <a:lnTo>
                      <a:pt x="803" y="75"/>
                    </a:lnTo>
                    <a:lnTo>
                      <a:pt x="860" y="55"/>
                    </a:lnTo>
                    <a:lnTo>
                      <a:pt x="918" y="38"/>
                    </a:lnTo>
                    <a:lnTo>
                      <a:pt x="977" y="25"/>
                    </a:lnTo>
                    <a:lnTo>
                      <a:pt x="1038" y="14"/>
                    </a:lnTo>
                    <a:lnTo>
                      <a:pt x="1099" y="6"/>
                    </a:lnTo>
                    <a:lnTo>
                      <a:pt x="1161" y="2"/>
                    </a:lnTo>
                    <a:lnTo>
                      <a:pt x="1224" y="0"/>
                    </a:lnTo>
                    <a:close/>
                    <a:moveTo>
                      <a:pt x="784" y="814"/>
                    </a:moveTo>
                    <a:lnTo>
                      <a:pt x="1664" y="814"/>
                    </a:lnTo>
                    <a:lnTo>
                      <a:pt x="1673" y="815"/>
                    </a:lnTo>
                    <a:lnTo>
                      <a:pt x="1682" y="817"/>
                    </a:lnTo>
                    <a:lnTo>
                      <a:pt x="1689" y="821"/>
                    </a:lnTo>
                    <a:lnTo>
                      <a:pt x="1696" y="827"/>
                    </a:lnTo>
                    <a:lnTo>
                      <a:pt x="1703" y="834"/>
                    </a:lnTo>
                    <a:lnTo>
                      <a:pt x="1707" y="841"/>
                    </a:lnTo>
                    <a:lnTo>
                      <a:pt x="1709" y="850"/>
                    </a:lnTo>
                    <a:lnTo>
                      <a:pt x="1710" y="859"/>
                    </a:lnTo>
                    <a:lnTo>
                      <a:pt x="1710" y="1451"/>
                    </a:lnTo>
                    <a:lnTo>
                      <a:pt x="1709" y="1460"/>
                    </a:lnTo>
                    <a:lnTo>
                      <a:pt x="1707" y="1468"/>
                    </a:lnTo>
                    <a:lnTo>
                      <a:pt x="1703" y="1476"/>
                    </a:lnTo>
                    <a:lnTo>
                      <a:pt x="1696" y="1482"/>
                    </a:lnTo>
                    <a:lnTo>
                      <a:pt x="1689" y="1488"/>
                    </a:lnTo>
                    <a:lnTo>
                      <a:pt x="1682" y="1492"/>
                    </a:lnTo>
                    <a:lnTo>
                      <a:pt x="1673" y="1495"/>
                    </a:lnTo>
                    <a:lnTo>
                      <a:pt x="1664" y="1496"/>
                    </a:lnTo>
                    <a:lnTo>
                      <a:pt x="1347" y="1496"/>
                    </a:lnTo>
                    <a:lnTo>
                      <a:pt x="1347" y="1584"/>
                    </a:lnTo>
                    <a:lnTo>
                      <a:pt x="1422" y="1584"/>
                    </a:lnTo>
                    <a:lnTo>
                      <a:pt x="1429" y="1585"/>
                    </a:lnTo>
                    <a:lnTo>
                      <a:pt x="1435" y="1586"/>
                    </a:lnTo>
                    <a:lnTo>
                      <a:pt x="1441" y="1589"/>
                    </a:lnTo>
                    <a:lnTo>
                      <a:pt x="1446" y="1592"/>
                    </a:lnTo>
                    <a:lnTo>
                      <a:pt x="1450" y="1596"/>
                    </a:lnTo>
                    <a:lnTo>
                      <a:pt x="1454" y="1600"/>
                    </a:lnTo>
                    <a:lnTo>
                      <a:pt x="1456" y="1605"/>
                    </a:lnTo>
                    <a:lnTo>
                      <a:pt x="1456" y="1610"/>
                    </a:lnTo>
                    <a:lnTo>
                      <a:pt x="1456" y="1635"/>
                    </a:lnTo>
                    <a:lnTo>
                      <a:pt x="991" y="1635"/>
                    </a:lnTo>
                    <a:lnTo>
                      <a:pt x="991" y="1610"/>
                    </a:lnTo>
                    <a:lnTo>
                      <a:pt x="992" y="1605"/>
                    </a:lnTo>
                    <a:lnTo>
                      <a:pt x="994" y="1600"/>
                    </a:lnTo>
                    <a:lnTo>
                      <a:pt x="997" y="1596"/>
                    </a:lnTo>
                    <a:lnTo>
                      <a:pt x="1001" y="1592"/>
                    </a:lnTo>
                    <a:lnTo>
                      <a:pt x="1008" y="1589"/>
                    </a:lnTo>
                    <a:lnTo>
                      <a:pt x="1013" y="1586"/>
                    </a:lnTo>
                    <a:lnTo>
                      <a:pt x="1020" y="1585"/>
                    </a:lnTo>
                    <a:lnTo>
                      <a:pt x="1027" y="1584"/>
                    </a:lnTo>
                    <a:lnTo>
                      <a:pt x="1101" y="1584"/>
                    </a:lnTo>
                    <a:lnTo>
                      <a:pt x="1101" y="1496"/>
                    </a:lnTo>
                    <a:lnTo>
                      <a:pt x="784" y="1496"/>
                    </a:lnTo>
                    <a:lnTo>
                      <a:pt x="774" y="1495"/>
                    </a:lnTo>
                    <a:lnTo>
                      <a:pt x="766" y="1492"/>
                    </a:lnTo>
                    <a:lnTo>
                      <a:pt x="758" y="1488"/>
                    </a:lnTo>
                    <a:lnTo>
                      <a:pt x="752" y="1482"/>
                    </a:lnTo>
                    <a:lnTo>
                      <a:pt x="746" y="1476"/>
                    </a:lnTo>
                    <a:lnTo>
                      <a:pt x="742" y="1468"/>
                    </a:lnTo>
                    <a:lnTo>
                      <a:pt x="739" y="1460"/>
                    </a:lnTo>
                    <a:lnTo>
                      <a:pt x="738" y="1451"/>
                    </a:lnTo>
                    <a:lnTo>
                      <a:pt x="738" y="859"/>
                    </a:lnTo>
                    <a:lnTo>
                      <a:pt x="739" y="850"/>
                    </a:lnTo>
                    <a:lnTo>
                      <a:pt x="742" y="841"/>
                    </a:lnTo>
                    <a:lnTo>
                      <a:pt x="746" y="834"/>
                    </a:lnTo>
                    <a:lnTo>
                      <a:pt x="752" y="827"/>
                    </a:lnTo>
                    <a:lnTo>
                      <a:pt x="758" y="821"/>
                    </a:lnTo>
                    <a:lnTo>
                      <a:pt x="766" y="817"/>
                    </a:lnTo>
                    <a:lnTo>
                      <a:pt x="774" y="815"/>
                    </a:lnTo>
                    <a:lnTo>
                      <a:pt x="784" y="814"/>
                    </a:lnTo>
                    <a:close/>
                    <a:moveTo>
                      <a:pt x="788" y="872"/>
                    </a:moveTo>
                    <a:lnTo>
                      <a:pt x="1660" y="872"/>
                    </a:lnTo>
                    <a:lnTo>
                      <a:pt x="1660" y="1437"/>
                    </a:lnTo>
                    <a:lnTo>
                      <a:pt x="788" y="1437"/>
                    </a:lnTo>
                    <a:lnTo>
                      <a:pt x="788" y="872"/>
                    </a:lnTo>
                    <a:close/>
                    <a:moveTo>
                      <a:pt x="1224" y="387"/>
                    </a:moveTo>
                    <a:lnTo>
                      <a:pt x="1267" y="388"/>
                    </a:lnTo>
                    <a:lnTo>
                      <a:pt x="1310" y="391"/>
                    </a:lnTo>
                    <a:lnTo>
                      <a:pt x="1351" y="396"/>
                    </a:lnTo>
                    <a:lnTo>
                      <a:pt x="1393" y="403"/>
                    </a:lnTo>
                    <a:lnTo>
                      <a:pt x="1433" y="414"/>
                    </a:lnTo>
                    <a:lnTo>
                      <a:pt x="1474" y="425"/>
                    </a:lnTo>
                    <a:lnTo>
                      <a:pt x="1512" y="438"/>
                    </a:lnTo>
                    <a:lnTo>
                      <a:pt x="1550" y="453"/>
                    </a:lnTo>
                    <a:lnTo>
                      <a:pt x="1588" y="469"/>
                    </a:lnTo>
                    <a:lnTo>
                      <a:pt x="1624" y="488"/>
                    </a:lnTo>
                    <a:lnTo>
                      <a:pt x="1658" y="508"/>
                    </a:lnTo>
                    <a:lnTo>
                      <a:pt x="1692" y="530"/>
                    </a:lnTo>
                    <a:lnTo>
                      <a:pt x="1726" y="554"/>
                    </a:lnTo>
                    <a:lnTo>
                      <a:pt x="1757" y="578"/>
                    </a:lnTo>
                    <a:lnTo>
                      <a:pt x="1787" y="604"/>
                    </a:lnTo>
                    <a:lnTo>
                      <a:pt x="1817" y="632"/>
                    </a:lnTo>
                    <a:lnTo>
                      <a:pt x="1844" y="662"/>
                    </a:lnTo>
                    <a:lnTo>
                      <a:pt x="1870" y="692"/>
                    </a:lnTo>
                    <a:lnTo>
                      <a:pt x="1895" y="723"/>
                    </a:lnTo>
                    <a:lnTo>
                      <a:pt x="1918" y="757"/>
                    </a:lnTo>
                    <a:lnTo>
                      <a:pt x="1941" y="790"/>
                    </a:lnTo>
                    <a:lnTo>
                      <a:pt x="1961" y="825"/>
                    </a:lnTo>
                    <a:lnTo>
                      <a:pt x="1979" y="861"/>
                    </a:lnTo>
                    <a:lnTo>
                      <a:pt x="1996" y="899"/>
                    </a:lnTo>
                    <a:lnTo>
                      <a:pt x="2011" y="936"/>
                    </a:lnTo>
                    <a:lnTo>
                      <a:pt x="2024" y="975"/>
                    </a:lnTo>
                    <a:lnTo>
                      <a:pt x="2035" y="1015"/>
                    </a:lnTo>
                    <a:lnTo>
                      <a:pt x="2044" y="1056"/>
                    </a:lnTo>
                    <a:lnTo>
                      <a:pt x="2053" y="1096"/>
                    </a:lnTo>
                    <a:lnTo>
                      <a:pt x="2058" y="1139"/>
                    </a:lnTo>
                    <a:lnTo>
                      <a:pt x="2061" y="1181"/>
                    </a:lnTo>
                    <a:lnTo>
                      <a:pt x="2062" y="1225"/>
                    </a:lnTo>
                    <a:lnTo>
                      <a:pt x="2061" y="1268"/>
                    </a:lnTo>
                    <a:lnTo>
                      <a:pt x="2058" y="1310"/>
                    </a:lnTo>
                    <a:lnTo>
                      <a:pt x="2053" y="1352"/>
                    </a:lnTo>
                    <a:lnTo>
                      <a:pt x="2044" y="1393"/>
                    </a:lnTo>
                    <a:lnTo>
                      <a:pt x="2035" y="1433"/>
                    </a:lnTo>
                    <a:lnTo>
                      <a:pt x="2024" y="1474"/>
                    </a:lnTo>
                    <a:lnTo>
                      <a:pt x="2011" y="1512"/>
                    </a:lnTo>
                    <a:lnTo>
                      <a:pt x="1996" y="1550"/>
                    </a:lnTo>
                    <a:lnTo>
                      <a:pt x="1979" y="1588"/>
                    </a:lnTo>
                    <a:lnTo>
                      <a:pt x="1961" y="1623"/>
                    </a:lnTo>
                    <a:lnTo>
                      <a:pt x="1941" y="1658"/>
                    </a:lnTo>
                    <a:lnTo>
                      <a:pt x="1918" y="1693"/>
                    </a:lnTo>
                    <a:lnTo>
                      <a:pt x="1895" y="1725"/>
                    </a:lnTo>
                    <a:lnTo>
                      <a:pt x="1870" y="1757"/>
                    </a:lnTo>
                    <a:lnTo>
                      <a:pt x="1844" y="1787"/>
                    </a:lnTo>
                    <a:lnTo>
                      <a:pt x="1817" y="1817"/>
                    </a:lnTo>
                    <a:lnTo>
                      <a:pt x="1787" y="1844"/>
                    </a:lnTo>
                    <a:lnTo>
                      <a:pt x="1757" y="1870"/>
                    </a:lnTo>
                    <a:lnTo>
                      <a:pt x="1726" y="1895"/>
                    </a:lnTo>
                    <a:lnTo>
                      <a:pt x="1692" y="1919"/>
                    </a:lnTo>
                    <a:lnTo>
                      <a:pt x="1658" y="1941"/>
                    </a:lnTo>
                    <a:lnTo>
                      <a:pt x="1624" y="1961"/>
                    </a:lnTo>
                    <a:lnTo>
                      <a:pt x="1588" y="1979"/>
                    </a:lnTo>
                    <a:lnTo>
                      <a:pt x="1550" y="1996"/>
                    </a:lnTo>
                    <a:lnTo>
                      <a:pt x="1512" y="2011"/>
                    </a:lnTo>
                    <a:lnTo>
                      <a:pt x="1474" y="2024"/>
                    </a:lnTo>
                    <a:lnTo>
                      <a:pt x="1433" y="2036"/>
                    </a:lnTo>
                    <a:lnTo>
                      <a:pt x="1393" y="2045"/>
                    </a:lnTo>
                    <a:lnTo>
                      <a:pt x="1351" y="2053"/>
                    </a:lnTo>
                    <a:lnTo>
                      <a:pt x="1310" y="2058"/>
                    </a:lnTo>
                    <a:lnTo>
                      <a:pt x="1267" y="2061"/>
                    </a:lnTo>
                    <a:lnTo>
                      <a:pt x="1224" y="2062"/>
                    </a:lnTo>
                    <a:lnTo>
                      <a:pt x="1181" y="2061"/>
                    </a:lnTo>
                    <a:lnTo>
                      <a:pt x="1139" y="2058"/>
                    </a:lnTo>
                    <a:lnTo>
                      <a:pt x="1096" y="2053"/>
                    </a:lnTo>
                    <a:lnTo>
                      <a:pt x="1055" y="2045"/>
                    </a:lnTo>
                    <a:lnTo>
                      <a:pt x="1015" y="2036"/>
                    </a:lnTo>
                    <a:lnTo>
                      <a:pt x="975" y="2024"/>
                    </a:lnTo>
                    <a:lnTo>
                      <a:pt x="936" y="2011"/>
                    </a:lnTo>
                    <a:lnTo>
                      <a:pt x="899" y="1996"/>
                    </a:lnTo>
                    <a:lnTo>
                      <a:pt x="861" y="1979"/>
                    </a:lnTo>
                    <a:lnTo>
                      <a:pt x="825" y="1961"/>
                    </a:lnTo>
                    <a:lnTo>
                      <a:pt x="790" y="1941"/>
                    </a:lnTo>
                    <a:lnTo>
                      <a:pt x="756" y="1919"/>
                    </a:lnTo>
                    <a:lnTo>
                      <a:pt x="723" y="1895"/>
                    </a:lnTo>
                    <a:lnTo>
                      <a:pt x="692" y="1870"/>
                    </a:lnTo>
                    <a:lnTo>
                      <a:pt x="662" y="1844"/>
                    </a:lnTo>
                    <a:lnTo>
                      <a:pt x="632" y="1817"/>
                    </a:lnTo>
                    <a:lnTo>
                      <a:pt x="604" y="1787"/>
                    </a:lnTo>
                    <a:lnTo>
                      <a:pt x="578" y="1757"/>
                    </a:lnTo>
                    <a:lnTo>
                      <a:pt x="553" y="1725"/>
                    </a:lnTo>
                    <a:lnTo>
                      <a:pt x="529" y="1693"/>
                    </a:lnTo>
                    <a:lnTo>
                      <a:pt x="508" y="1658"/>
                    </a:lnTo>
                    <a:lnTo>
                      <a:pt x="488" y="1623"/>
                    </a:lnTo>
                    <a:lnTo>
                      <a:pt x="469" y="1588"/>
                    </a:lnTo>
                    <a:lnTo>
                      <a:pt x="453" y="1550"/>
                    </a:lnTo>
                    <a:lnTo>
                      <a:pt x="438" y="1512"/>
                    </a:lnTo>
                    <a:lnTo>
                      <a:pt x="424" y="1474"/>
                    </a:lnTo>
                    <a:lnTo>
                      <a:pt x="413" y="1433"/>
                    </a:lnTo>
                    <a:lnTo>
                      <a:pt x="403" y="1393"/>
                    </a:lnTo>
                    <a:lnTo>
                      <a:pt x="396" y="1352"/>
                    </a:lnTo>
                    <a:lnTo>
                      <a:pt x="391" y="1310"/>
                    </a:lnTo>
                    <a:lnTo>
                      <a:pt x="388" y="1268"/>
                    </a:lnTo>
                    <a:lnTo>
                      <a:pt x="386" y="1225"/>
                    </a:lnTo>
                    <a:lnTo>
                      <a:pt x="388" y="1181"/>
                    </a:lnTo>
                    <a:lnTo>
                      <a:pt x="391" y="1139"/>
                    </a:lnTo>
                    <a:lnTo>
                      <a:pt x="396" y="1096"/>
                    </a:lnTo>
                    <a:lnTo>
                      <a:pt x="403" y="1056"/>
                    </a:lnTo>
                    <a:lnTo>
                      <a:pt x="413" y="1015"/>
                    </a:lnTo>
                    <a:lnTo>
                      <a:pt x="424" y="975"/>
                    </a:lnTo>
                    <a:lnTo>
                      <a:pt x="438" y="936"/>
                    </a:lnTo>
                    <a:lnTo>
                      <a:pt x="453" y="899"/>
                    </a:lnTo>
                    <a:lnTo>
                      <a:pt x="469" y="861"/>
                    </a:lnTo>
                    <a:lnTo>
                      <a:pt x="488" y="825"/>
                    </a:lnTo>
                    <a:lnTo>
                      <a:pt x="508" y="790"/>
                    </a:lnTo>
                    <a:lnTo>
                      <a:pt x="529" y="757"/>
                    </a:lnTo>
                    <a:lnTo>
                      <a:pt x="553" y="723"/>
                    </a:lnTo>
                    <a:lnTo>
                      <a:pt x="578" y="692"/>
                    </a:lnTo>
                    <a:lnTo>
                      <a:pt x="604" y="662"/>
                    </a:lnTo>
                    <a:lnTo>
                      <a:pt x="632" y="632"/>
                    </a:lnTo>
                    <a:lnTo>
                      <a:pt x="662" y="604"/>
                    </a:lnTo>
                    <a:lnTo>
                      <a:pt x="692" y="578"/>
                    </a:lnTo>
                    <a:lnTo>
                      <a:pt x="723" y="554"/>
                    </a:lnTo>
                    <a:lnTo>
                      <a:pt x="756" y="530"/>
                    </a:lnTo>
                    <a:lnTo>
                      <a:pt x="790" y="508"/>
                    </a:lnTo>
                    <a:lnTo>
                      <a:pt x="825" y="488"/>
                    </a:lnTo>
                    <a:lnTo>
                      <a:pt x="861" y="469"/>
                    </a:lnTo>
                    <a:lnTo>
                      <a:pt x="899" y="453"/>
                    </a:lnTo>
                    <a:lnTo>
                      <a:pt x="936" y="438"/>
                    </a:lnTo>
                    <a:lnTo>
                      <a:pt x="975" y="425"/>
                    </a:lnTo>
                    <a:lnTo>
                      <a:pt x="1015" y="414"/>
                    </a:lnTo>
                    <a:lnTo>
                      <a:pt x="1055" y="403"/>
                    </a:lnTo>
                    <a:lnTo>
                      <a:pt x="1096" y="396"/>
                    </a:lnTo>
                    <a:lnTo>
                      <a:pt x="1139" y="391"/>
                    </a:lnTo>
                    <a:lnTo>
                      <a:pt x="1181" y="388"/>
                    </a:lnTo>
                    <a:lnTo>
                      <a:pt x="1224" y="387"/>
                    </a:lnTo>
                    <a:close/>
                  </a:path>
                </a:pathLst>
              </a:custGeom>
              <a:solidFill>
                <a:srgbClr val="4472C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/>
          <p:cNvPicPr>
            <a:picLocks noChangeAspect="1"/>
          </p:cNvPicPr>
          <p:nvPr/>
        </p:nvPicPr>
        <p:blipFill>
          <a:blip r:embed="rId1"/>
          <a:srcRect b="12318"/>
          <a:stretch>
            <a:fillRect/>
          </a:stretch>
        </p:blipFill>
        <p:spPr>
          <a:xfrm>
            <a:off x="-36830" y="0"/>
            <a:ext cx="1223518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矩形 1"/>
          <p:cNvSpPr/>
          <p:nvPr/>
        </p:nvSpPr>
        <p:spPr>
          <a:xfrm>
            <a:off x="6558280" y="-12700"/>
            <a:ext cx="5640070" cy="688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14800" y="0"/>
              </a:cxn>
              <a:cxn ang="0">
                <a:pos x="4114800" y="6884988"/>
              </a:cxn>
              <a:cxn ang="0">
                <a:pos x="668310" y="6884988"/>
              </a:cxn>
              <a:cxn ang="0">
                <a:pos x="0" y="0"/>
              </a:cxn>
            </a:cxnLst>
            <a:pathLst>
              <a:path w="3923928" h="5143500">
                <a:moveTo>
                  <a:pt x="0" y="0"/>
                </a:moveTo>
                <a:lnTo>
                  <a:pt x="3923928" y="0"/>
                </a:lnTo>
                <a:lnTo>
                  <a:pt x="3923928" y="5143500"/>
                </a:lnTo>
                <a:lnTo>
                  <a:pt x="637309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9525">
            <a:noFill/>
          </a:ln>
          <a:effectLst>
            <a:outerShdw dist="38100" dir="8100000" algn="ctr" rotWithShape="0">
              <a:srgbClr val="000000">
                <a:alpha val="65999"/>
              </a:srgb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2532" name="TextBox 4"/>
          <p:cNvSpPr txBox="1"/>
          <p:nvPr/>
        </p:nvSpPr>
        <p:spPr>
          <a:xfrm>
            <a:off x="7454265" y="1510030"/>
            <a:ext cx="450278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学习完本模块的内容后，学生应能够了解机器人的定义、历史，了解机器人应用技术的现状与发展趋势。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33" name="组合 22532"/>
          <p:cNvGrpSpPr/>
          <p:nvPr/>
        </p:nvGrpSpPr>
        <p:grpSpPr>
          <a:xfrm rot="10800000">
            <a:off x="5067935" y="671513"/>
            <a:ext cx="2511425" cy="863600"/>
            <a:chOff x="0" y="0"/>
            <a:chExt cx="1883877" cy="648000"/>
          </a:xfrm>
        </p:grpSpPr>
        <p:sp>
          <p:nvSpPr>
            <p:cNvPr id="22534" name="矩形 9"/>
            <p:cNvSpPr/>
            <p:nvPr/>
          </p:nvSpPr>
          <p:spPr>
            <a:xfrm>
              <a:off x="425123" y="82192"/>
              <a:ext cx="1458754" cy="488382"/>
            </a:xfrm>
            <a:custGeom>
              <a:avLst/>
              <a:gdLst/>
              <a:ahLst/>
              <a:cxnLst/>
              <a:pathLst>
                <a:path w="144016" h="869444">
                  <a:moveTo>
                    <a:pt x="0" y="0"/>
                  </a:moveTo>
                  <a:lnTo>
                    <a:pt x="144016" y="0"/>
                  </a:lnTo>
                  <a:lnTo>
                    <a:pt x="144016" y="869444"/>
                  </a:lnTo>
                  <a:lnTo>
                    <a:pt x="0" y="869444"/>
                  </a:lnTo>
                  <a:close/>
                </a:path>
              </a:pathLst>
            </a:custGeom>
            <a:solidFill>
              <a:srgbClr val="4472C4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2535" name="矩形 13"/>
            <p:cNvSpPr/>
            <p:nvPr/>
          </p:nvSpPr>
          <p:spPr>
            <a:xfrm rot="10800000">
              <a:off x="723468" y="180745"/>
              <a:ext cx="1051732" cy="345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学习要求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2536" name="组合 22535"/>
            <p:cNvGrpSpPr>
              <a:grpSpLocks noChangeAspect="1"/>
            </p:cNvGrpSpPr>
            <p:nvPr/>
          </p:nvGrpSpPr>
          <p:grpSpPr>
            <a:xfrm>
              <a:off x="0" y="0"/>
              <a:ext cx="648000" cy="648000"/>
              <a:chOff x="0" y="0"/>
              <a:chExt cx="648000" cy="648000"/>
            </a:xfrm>
          </p:grpSpPr>
          <p:sp>
            <p:nvSpPr>
              <p:cNvPr id="22537" name="椭圆 15"/>
              <p:cNvSpPr>
                <a:spLocks noChangeAspect="1"/>
              </p:cNvSpPr>
              <p:nvPr/>
            </p:nvSpPr>
            <p:spPr>
              <a:xfrm>
                <a:off x="0" y="2382"/>
                <a:ext cx="647806" cy="648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anchor="ctr"/>
              <a:p>
                <a:pPr algn="ctr"/>
                <a:endParaRPr lang="zh-CN" altLang="en-US" sz="2400" dirty="0">
                  <a:solidFill>
                    <a:srgbClr val="FFFFFF"/>
                  </a:solidFill>
                  <a:latin typeface="Calibri" panose="020F0502020204030204" charset="0"/>
                </a:endParaRPr>
              </a:p>
            </p:txBody>
          </p:sp>
          <p:sp>
            <p:nvSpPr>
              <p:cNvPr id="22538" name="Freeform 5"/>
              <p:cNvSpPr>
                <a:spLocks noChangeAspect="1" noEditPoints="1"/>
              </p:cNvSpPr>
              <p:nvPr/>
            </p:nvSpPr>
            <p:spPr>
              <a:xfrm rot="10800000">
                <a:off x="22644" y="22644"/>
                <a:ext cx="602712" cy="602712"/>
              </a:xfrm>
              <a:custGeom>
                <a:avLst/>
                <a:gdLst>
                  <a:gd name="txL" fmla="*/ 0 w 2449"/>
                  <a:gd name="txT" fmla="*/ 0 h 2449"/>
                  <a:gd name="txR" fmla="*/ 2449 w 2449"/>
                  <a:gd name="txB" fmla="*/ 2449 h 2449"/>
                </a:gdLst>
                <a:ahLst/>
                <a:cxnLst>
                  <a:cxn ang="0">
                    <a:pos x="2147483647" y="56643018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1103060962" y="2147483647"/>
                  </a:cxn>
                  <a:cxn ang="0">
                    <a:pos x="29799416" y="2147483647"/>
                  </a:cxn>
                  <a:cxn ang="0">
                    <a:pos x="566430185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1803648780"/>
                  </a:cxn>
                  <a:cxn ang="0">
                    <a:pos x="2147483647" y="208656215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449" h="2449">
                    <a:moveTo>
                      <a:pt x="1224" y="0"/>
                    </a:moveTo>
                    <a:lnTo>
                      <a:pt x="1287" y="2"/>
                    </a:lnTo>
                    <a:lnTo>
                      <a:pt x="1349" y="6"/>
                    </a:lnTo>
                    <a:lnTo>
                      <a:pt x="1411" y="14"/>
                    </a:lnTo>
                    <a:lnTo>
                      <a:pt x="1471" y="25"/>
                    </a:lnTo>
                    <a:lnTo>
                      <a:pt x="1530" y="38"/>
                    </a:lnTo>
                    <a:lnTo>
                      <a:pt x="1589" y="55"/>
                    </a:lnTo>
                    <a:lnTo>
                      <a:pt x="1645" y="75"/>
                    </a:lnTo>
                    <a:lnTo>
                      <a:pt x="1701" y="96"/>
                    </a:lnTo>
                    <a:lnTo>
                      <a:pt x="1755" y="121"/>
                    </a:lnTo>
                    <a:lnTo>
                      <a:pt x="1807" y="148"/>
                    </a:lnTo>
                    <a:lnTo>
                      <a:pt x="1859" y="178"/>
                    </a:lnTo>
                    <a:lnTo>
                      <a:pt x="1908" y="209"/>
                    </a:lnTo>
                    <a:lnTo>
                      <a:pt x="1957" y="243"/>
                    </a:lnTo>
                    <a:lnTo>
                      <a:pt x="2003" y="279"/>
                    </a:lnTo>
                    <a:lnTo>
                      <a:pt x="2048" y="318"/>
                    </a:lnTo>
                    <a:lnTo>
                      <a:pt x="2090" y="359"/>
                    </a:lnTo>
                    <a:lnTo>
                      <a:pt x="2130" y="401"/>
                    </a:lnTo>
                    <a:lnTo>
                      <a:pt x="2169" y="446"/>
                    </a:lnTo>
                    <a:lnTo>
                      <a:pt x="2205" y="492"/>
                    </a:lnTo>
                    <a:lnTo>
                      <a:pt x="2239" y="540"/>
                    </a:lnTo>
                    <a:lnTo>
                      <a:pt x="2271" y="590"/>
                    </a:lnTo>
                    <a:lnTo>
                      <a:pt x="2301" y="641"/>
                    </a:lnTo>
                    <a:lnTo>
                      <a:pt x="2328" y="694"/>
                    </a:lnTo>
                    <a:lnTo>
                      <a:pt x="2352" y="747"/>
                    </a:lnTo>
                    <a:lnTo>
                      <a:pt x="2374" y="804"/>
                    </a:lnTo>
                    <a:lnTo>
                      <a:pt x="2394" y="860"/>
                    </a:lnTo>
                    <a:lnTo>
                      <a:pt x="2410" y="919"/>
                    </a:lnTo>
                    <a:lnTo>
                      <a:pt x="2424" y="977"/>
                    </a:lnTo>
                    <a:lnTo>
                      <a:pt x="2435" y="1038"/>
                    </a:lnTo>
                    <a:lnTo>
                      <a:pt x="2442" y="1100"/>
                    </a:lnTo>
                    <a:lnTo>
                      <a:pt x="2447" y="1161"/>
                    </a:lnTo>
                    <a:lnTo>
                      <a:pt x="2449" y="1225"/>
                    </a:lnTo>
                    <a:lnTo>
                      <a:pt x="2447" y="1287"/>
                    </a:lnTo>
                    <a:lnTo>
                      <a:pt x="2442" y="1350"/>
                    </a:lnTo>
                    <a:lnTo>
                      <a:pt x="2435" y="1411"/>
                    </a:lnTo>
                    <a:lnTo>
                      <a:pt x="2424" y="1471"/>
                    </a:lnTo>
                    <a:lnTo>
                      <a:pt x="2410" y="1530"/>
                    </a:lnTo>
                    <a:lnTo>
                      <a:pt x="2394" y="1589"/>
                    </a:lnTo>
                    <a:lnTo>
                      <a:pt x="2374" y="1645"/>
                    </a:lnTo>
                    <a:lnTo>
                      <a:pt x="2352" y="1701"/>
                    </a:lnTo>
                    <a:lnTo>
                      <a:pt x="2328" y="1755"/>
                    </a:lnTo>
                    <a:lnTo>
                      <a:pt x="2301" y="1808"/>
                    </a:lnTo>
                    <a:lnTo>
                      <a:pt x="2271" y="1859"/>
                    </a:lnTo>
                    <a:lnTo>
                      <a:pt x="2239" y="1908"/>
                    </a:lnTo>
                    <a:lnTo>
                      <a:pt x="2205" y="1957"/>
                    </a:lnTo>
                    <a:lnTo>
                      <a:pt x="2169" y="2003"/>
                    </a:lnTo>
                    <a:lnTo>
                      <a:pt x="2130" y="2048"/>
                    </a:lnTo>
                    <a:lnTo>
                      <a:pt x="2090" y="2090"/>
                    </a:lnTo>
                    <a:lnTo>
                      <a:pt x="2048" y="2130"/>
                    </a:lnTo>
                    <a:lnTo>
                      <a:pt x="2003" y="2169"/>
                    </a:lnTo>
                    <a:lnTo>
                      <a:pt x="1957" y="2205"/>
                    </a:lnTo>
                    <a:lnTo>
                      <a:pt x="1908" y="2239"/>
                    </a:lnTo>
                    <a:lnTo>
                      <a:pt x="1859" y="2272"/>
                    </a:lnTo>
                    <a:lnTo>
                      <a:pt x="1807" y="2301"/>
                    </a:lnTo>
                    <a:lnTo>
                      <a:pt x="1755" y="2328"/>
                    </a:lnTo>
                    <a:lnTo>
                      <a:pt x="1701" y="2352"/>
                    </a:lnTo>
                    <a:lnTo>
                      <a:pt x="1645" y="2375"/>
                    </a:lnTo>
                    <a:lnTo>
                      <a:pt x="1589" y="2394"/>
                    </a:lnTo>
                    <a:lnTo>
                      <a:pt x="1530" y="2410"/>
                    </a:lnTo>
                    <a:lnTo>
                      <a:pt x="1471" y="2424"/>
                    </a:lnTo>
                    <a:lnTo>
                      <a:pt x="1411" y="2435"/>
                    </a:lnTo>
                    <a:lnTo>
                      <a:pt x="1349" y="2442"/>
                    </a:lnTo>
                    <a:lnTo>
                      <a:pt x="1287" y="2447"/>
                    </a:lnTo>
                    <a:lnTo>
                      <a:pt x="1224" y="2449"/>
                    </a:lnTo>
                    <a:lnTo>
                      <a:pt x="1161" y="2447"/>
                    </a:lnTo>
                    <a:lnTo>
                      <a:pt x="1099" y="2442"/>
                    </a:lnTo>
                    <a:lnTo>
                      <a:pt x="1038" y="2435"/>
                    </a:lnTo>
                    <a:lnTo>
                      <a:pt x="977" y="2424"/>
                    </a:lnTo>
                    <a:lnTo>
                      <a:pt x="918" y="2410"/>
                    </a:lnTo>
                    <a:lnTo>
                      <a:pt x="860" y="2394"/>
                    </a:lnTo>
                    <a:lnTo>
                      <a:pt x="803" y="2375"/>
                    </a:lnTo>
                    <a:lnTo>
                      <a:pt x="747" y="2352"/>
                    </a:lnTo>
                    <a:lnTo>
                      <a:pt x="694" y="2328"/>
                    </a:lnTo>
                    <a:lnTo>
                      <a:pt x="640" y="2301"/>
                    </a:lnTo>
                    <a:lnTo>
                      <a:pt x="589" y="2272"/>
                    </a:lnTo>
                    <a:lnTo>
                      <a:pt x="539" y="2239"/>
                    </a:lnTo>
                    <a:lnTo>
                      <a:pt x="492" y="2205"/>
                    </a:lnTo>
                    <a:lnTo>
                      <a:pt x="446" y="2169"/>
                    </a:lnTo>
                    <a:lnTo>
                      <a:pt x="401" y="2130"/>
                    </a:lnTo>
                    <a:lnTo>
                      <a:pt x="359" y="2090"/>
                    </a:lnTo>
                    <a:lnTo>
                      <a:pt x="318" y="2048"/>
                    </a:lnTo>
                    <a:lnTo>
                      <a:pt x="279" y="2003"/>
                    </a:lnTo>
                    <a:lnTo>
                      <a:pt x="243" y="1957"/>
                    </a:lnTo>
                    <a:lnTo>
                      <a:pt x="209" y="1908"/>
                    </a:lnTo>
                    <a:lnTo>
                      <a:pt x="177" y="1859"/>
                    </a:lnTo>
                    <a:lnTo>
                      <a:pt x="147" y="1808"/>
                    </a:lnTo>
                    <a:lnTo>
                      <a:pt x="121" y="1755"/>
                    </a:lnTo>
                    <a:lnTo>
                      <a:pt x="96" y="1701"/>
                    </a:lnTo>
                    <a:lnTo>
                      <a:pt x="74" y="1645"/>
                    </a:lnTo>
                    <a:lnTo>
                      <a:pt x="55" y="1589"/>
                    </a:lnTo>
                    <a:lnTo>
                      <a:pt x="38" y="1530"/>
                    </a:lnTo>
                    <a:lnTo>
                      <a:pt x="25" y="1471"/>
                    </a:lnTo>
                    <a:lnTo>
                      <a:pt x="14" y="1411"/>
                    </a:lnTo>
                    <a:lnTo>
                      <a:pt x="6" y="1350"/>
                    </a:lnTo>
                    <a:lnTo>
                      <a:pt x="2" y="1287"/>
                    </a:lnTo>
                    <a:lnTo>
                      <a:pt x="0" y="1225"/>
                    </a:lnTo>
                    <a:lnTo>
                      <a:pt x="2" y="1161"/>
                    </a:lnTo>
                    <a:lnTo>
                      <a:pt x="6" y="1100"/>
                    </a:lnTo>
                    <a:lnTo>
                      <a:pt x="14" y="1038"/>
                    </a:lnTo>
                    <a:lnTo>
                      <a:pt x="25" y="977"/>
                    </a:lnTo>
                    <a:lnTo>
                      <a:pt x="38" y="919"/>
                    </a:lnTo>
                    <a:lnTo>
                      <a:pt x="55" y="860"/>
                    </a:lnTo>
                    <a:lnTo>
                      <a:pt x="74" y="804"/>
                    </a:lnTo>
                    <a:lnTo>
                      <a:pt x="96" y="747"/>
                    </a:lnTo>
                    <a:lnTo>
                      <a:pt x="121" y="694"/>
                    </a:lnTo>
                    <a:lnTo>
                      <a:pt x="147" y="641"/>
                    </a:lnTo>
                    <a:lnTo>
                      <a:pt x="177" y="590"/>
                    </a:lnTo>
                    <a:lnTo>
                      <a:pt x="209" y="540"/>
                    </a:lnTo>
                    <a:lnTo>
                      <a:pt x="243" y="492"/>
                    </a:lnTo>
                    <a:lnTo>
                      <a:pt x="279" y="446"/>
                    </a:lnTo>
                    <a:lnTo>
                      <a:pt x="318" y="401"/>
                    </a:lnTo>
                    <a:lnTo>
                      <a:pt x="359" y="359"/>
                    </a:lnTo>
                    <a:lnTo>
                      <a:pt x="401" y="318"/>
                    </a:lnTo>
                    <a:lnTo>
                      <a:pt x="446" y="279"/>
                    </a:lnTo>
                    <a:lnTo>
                      <a:pt x="492" y="243"/>
                    </a:lnTo>
                    <a:lnTo>
                      <a:pt x="539" y="209"/>
                    </a:lnTo>
                    <a:lnTo>
                      <a:pt x="589" y="178"/>
                    </a:lnTo>
                    <a:lnTo>
                      <a:pt x="640" y="148"/>
                    </a:lnTo>
                    <a:lnTo>
                      <a:pt x="694" y="121"/>
                    </a:lnTo>
                    <a:lnTo>
                      <a:pt x="747" y="96"/>
                    </a:lnTo>
                    <a:lnTo>
                      <a:pt x="803" y="75"/>
                    </a:lnTo>
                    <a:lnTo>
                      <a:pt x="860" y="55"/>
                    </a:lnTo>
                    <a:lnTo>
                      <a:pt x="918" y="38"/>
                    </a:lnTo>
                    <a:lnTo>
                      <a:pt x="977" y="25"/>
                    </a:lnTo>
                    <a:lnTo>
                      <a:pt x="1038" y="14"/>
                    </a:lnTo>
                    <a:lnTo>
                      <a:pt x="1099" y="6"/>
                    </a:lnTo>
                    <a:lnTo>
                      <a:pt x="1161" y="2"/>
                    </a:lnTo>
                    <a:lnTo>
                      <a:pt x="1224" y="0"/>
                    </a:lnTo>
                    <a:close/>
                    <a:moveTo>
                      <a:pt x="784" y="814"/>
                    </a:moveTo>
                    <a:lnTo>
                      <a:pt x="1664" y="814"/>
                    </a:lnTo>
                    <a:lnTo>
                      <a:pt x="1673" y="815"/>
                    </a:lnTo>
                    <a:lnTo>
                      <a:pt x="1682" y="817"/>
                    </a:lnTo>
                    <a:lnTo>
                      <a:pt x="1689" y="821"/>
                    </a:lnTo>
                    <a:lnTo>
                      <a:pt x="1696" y="827"/>
                    </a:lnTo>
                    <a:lnTo>
                      <a:pt x="1703" y="834"/>
                    </a:lnTo>
                    <a:lnTo>
                      <a:pt x="1707" y="841"/>
                    </a:lnTo>
                    <a:lnTo>
                      <a:pt x="1709" y="850"/>
                    </a:lnTo>
                    <a:lnTo>
                      <a:pt x="1710" y="859"/>
                    </a:lnTo>
                    <a:lnTo>
                      <a:pt x="1710" y="1451"/>
                    </a:lnTo>
                    <a:lnTo>
                      <a:pt x="1709" y="1460"/>
                    </a:lnTo>
                    <a:lnTo>
                      <a:pt x="1707" y="1468"/>
                    </a:lnTo>
                    <a:lnTo>
                      <a:pt x="1703" y="1476"/>
                    </a:lnTo>
                    <a:lnTo>
                      <a:pt x="1696" y="1482"/>
                    </a:lnTo>
                    <a:lnTo>
                      <a:pt x="1689" y="1488"/>
                    </a:lnTo>
                    <a:lnTo>
                      <a:pt x="1682" y="1492"/>
                    </a:lnTo>
                    <a:lnTo>
                      <a:pt x="1673" y="1495"/>
                    </a:lnTo>
                    <a:lnTo>
                      <a:pt x="1664" y="1496"/>
                    </a:lnTo>
                    <a:lnTo>
                      <a:pt x="1347" y="1496"/>
                    </a:lnTo>
                    <a:lnTo>
                      <a:pt x="1347" y="1584"/>
                    </a:lnTo>
                    <a:lnTo>
                      <a:pt x="1422" y="1584"/>
                    </a:lnTo>
                    <a:lnTo>
                      <a:pt x="1429" y="1585"/>
                    </a:lnTo>
                    <a:lnTo>
                      <a:pt x="1435" y="1586"/>
                    </a:lnTo>
                    <a:lnTo>
                      <a:pt x="1441" y="1589"/>
                    </a:lnTo>
                    <a:lnTo>
                      <a:pt x="1446" y="1592"/>
                    </a:lnTo>
                    <a:lnTo>
                      <a:pt x="1450" y="1596"/>
                    </a:lnTo>
                    <a:lnTo>
                      <a:pt x="1454" y="1600"/>
                    </a:lnTo>
                    <a:lnTo>
                      <a:pt x="1456" y="1605"/>
                    </a:lnTo>
                    <a:lnTo>
                      <a:pt x="1456" y="1610"/>
                    </a:lnTo>
                    <a:lnTo>
                      <a:pt x="1456" y="1635"/>
                    </a:lnTo>
                    <a:lnTo>
                      <a:pt x="991" y="1635"/>
                    </a:lnTo>
                    <a:lnTo>
                      <a:pt x="991" y="1610"/>
                    </a:lnTo>
                    <a:lnTo>
                      <a:pt x="992" y="1605"/>
                    </a:lnTo>
                    <a:lnTo>
                      <a:pt x="994" y="1600"/>
                    </a:lnTo>
                    <a:lnTo>
                      <a:pt x="997" y="1596"/>
                    </a:lnTo>
                    <a:lnTo>
                      <a:pt x="1001" y="1592"/>
                    </a:lnTo>
                    <a:lnTo>
                      <a:pt x="1008" y="1589"/>
                    </a:lnTo>
                    <a:lnTo>
                      <a:pt x="1013" y="1586"/>
                    </a:lnTo>
                    <a:lnTo>
                      <a:pt x="1020" y="1585"/>
                    </a:lnTo>
                    <a:lnTo>
                      <a:pt x="1027" y="1584"/>
                    </a:lnTo>
                    <a:lnTo>
                      <a:pt x="1101" y="1584"/>
                    </a:lnTo>
                    <a:lnTo>
                      <a:pt x="1101" y="1496"/>
                    </a:lnTo>
                    <a:lnTo>
                      <a:pt x="784" y="1496"/>
                    </a:lnTo>
                    <a:lnTo>
                      <a:pt x="774" y="1495"/>
                    </a:lnTo>
                    <a:lnTo>
                      <a:pt x="766" y="1492"/>
                    </a:lnTo>
                    <a:lnTo>
                      <a:pt x="758" y="1488"/>
                    </a:lnTo>
                    <a:lnTo>
                      <a:pt x="752" y="1482"/>
                    </a:lnTo>
                    <a:lnTo>
                      <a:pt x="746" y="1476"/>
                    </a:lnTo>
                    <a:lnTo>
                      <a:pt x="742" y="1468"/>
                    </a:lnTo>
                    <a:lnTo>
                      <a:pt x="739" y="1460"/>
                    </a:lnTo>
                    <a:lnTo>
                      <a:pt x="738" y="1451"/>
                    </a:lnTo>
                    <a:lnTo>
                      <a:pt x="738" y="859"/>
                    </a:lnTo>
                    <a:lnTo>
                      <a:pt x="739" y="850"/>
                    </a:lnTo>
                    <a:lnTo>
                      <a:pt x="742" y="841"/>
                    </a:lnTo>
                    <a:lnTo>
                      <a:pt x="746" y="834"/>
                    </a:lnTo>
                    <a:lnTo>
                      <a:pt x="752" y="827"/>
                    </a:lnTo>
                    <a:lnTo>
                      <a:pt x="758" y="821"/>
                    </a:lnTo>
                    <a:lnTo>
                      <a:pt x="766" y="817"/>
                    </a:lnTo>
                    <a:lnTo>
                      <a:pt x="774" y="815"/>
                    </a:lnTo>
                    <a:lnTo>
                      <a:pt x="784" y="814"/>
                    </a:lnTo>
                    <a:close/>
                    <a:moveTo>
                      <a:pt x="788" y="872"/>
                    </a:moveTo>
                    <a:lnTo>
                      <a:pt x="1660" y="872"/>
                    </a:lnTo>
                    <a:lnTo>
                      <a:pt x="1660" y="1437"/>
                    </a:lnTo>
                    <a:lnTo>
                      <a:pt x="788" y="1437"/>
                    </a:lnTo>
                    <a:lnTo>
                      <a:pt x="788" y="872"/>
                    </a:lnTo>
                    <a:close/>
                    <a:moveTo>
                      <a:pt x="1224" y="387"/>
                    </a:moveTo>
                    <a:lnTo>
                      <a:pt x="1267" y="388"/>
                    </a:lnTo>
                    <a:lnTo>
                      <a:pt x="1310" y="391"/>
                    </a:lnTo>
                    <a:lnTo>
                      <a:pt x="1351" y="396"/>
                    </a:lnTo>
                    <a:lnTo>
                      <a:pt x="1393" y="403"/>
                    </a:lnTo>
                    <a:lnTo>
                      <a:pt x="1433" y="414"/>
                    </a:lnTo>
                    <a:lnTo>
                      <a:pt x="1474" y="425"/>
                    </a:lnTo>
                    <a:lnTo>
                      <a:pt x="1512" y="438"/>
                    </a:lnTo>
                    <a:lnTo>
                      <a:pt x="1550" y="453"/>
                    </a:lnTo>
                    <a:lnTo>
                      <a:pt x="1588" y="469"/>
                    </a:lnTo>
                    <a:lnTo>
                      <a:pt x="1624" y="488"/>
                    </a:lnTo>
                    <a:lnTo>
                      <a:pt x="1658" y="508"/>
                    </a:lnTo>
                    <a:lnTo>
                      <a:pt x="1692" y="530"/>
                    </a:lnTo>
                    <a:lnTo>
                      <a:pt x="1726" y="554"/>
                    </a:lnTo>
                    <a:lnTo>
                      <a:pt x="1757" y="578"/>
                    </a:lnTo>
                    <a:lnTo>
                      <a:pt x="1787" y="604"/>
                    </a:lnTo>
                    <a:lnTo>
                      <a:pt x="1817" y="632"/>
                    </a:lnTo>
                    <a:lnTo>
                      <a:pt x="1844" y="662"/>
                    </a:lnTo>
                    <a:lnTo>
                      <a:pt x="1870" y="692"/>
                    </a:lnTo>
                    <a:lnTo>
                      <a:pt x="1895" y="723"/>
                    </a:lnTo>
                    <a:lnTo>
                      <a:pt x="1918" y="757"/>
                    </a:lnTo>
                    <a:lnTo>
                      <a:pt x="1941" y="790"/>
                    </a:lnTo>
                    <a:lnTo>
                      <a:pt x="1961" y="825"/>
                    </a:lnTo>
                    <a:lnTo>
                      <a:pt x="1979" y="861"/>
                    </a:lnTo>
                    <a:lnTo>
                      <a:pt x="1996" y="899"/>
                    </a:lnTo>
                    <a:lnTo>
                      <a:pt x="2011" y="936"/>
                    </a:lnTo>
                    <a:lnTo>
                      <a:pt x="2024" y="975"/>
                    </a:lnTo>
                    <a:lnTo>
                      <a:pt x="2035" y="1015"/>
                    </a:lnTo>
                    <a:lnTo>
                      <a:pt x="2044" y="1056"/>
                    </a:lnTo>
                    <a:lnTo>
                      <a:pt x="2053" y="1096"/>
                    </a:lnTo>
                    <a:lnTo>
                      <a:pt x="2058" y="1139"/>
                    </a:lnTo>
                    <a:lnTo>
                      <a:pt x="2061" y="1181"/>
                    </a:lnTo>
                    <a:lnTo>
                      <a:pt x="2062" y="1225"/>
                    </a:lnTo>
                    <a:lnTo>
                      <a:pt x="2061" y="1268"/>
                    </a:lnTo>
                    <a:lnTo>
                      <a:pt x="2058" y="1310"/>
                    </a:lnTo>
                    <a:lnTo>
                      <a:pt x="2053" y="1352"/>
                    </a:lnTo>
                    <a:lnTo>
                      <a:pt x="2044" y="1393"/>
                    </a:lnTo>
                    <a:lnTo>
                      <a:pt x="2035" y="1433"/>
                    </a:lnTo>
                    <a:lnTo>
                      <a:pt x="2024" y="1474"/>
                    </a:lnTo>
                    <a:lnTo>
                      <a:pt x="2011" y="1512"/>
                    </a:lnTo>
                    <a:lnTo>
                      <a:pt x="1996" y="1550"/>
                    </a:lnTo>
                    <a:lnTo>
                      <a:pt x="1979" y="1588"/>
                    </a:lnTo>
                    <a:lnTo>
                      <a:pt x="1961" y="1623"/>
                    </a:lnTo>
                    <a:lnTo>
                      <a:pt x="1941" y="1658"/>
                    </a:lnTo>
                    <a:lnTo>
                      <a:pt x="1918" y="1693"/>
                    </a:lnTo>
                    <a:lnTo>
                      <a:pt x="1895" y="1725"/>
                    </a:lnTo>
                    <a:lnTo>
                      <a:pt x="1870" y="1757"/>
                    </a:lnTo>
                    <a:lnTo>
                      <a:pt x="1844" y="1787"/>
                    </a:lnTo>
                    <a:lnTo>
                      <a:pt x="1817" y="1817"/>
                    </a:lnTo>
                    <a:lnTo>
                      <a:pt x="1787" y="1844"/>
                    </a:lnTo>
                    <a:lnTo>
                      <a:pt x="1757" y="1870"/>
                    </a:lnTo>
                    <a:lnTo>
                      <a:pt x="1726" y="1895"/>
                    </a:lnTo>
                    <a:lnTo>
                      <a:pt x="1692" y="1919"/>
                    </a:lnTo>
                    <a:lnTo>
                      <a:pt x="1658" y="1941"/>
                    </a:lnTo>
                    <a:lnTo>
                      <a:pt x="1624" y="1961"/>
                    </a:lnTo>
                    <a:lnTo>
                      <a:pt x="1588" y="1979"/>
                    </a:lnTo>
                    <a:lnTo>
                      <a:pt x="1550" y="1996"/>
                    </a:lnTo>
                    <a:lnTo>
                      <a:pt x="1512" y="2011"/>
                    </a:lnTo>
                    <a:lnTo>
                      <a:pt x="1474" y="2024"/>
                    </a:lnTo>
                    <a:lnTo>
                      <a:pt x="1433" y="2036"/>
                    </a:lnTo>
                    <a:lnTo>
                      <a:pt x="1393" y="2045"/>
                    </a:lnTo>
                    <a:lnTo>
                      <a:pt x="1351" y="2053"/>
                    </a:lnTo>
                    <a:lnTo>
                      <a:pt x="1310" y="2058"/>
                    </a:lnTo>
                    <a:lnTo>
                      <a:pt x="1267" y="2061"/>
                    </a:lnTo>
                    <a:lnTo>
                      <a:pt x="1224" y="2062"/>
                    </a:lnTo>
                    <a:lnTo>
                      <a:pt x="1181" y="2061"/>
                    </a:lnTo>
                    <a:lnTo>
                      <a:pt x="1139" y="2058"/>
                    </a:lnTo>
                    <a:lnTo>
                      <a:pt x="1096" y="2053"/>
                    </a:lnTo>
                    <a:lnTo>
                      <a:pt x="1055" y="2045"/>
                    </a:lnTo>
                    <a:lnTo>
                      <a:pt x="1015" y="2036"/>
                    </a:lnTo>
                    <a:lnTo>
                      <a:pt x="975" y="2024"/>
                    </a:lnTo>
                    <a:lnTo>
                      <a:pt x="936" y="2011"/>
                    </a:lnTo>
                    <a:lnTo>
                      <a:pt x="899" y="1996"/>
                    </a:lnTo>
                    <a:lnTo>
                      <a:pt x="861" y="1979"/>
                    </a:lnTo>
                    <a:lnTo>
                      <a:pt x="825" y="1961"/>
                    </a:lnTo>
                    <a:lnTo>
                      <a:pt x="790" y="1941"/>
                    </a:lnTo>
                    <a:lnTo>
                      <a:pt x="756" y="1919"/>
                    </a:lnTo>
                    <a:lnTo>
                      <a:pt x="723" y="1895"/>
                    </a:lnTo>
                    <a:lnTo>
                      <a:pt x="692" y="1870"/>
                    </a:lnTo>
                    <a:lnTo>
                      <a:pt x="662" y="1844"/>
                    </a:lnTo>
                    <a:lnTo>
                      <a:pt x="632" y="1817"/>
                    </a:lnTo>
                    <a:lnTo>
                      <a:pt x="604" y="1787"/>
                    </a:lnTo>
                    <a:lnTo>
                      <a:pt x="578" y="1757"/>
                    </a:lnTo>
                    <a:lnTo>
                      <a:pt x="553" y="1725"/>
                    </a:lnTo>
                    <a:lnTo>
                      <a:pt x="529" y="1693"/>
                    </a:lnTo>
                    <a:lnTo>
                      <a:pt x="508" y="1658"/>
                    </a:lnTo>
                    <a:lnTo>
                      <a:pt x="488" y="1623"/>
                    </a:lnTo>
                    <a:lnTo>
                      <a:pt x="469" y="1588"/>
                    </a:lnTo>
                    <a:lnTo>
                      <a:pt x="453" y="1550"/>
                    </a:lnTo>
                    <a:lnTo>
                      <a:pt x="438" y="1512"/>
                    </a:lnTo>
                    <a:lnTo>
                      <a:pt x="424" y="1474"/>
                    </a:lnTo>
                    <a:lnTo>
                      <a:pt x="413" y="1433"/>
                    </a:lnTo>
                    <a:lnTo>
                      <a:pt x="403" y="1393"/>
                    </a:lnTo>
                    <a:lnTo>
                      <a:pt x="396" y="1352"/>
                    </a:lnTo>
                    <a:lnTo>
                      <a:pt x="391" y="1310"/>
                    </a:lnTo>
                    <a:lnTo>
                      <a:pt x="388" y="1268"/>
                    </a:lnTo>
                    <a:lnTo>
                      <a:pt x="386" y="1225"/>
                    </a:lnTo>
                    <a:lnTo>
                      <a:pt x="388" y="1181"/>
                    </a:lnTo>
                    <a:lnTo>
                      <a:pt x="391" y="1139"/>
                    </a:lnTo>
                    <a:lnTo>
                      <a:pt x="396" y="1096"/>
                    </a:lnTo>
                    <a:lnTo>
                      <a:pt x="403" y="1056"/>
                    </a:lnTo>
                    <a:lnTo>
                      <a:pt x="413" y="1015"/>
                    </a:lnTo>
                    <a:lnTo>
                      <a:pt x="424" y="975"/>
                    </a:lnTo>
                    <a:lnTo>
                      <a:pt x="438" y="936"/>
                    </a:lnTo>
                    <a:lnTo>
                      <a:pt x="453" y="899"/>
                    </a:lnTo>
                    <a:lnTo>
                      <a:pt x="469" y="861"/>
                    </a:lnTo>
                    <a:lnTo>
                      <a:pt x="488" y="825"/>
                    </a:lnTo>
                    <a:lnTo>
                      <a:pt x="508" y="790"/>
                    </a:lnTo>
                    <a:lnTo>
                      <a:pt x="529" y="757"/>
                    </a:lnTo>
                    <a:lnTo>
                      <a:pt x="553" y="723"/>
                    </a:lnTo>
                    <a:lnTo>
                      <a:pt x="578" y="692"/>
                    </a:lnTo>
                    <a:lnTo>
                      <a:pt x="604" y="662"/>
                    </a:lnTo>
                    <a:lnTo>
                      <a:pt x="632" y="632"/>
                    </a:lnTo>
                    <a:lnTo>
                      <a:pt x="662" y="604"/>
                    </a:lnTo>
                    <a:lnTo>
                      <a:pt x="692" y="578"/>
                    </a:lnTo>
                    <a:lnTo>
                      <a:pt x="723" y="554"/>
                    </a:lnTo>
                    <a:lnTo>
                      <a:pt x="756" y="530"/>
                    </a:lnTo>
                    <a:lnTo>
                      <a:pt x="790" y="508"/>
                    </a:lnTo>
                    <a:lnTo>
                      <a:pt x="825" y="488"/>
                    </a:lnTo>
                    <a:lnTo>
                      <a:pt x="861" y="469"/>
                    </a:lnTo>
                    <a:lnTo>
                      <a:pt x="899" y="453"/>
                    </a:lnTo>
                    <a:lnTo>
                      <a:pt x="936" y="438"/>
                    </a:lnTo>
                    <a:lnTo>
                      <a:pt x="975" y="425"/>
                    </a:lnTo>
                    <a:lnTo>
                      <a:pt x="1015" y="414"/>
                    </a:lnTo>
                    <a:lnTo>
                      <a:pt x="1055" y="403"/>
                    </a:lnTo>
                    <a:lnTo>
                      <a:pt x="1096" y="396"/>
                    </a:lnTo>
                    <a:lnTo>
                      <a:pt x="1139" y="391"/>
                    </a:lnTo>
                    <a:lnTo>
                      <a:pt x="1181" y="388"/>
                    </a:lnTo>
                    <a:lnTo>
                      <a:pt x="1224" y="387"/>
                    </a:lnTo>
                    <a:close/>
                  </a:path>
                </a:pathLst>
              </a:custGeom>
              <a:solidFill>
                <a:srgbClr val="4472C4">
                  <a:alpha val="100000"/>
                </a:srgbClr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76" y="860320"/>
            <a:ext cx="4850934" cy="6179535"/>
          </a:xfrm>
          <a:prstGeom prst="rect">
            <a:avLst/>
          </a:prstGeom>
          <a:effectLst>
            <a:outerShdw blurRad="292100" dist="177800" dir="42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矩形 52"/>
          <p:cNvSpPr/>
          <p:nvPr/>
        </p:nvSpPr>
        <p:spPr>
          <a:xfrm>
            <a:off x="4813812" y="2131035"/>
            <a:ext cx="2583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Hello. I am </a:t>
            </a:r>
            <a:r>
              <a:rPr lang="en-US" altLang="zh-CN" sz="2000" dirty="0" smtClean="0">
                <a:solidFill>
                  <a:schemeClr val="bg1"/>
                </a:solidFill>
              </a:rPr>
              <a:t>Doctor.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2091" y="2566121"/>
            <a:ext cx="11524627" cy="3517491"/>
            <a:chOff x="312091" y="2566121"/>
            <a:chExt cx="11524627" cy="3517491"/>
          </a:xfrm>
        </p:grpSpPr>
        <p:grpSp>
          <p:nvGrpSpPr>
            <p:cNvPr id="8" name="组合 7"/>
            <p:cNvGrpSpPr/>
            <p:nvPr/>
          </p:nvGrpSpPr>
          <p:grpSpPr>
            <a:xfrm>
              <a:off x="312091" y="2701253"/>
              <a:ext cx="4385037" cy="3382359"/>
              <a:chOff x="312091" y="2701253"/>
              <a:chExt cx="4385037" cy="3382359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312091" y="4248614"/>
                <a:ext cx="2171227" cy="1834998"/>
                <a:chOff x="312091" y="4248614"/>
                <a:chExt cx="2171227" cy="1834998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 flipV="1">
                  <a:off x="2126782" y="4369869"/>
                  <a:ext cx="356536" cy="25723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椭圆 65"/>
                <p:cNvSpPr/>
                <p:nvPr/>
              </p:nvSpPr>
              <p:spPr>
                <a:xfrm>
                  <a:off x="312091" y="4248614"/>
                  <a:ext cx="1834998" cy="1834998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504914" y="4441437"/>
                  <a:ext cx="1449352" cy="14493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BFBF"/>
                    </a:gs>
                    <a:gs pos="54000">
                      <a:srgbClr val="FFFFFF"/>
                    </a:gs>
                    <a:gs pos="100000">
                      <a:schemeClr val="bg1">
                        <a:tint val="0"/>
                      </a:scheme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8" name="组合 67"/>
                <p:cNvGrpSpPr/>
                <p:nvPr/>
              </p:nvGrpSpPr>
              <p:grpSpPr>
                <a:xfrm>
                  <a:off x="525849" y="5023064"/>
                  <a:ext cx="1428417" cy="199506"/>
                  <a:chOff x="2555818" y="3410981"/>
                  <a:chExt cx="1542580" cy="266788"/>
                </a:xfrm>
              </p:grpSpPr>
              <p:cxnSp>
                <p:nvCxnSpPr>
                  <p:cNvPr id="69" name="直接连接符 68"/>
                  <p:cNvCxnSpPr>
                    <a:stCxn id="67" idx="2"/>
                  </p:cNvCxnSpPr>
                  <p:nvPr/>
                </p:nvCxnSpPr>
                <p:spPr>
                  <a:xfrm>
                    <a:off x="2555818" y="3677769"/>
                    <a:ext cx="337665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/>
                </p:nvCxnSpPr>
                <p:spPr>
                  <a:xfrm flipV="1">
                    <a:off x="289348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/>
                  <p:cNvCxnSpPr/>
                  <p:nvPr/>
                </p:nvCxnSpPr>
                <p:spPr>
                  <a:xfrm flipH="1">
                    <a:off x="3760733" y="3677769"/>
                    <a:ext cx="337665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直接连接符 71"/>
                  <p:cNvCxnSpPr/>
                  <p:nvPr/>
                </p:nvCxnSpPr>
                <p:spPr>
                  <a:xfrm flipH="1" flipV="1">
                    <a:off x="360227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3051943" y="3410981"/>
                    <a:ext cx="550330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4" name="矩形 93"/>
                <p:cNvSpPr/>
                <p:nvPr/>
              </p:nvSpPr>
              <p:spPr>
                <a:xfrm>
                  <a:off x="1035996" y="4614143"/>
                  <a:ext cx="408062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b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1</a:t>
                  </a:r>
                  <a:endParaRPr lang="en-US" altLang="zh-CN" sz="20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95" name="矩形 94"/>
                <p:cNvSpPr/>
                <p:nvPr/>
              </p:nvSpPr>
              <p:spPr>
                <a:xfrm>
                  <a:off x="464491" y="4892504"/>
                  <a:ext cx="1553210" cy="4603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三大特征</a:t>
                  </a:r>
                  <a:endParaRPr lang="zh-CN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2350592" y="2701253"/>
                <a:ext cx="2346536" cy="1953032"/>
                <a:chOff x="2350592" y="2701253"/>
                <a:chExt cx="2346536" cy="1953032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4286877" y="4145612"/>
                  <a:ext cx="410251" cy="2338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" name="组合 2"/>
                <p:cNvGrpSpPr/>
                <p:nvPr/>
              </p:nvGrpSpPr>
              <p:grpSpPr>
                <a:xfrm>
                  <a:off x="2350592" y="2701253"/>
                  <a:ext cx="1953032" cy="1953032"/>
                  <a:chOff x="2350592" y="2701253"/>
                  <a:chExt cx="1953032" cy="1953032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350592" y="2701253"/>
                    <a:ext cx="1953032" cy="1953032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67248" y="2883619"/>
                    <a:ext cx="1542580" cy="154258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BFBFBF"/>
                      </a:gs>
                      <a:gs pos="54000">
                        <a:srgbClr val="FFFFFF"/>
                      </a:gs>
                      <a:gs pos="100000">
                        <a:schemeClr val="bg1">
                          <a:tint val="0"/>
                        </a:schemeClr>
                      </a:gs>
                    </a:gsLst>
                    <a:lin ang="13500000" scaled="1"/>
                    <a:tileRect/>
                  </a:gra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88900" dist="75434" dir="2699985" rotWithShape="0">
                      <a:scrgbClr r="0" g="0" b="0">
                        <a:alpha val="23000"/>
                      </a:sc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60" name="组合 59"/>
                  <p:cNvGrpSpPr/>
                  <p:nvPr/>
                </p:nvGrpSpPr>
                <p:grpSpPr>
                  <a:xfrm>
                    <a:off x="2567305" y="3525519"/>
                    <a:ext cx="1531093" cy="212339"/>
                    <a:chOff x="2544865" y="3410981"/>
                    <a:chExt cx="1553533" cy="266788"/>
                  </a:xfrm>
                </p:grpSpPr>
                <p:cxnSp>
                  <p:nvCxnSpPr>
                    <p:cNvPr id="61" name="直接连接符 60"/>
                    <p:cNvCxnSpPr>
                      <a:stCxn id="59" idx="2"/>
                    </p:cNvCxnSpPr>
                    <p:nvPr/>
                  </p:nvCxnSpPr>
                  <p:spPr>
                    <a:xfrm>
                      <a:off x="2544865" y="3574051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直接连接符 61"/>
                    <p:cNvCxnSpPr/>
                    <p:nvPr/>
                  </p:nvCxnSpPr>
                  <p:spPr>
                    <a:xfrm flipV="1">
                      <a:off x="289348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接连接符 62"/>
                    <p:cNvCxnSpPr/>
                    <p:nvPr/>
                  </p:nvCxnSpPr>
                  <p:spPr>
                    <a:xfrm flipH="1">
                      <a:off x="3760733" y="3677769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连接符 63"/>
                    <p:cNvCxnSpPr/>
                    <p:nvPr/>
                  </p:nvCxnSpPr>
                  <p:spPr>
                    <a:xfrm flipH="1" flipV="1">
                      <a:off x="360227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连接符 64"/>
                    <p:cNvCxnSpPr/>
                    <p:nvPr/>
                  </p:nvCxnSpPr>
                  <p:spPr>
                    <a:xfrm>
                      <a:off x="3051943" y="3410981"/>
                      <a:ext cx="550330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1" name="矩形 90"/>
                  <p:cNvSpPr/>
                  <p:nvPr/>
                </p:nvSpPr>
                <p:spPr>
                  <a:xfrm>
                    <a:off x="3112951" y="3127424"/>
                    <a:ext cx="408062" cy="39878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sz="2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rPr>
                      <a:t>2</a:t>
                    </a:r>
                    <a:endParaRPr lang="en-US" altLang="zh-CN" sz="2000" b="1" dirty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96" name="矩形 95"/>
                  <p:cNvSpPr/>
                  <p:nvPr/>
                </p:nvSpPr>
                <p:spPr>
                  <a:xfrm>
                    <a:off x="2485212" y="3526118"/>
                    <a:ext cx="1684655" cy="4603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24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rPr>
                      <a:t>三大原则</a:t>
                    </a:r>
                    <a:endParaRPr lang="zh-CN" altLang="en-US" sz="2400" b="1" dirty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endParaRPr>
                  </a:p>
                </p:txBody>
              </p:sp>
            </p:grpSp>
          </p:grpSp>
        </p:grpSp>
        <p:grpSp>
          <p:nvGrpSpPr>
            <p:cNvPr id="7" name="组合 6"/>
            <p:cNvGrpSpPr/>
            <p:nvPr/>
          </p:nvGrpSpPr>
          <p:grpSpPr>
            <a:xfrm>
              <a:off x="7413384" y="2566121"/>
              <a:ext cx="4423334" cy="3351109"/>
              <a:chOff x="7413384" y="2566121"/>
              <a:chExt cx="4423334" cy="3351109"/>
            </a:xfrm>
          </p:grpSpPr>
          <p:cxnSp>
            <p:nvCxnSpPr>
              <p:cNvPr id="55" name="直接连接符 54"/>
              <p:cNvCxnSpPr/>
              <p:nvPr/>
            </p:nvCxnSpPr>
            <p:spPr>
              <a:xfrm flipV="1">
                <a:off x="7413384" y="3563622"/>
                <a:ext cx="745526" cy="58199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9164668" y="3496956"/>
                <a:ext cx="334441" cy="222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组合 4"/>
              <p:cNvGrpSpPr/>
              <p:nvPr/>
            </p:nvGrpSpPr>
            <p:grpSpPr>
              <a:xfrm>
                <a:off x="7865113" y="2566121"/>
                <a:ext cx="1466775" cy="1466775"/>
                <a:chOff x="8123252" y="2701253"/>
                <a:chExt cx="1036605" cy="1036605"/>
              </a:xfrm>
            </p:grpSpPr>
            <p:sp>
              <p:nvSpPr>
                <p:cNvPr id="83" name="椭圆 82"/>
                <p:cNvSpPr/>
                <p:nvPr/>
              </p:nvSpPr>
              <p:spPr>
                <a:xfrm>
                  <a:off x="8123252" y="2701253"/>
                  <a:ext cx="1036605" cy="103660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椭圆 83"/>
                <p:cNvSpPr/>
                <p:nvPr/>
              </p:nvSpPr>
              <p:spPr>
                <a:xfrm>
                  <a:off x="8231730" y="2810180"/>
                  <a:ext cx="818751" cy="8187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BFBF"/>
                    </a:gs>
                    <a:gs pos="54000">
                      <a:srgbClr val="FFFFFF"/>
                    </a:gs>
                    <a:gs pos="100000">
                      <a:schemeClr val="bg1">
                        <a:tint val="0"/>
                      </a:scheme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88900" dist="75434" dir="2699985" rotWithShape="0">
                    <a:scrgbClr r="0" g="0" b="0">
                      <a:alpha val="23000"/>
                    </a:sc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85" name="组合 84"/>
                <p:cNvGrpSpPr/>
                <p:nvPr/>
              </p:nvGrpSpPr>
              <p:grpSpPr>
                <a:xfrm>
                  <a:off x="8231441" y="3138746"/>
                  <a:ext cx="819488" cy="112703"/>
                  <a:chOff x="2531798" y="3410981"/>
                  <a:chExt cx="1566600" cy="266788"/>
                </a:xfrm>
              </p:grpSpPr>
              <p:cxnSp>
                <p:nvCxnSpPr>
                  <p:cNvPr id="86" name="直接连接符 85"/>
                  <p:cNvCxnSpPr>
                    <a:stCxn id="84" idx="2"/>
                  </p:cNvCxnSpPr>
                  <p:nvPr/>
                </p:nvCxnSpPr>
                <p:spPr>
                  <a:xfrm>
                    <a:off x="2531798" y="3602344"/>
                    <a:ext cx="337666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/>
                </p:nvCxnSpPr>
                <p:spPr>
                  <a:xfrm flipV="1">
                    <a:off x="289348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87"/>
                  <p:cNvCxnSpPr/>
                  <p:nvPr/>
                </p:nvCxnSpPr>
                <p:spPr>
                  <a:xfrm flipH="1">
                    <a:off x="3760733" y="3677769"/>
                    <a:ext cx="337665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88"/>
                  <p:cNvCxnSpPr/>
                  <p:nvPr/>
                </p:nvCxnSpPr>
                <p:spPr>
                  <a:xfrm flipH="1" flipV="1">
                    <a:off x="3602273" y="3410981"/>
                    <a:ext cx="158460" cy="266788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3051943" y="3410981"/>
                    <a:ext cx="550330" cy="0"/>
                  </a:xfrm>
                  <a:prstGeom prst="line">
                    <a:avLst/>
                  </a:prstGeom>
                  <a:ln w="19050" cap="rnd">
                    <a:solidFill>
                      <a:schemeClr val="bg1">
                        <a:lumMod val="75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2" name="矩形 91"/>
                <p:cNvSpPr/>
                <p:nvPr/>
              </p:nvSpPr>
              <p:spPr>
                <a:xfrm>
                  <a:off x="8437501" y="2885070"/>
                  <a:ext cx="408062" cy="28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1</a:t>
                  </a:r>
                  <a:endParaRPr lang="en-US" altLang="zh-CN" sz="20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8204771" y="3086440"/>
                  <a:ext cx="858104" cy="4994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000" b="1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机器人的特点</a:t>
                  </a:r>
                  <a:endParaRPr lang="zh-CN" altLang="en-US" sz="2000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" name="组合 3"/>
              <p:cNvGrpSpPr/>
              <p:nvPr/>
            </p:nvGrpSpPr>
            <p:grpSpPr>
              <a:xfrm>
                <a:off x="9256458" y="3336970"/>
                <a:ext cx="2580260" cy="2580260"/>
                <a:chOff x="9256458" y="3336970"/>
                <a:chExt cx="2580260" cy="258026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9256458" y="3336970"/>
                  <a:ext cx="2580260" cy="258026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75" name="组合 74"/>
                <p:cNvGrpSpPr/>
                <p:nvPr/>
              </p:nvGrpSpPr>
              <p:grpSpPr>
                <a:xfrm>
                  <a:off x="9527594" y="3608106"/>
                  <a:ext cx="2037989" cy="2037989"/>
                  <a:chOff x="9527594" y="3608106"/>
                  <a:chExt cx="2037989" cy="2037989"/>
                </a:xfrm>
              </p:grpSpPr>
              <p:sp>
                <p:nvSpPr>
                  <p:cNvPr id="76" name="椭圆 75"/>
                  <p:cNvSpPr/>
                  <p:nvPr/>
                </p:nvSpPr>
                <p:spPr>
                  <a:xfrm>
                    <a:off x="9527594" y="3608106"/>
                    <a:ext cx="2037989" cy="203798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BFBFBF"/>
                      </a:gs>
                      <a:gs pos="54000">
                        <a:srgbClr val="FFFFFF"/>
                      </a:gs>
                      <a:gs pos="100000">
                        <a:schemeClr val="bg1">
                          <a:tint val="0"/>
                        </a:schemeClr>
                      </a:gs>
                    </a:gsLst>
                    <a:lin ang="13500000" scaled="1"/>
                    <a:tileRect/>
                  </a:gra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88900" dist="75434" dir="2699985" rotWithShape="0">
                      <a:scrgbClr r="0" g="0" b="0">
                        <a:alpha val="23000"/>
                      </a:sc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7" name="组合 76"/>
                  <p:cNvGrpSpPr/>
                  <p:nvPr/>
                </p:nvGrpSpPr>
                <p:grpSpPr>
                  <a:xfrm>
                    <a:off x="9557032" y="4425954"/>
                    <a:ext cx="2008551" cy="280533"/>
                    <a:chOff x="2555818" y="3410981"/>
                    <a:chExt cx="1542580" cy="266788"/>
                  </a:xfrm>
                </p:grpSpPr>
                <p:cxnSp>
                  <p:nvCxnSpPr>
                    <p:cNvPr id="78" name="直接连接符 77"/>
                    <p:cNvCxnSpPr>
                      <a:stCxn id="76" idx="2"/>
                    </p:cNvCxnSpPr>
                    <p:nvPr/>
                  </p:nvCxnSpPr>
                  <p:spPr>
                    <a:xfrm>
                      <a:off x="2555818" y="3677769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直接连接符 78"/>
                    <p:cNvCxnSpPr/>
                    <p:nvPr/>
                  </p:nvCxnSpPr>
                  <p:spPr>
                    <a:xfrm flipV="1">
                      <a:off x="289348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直接连接符 79"/>
                    <p:cNvCxnSpPr/>
                    <p:nvPr/>
                  </p:nvCxnSpPr>
                  <p:spPr>
                    <a:xfrm flipH="1">
                      <a:off x="3760733" y="3677769"/>
                      <a:ext cx="337665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直接连接符 80"/>
                    <p:cNvCxnSpPr/>
                    <p:nvPr/>
                  </p:nvCxnSpPr>
                  <p:spPr>
                    <a:xfrm flipH="1" flipV="1">
                      <a:off x="3602273" y="3410981"/>
                      <a:ext cx="158460" cy="266788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直接连接符 81"/>
                    <p:cNvCxnSpPr/>
                    <p:nvPr/>
                  </p:nvCxnSpPr>
                  <p:spPr>
                    <a:xfrm>
                      <a:off x="3051943" y="3410981"/>
                      <a:ext cx="550330" cy="0"/>
                    </a:xfrm>
                    <a:prstGeom prst="line">
                      <a:avLst/>
                    </a:prstGeom>
                    <a:ln w="19050" cap="rnd">
                      <a:solidFill>
                        <a:schemeClr val="bg1">
                          <a:lumMod val="75000"/>
                        </a:schemeClr>
                      </a:solidFill>
                      <a:round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93" name="矩形 92"/>
                <p:cNvSpPr/>
                <p:nvPr/>
              </p:nvSpPr>
              <p:spPr>
                <a:xfrm>
                  <a:off x="10309152" y="3857709"/>
                  <a:ext cx="408062" cy="4603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400" dirty="0" smtClean="0">
                      <a:solidFill>
                        <a:schemeClr val="bg1">
                          <a:lumMod val="50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2</a:t>
                  </a:r>
                  <a:endParaRPr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9763007" y="4490607"/>
                  <a:ext cx="1566234" cy="8299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>
                      <a:solidFill>
                        <a:schemeClr val="bg1">
                          <a:lumMod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工业机器人的应用</a:t>
                  </a:r>
                  <a:endParaRPr lang="zh-CN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10" name="矩形 9"/>
          <p:cNvSpPr/>
          <p:nvPr/>
        </p:nvSpPr>
        <p:spPr>
          <a:xfrm>
            <a:off x="816610" y="93218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教学重点</a:t>
            </a:r>
            <a:endParaRPr lang="zh-CN" altLang="en-US" sz="7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80680" y="93218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教学难点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ractur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9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9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178" y="276953"/>
            <a:ext cx="8895809" cy="65875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61808" y="3618555"/>
            <a:ext cx="475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智能制造背景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04944" y="1757186"/>
            <a:ext cx="21531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01</a:t>
            </a:r>
            <a:endParaRPr lang="zh-CN" altLang="en-US" sz="115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ractur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0" grpId="2"/>
      <p:bldP spid="10" grpId="3"/>
      <p:bldP spid="10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35276" cy="552630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373370" y="3180715"/>
            <a:ext cx="6116955" cy="3097530"/>
            <a:chOff x="2019112" y="3405722"/>
            <a:chExt cx="5811562" cy="3052682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5545183" y="4850081"/>
              <a:ext cx="410251" cy="233883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2019112" y="5052234"/>
              <a:ext cx="1806125" cy="1400729"/>
              <a:chOff x="312091" y="4248614"/>
              <a:chExt cx="2366080" cy="1834998"/>
            </a:xfrm>
          </p:grpSpPr>
          <p:cxnSp>
            <p:nvCxnSpPr>
              <p:cNvPr id="18" name="直接连接符 17"/>
              <p:cNvCxnSpPr/>
              <p:nvPr/>
            </p:nvCxnSpPr>
            <p:spPr>
              <a:xfrm flipV="1">
                <a:off x="2126783" y="4248614"/>
                <a:ext cx="551388" cy="37848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312091" y="4248614"/>
                <a:ext cx="1834998" cy="183499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04914" y="4441437"/>
                <a:ext cx="1449352" cy="1449352"/>
              </a:xfrm>
              <a:prstGeom prst="ellipse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525849" y="5023064"/>
                <a:ext cx="1428417" cy="199506"/>
                <a:chOff x="2555818" y="3410981"/>
                <a:chExt cx="1542580" cy="266788"/>
              </a:xfrm>
            </p:grpSpPr>
            <p:cxnSp>
              <p:nvCxnSpPr>
                <p:cNvPr id="36" name="直接连接符 35"/>
                <p:cNvCxnSpPr>
                  <a:stCxn id="2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矩形 29"/>
              <p:cNvSpPr/>
              <p:nvPr/>
            </p:nvSpPr>
            <p:spPr>
              <a:xfrm>
                <a:off x="1035996" y="4614143"/>
                <a:ext cx="408062" cy="524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altLang="zh-CN" sz="20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800537" y="5069242"/>
                <a:ext cx="858104" cy="362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altLang="zh-CN" sz="1200" b="0" i="0" dirty="0">
                  <a:solidFill>
                    <a:schemeClr val="bg1">
                      <a:lumMod val="50000"/>
                    </a:schemeClr>
                  </a:solidFill>
                  <a:effectLst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608898" y="3405722"/>
              <a:ext cx="1953032" cy="1953032"/>
              <a:chOff x="2350592" y="2701253"/>
              <a:chExt cx="1953032" cy="1953032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2350592" y="2701253"/>
                <a:ext cx="1953032" cy="195303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2555818" y="2906479"/>
                <a:ext cx="1542580" cy="1542580"/>
              </a:xfrm>
              <a:prstGeom prst="ellipse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2578100" y="3525519"/>
                <a:ext cx="1520298" cy="212339"/>
                <a:chOff x="2555818" y="3410981"/>
                <a:chExt cx="1542580" cy="266788"/>
              </a:xfrm>
            </p:grpSpPr>
            <p:cxnSp>
              <p:nvCxnSpPr>
                <p:cNvPr id="47" name="直接连接符 46"/>
                <p:cNvCxnSpPr>
                  <a:stCxn id="43" idx="2"/>
                </p:cNvCxnSpPr>
                <p:nvPr/>
              </p:nvCxnSpPr>
              <p:spPr>
                <a:xfrm>
                  <a:off x="2555818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" name="组合 51"/>
            <p:cNvGrpSpPr/>
            <p:nvPr/>
          </p:nvGrpSpPr>
          <p:grpSpPr>
            <a:xfrm>
              <a:off x="5881800" y="4509530"/>
              <a:ext cx="1948874" cy="1948874"/>
              <a:chOff x="8123252" y="2701253"/>
              <a:chExt cx="1036605" cy="1036605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8123252" y="2701253"/>
                <a:ext cx="1036605" cy="103660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8232179" y="2810180"/>
                <a:ext cx="818751" cy="818751"/>
              </a:xfrm>
              <a:prstGeom prst="ellipse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>
                    <a:lumMod val="50000"/>
                  </a:schemeClr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5" name="组合 54"/>
              <p:cNvGrpSpPr/>
              <p:nvPr/>
            </p:nvGrpSpPr>
            <p:grpSpPr>
              <a:xfrm>
                <a:off x="8244006" y="3138746"/>
                <a:ext cx="806923" cy="112703"/>
                <a:chOff x="2555819" y="3410981"/>
                <a:chExt cx="1542579" cy="266788"/>
              </a:xfrm>
            </p:grpSpPr>
            <p:cxnSp>
              <p:nvCxnSpPr>
                <p:cNvPr id="58" name="直接连接符 57"/>
                <p:cNvCxnSpPr>
                  <a:stCxn id="54" idx="2"/>
                </p:cNvCxnSpPr>
                <p:nvPr/>
              </p:nvCxnSpPr>
              <p:spPr>
                <a:xfrm>
                  <a:off x="2555819" y="3677769"/>
                  <a:ext cx="337666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 flipV="1">
                  <a:off x="289348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 flipH="1">
                  <a:off x="3760733" y="3677769"/>
                  <a:ext cx="337665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 flipH="1" flipV="1">
                  <a:off x="3602273" y="3410981"/>
                  <a:ext cx="158460" cy="266788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3051943" y="3410981"/>
                  <a:ext cx="550330" cy="0"/>
                </a:xfrm>
                <a:prstGeom prst="line">
                  <a:avLst/>
                </a:prstGeom>
                <a:ln w="19050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5" name="矩形 74"/>
          <p:cNvSpPr>
            <a:spLocks noChangeArrowheads="1"/>
          </p:cNvSpPr>
          <p:nvPr/>
        </p:nvSpPr>
        <p:spPr bwMode="auto">
          <a:xfrm>
            <a:off x="5606069" y="5232709"/>
            <a:ext cx="1025922" cy="3077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8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智能工厂</a:t>
            </a:r>
            <a:endParaRPr lang="zh-CN" altLang="en-US" sz="28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76" name="矩形 75"/>
          <p:cNvSpPr>
            <a:spLocks noChangeArrowheads="1"/>
          </p:cNvSpPr>
          <p:nvPr/>
        </p:nvSpPr>
        <p:spPr bwMode="auto">
          <a:xfrm>
            <a:off x="7500620" y="3797935"/>
            <a:ext cx="1114425" cy="6394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32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智能生产</a:t>
            </a:r>
            <a:endParaRPr lang="zh-CN" altLang="en-US" sz="32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9819837" y="4902272"/>
            <a:ext cx="1288762" cy="584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8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智能</a:t>
            </a:r>
            <a:endParaRPr lang="zh-CN" altLang="en-US" sz="28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zh-CN" altLang="en-US" sz="28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物流</a:t>
            </a:r>
            <a:endParaRPr lang="zh-CN" altLang="en-US" sz="28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31013" y="1024890"/>
            <a:ext cx="319087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7200" b="1">
                <a:ln w="25400" cmpd="sng">
                  <a:solidFill>
                    <a:srgbClr val="FAFCB7">
                      <a:alpha val="98000"/>
                    </a:srgbClr>
                  </a:solidFill>
                  <a:prstDash val="solid"/>
                </a:ln>
                <a:blipFill>
                  <a:blip r:embed="rId3">
                    <a:alphaModFix amt="63000"/>
                  </a:blip>
                  <a:tile ty="-38100" sx="7000" flip="xy" algn="tl"/>
                </a:blip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</a:rPr>
              <a:t>工业</a:t>
            </a:r>
            <a:r>
              <a:rPr lang="en-US" altLang="zh-CN" sz="7200" b="1">
                <a:ln w="25400" cmpd="sng">
                  <a:solidFill>
                    <a:srgbClr val="FAFCB7">
                      <a:alpha val="98000"/>
                    </a:srgbClr>
                  </a:solidFill>
                  <a:prstDash val="solid"/>
                </a:ln>
                <a:blipFill>
                  <a:blip r:embed="rId3">
                    <a:alphaModFix amt="63000"/>
                  </a:blip>
                  <a:tile ty="-38100" sx="7000" flip="xy" algn="tl"/>
                </a:blip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</a:rPr>
              <a:t>4.0</a:t>
            </a:r>
            <a:endParaRPr lang="en-US" altLang="zh-CN" sz="7200" b="1">
              <a:ln w="25400" cmpd="sng">
                <a:solidFill>
                  <a:srgbClr val="FAFCB7">
                    <a:alpha val="98000"/>
                  </a:srgbClr>
                </a:solidFill>
                <a:prstDash val="solid"/>
              </a:ln>
              <a:blipFill>
                <a:blip r:embed="rId3">
                  <a:alphaModFix amt="63000"/>
                </a:blip>
                <a:tile ty="-38100" sx="7000" flip="xy" algn="tl"/>
              </a:blip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" y="4583430"/>
            <a:ext cx="4528185" cy="2125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940300"/>
            <a:ext cx="12192000" cy="19177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/>
          <a:srcRect l="2676" t="13262" r="34397" b="22052"/>
          <a:stretch>
            <a:fillRect/>
          </a:stretch>
        </p:blipFill>
        <p:spPr>
          <a:xfrm>
            <a:off x="27939" y="-1"/>
            <a:ext cx="12192001" cy="685800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38923" y="4700673"/>
            <a:ext cx="499741" cy="499741"/>
            <a:chOff x="9527594" y="3608110"/>
            <a:chExt cx="2037989" cy="2037991"/>
          </a:xfrm>
        </p:grpSpPr>
        <p:sp>
          <p:nvSpPr>
            <p:cNvPr id="5" name="椭圆 4"/>
            <p:cNvSpPr/>
            <p:nvPr/>
          </p:nvSpPr>
          <p:spPr>
            <a:xfrm>
              <a:off x="9527594" y="3608110"/>
              <a:ext cx="2037989" cy="2037991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2000" sy="102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557030" y="4250218"/>
              <a:ext cx="2008549" cy="266789"/>
              <a:chOff x="2555818" y="3410981"/>
              <a:chExt cx="1542580" cy="266788"/>
            </a:xfrm>
          </p:grpSpPr>
          <p:cxnSp>
            <p:nvCxnSpPr>
              <p:cNvPr id="7" name="直接连接符 6"/>
              <p:cNvCxnSpPr>
                <a:stCxn id="5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" name="直接连接符 44"/>
          <p:cNvCxnSpPr/>
          <p:nvPr/>
        </p:nvCxnSpPr>
        <p:spPr>
          <a:xfrm>
            <a:off x="1488793" y="3525078"/>
            <a:ext cx="0" cy="11755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3586727" y="4718335"/>
            <a:ext cx="499741" cy="499741"/>
            <a:chOff x="9527594" y="3608110"/>
            <a:chExt cx="2037989" cy="2037991"/>
          </a:xfrm>
        </p:grpSpPr>
        <p:sp>
          <p:nvSpPr>
            <p:cNvPr id="48" name="椭圆 47"/>
            <p:cNvSpPr/>
            <p:nvPr/>
          </p:nvSpPr>
          <p:spPr>
            <a:xfrm>
              <a:off x="9527594" y="3608110"/>
              <a:ext cx="2037989" cy="2037991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2000" sy="102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9557030" y="4250218"/>
              <a:ext cx="2008549" cy="266789"/>
              <a:chOff x="2555818" y="3410981"/>
              <a:chExt cx="1542580" cy="266788"/>
            </a:xfrm>
          </p:grpSpPr>
          <p:cxnSp>
            <p:nvCxnSpPr>
              <p:cNvPr id="50" name="直接连接符 49"/>
              <p:cNvCxnSpPr>
                <a:stCxn id="48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组合 54"/>
          <p:cNvGrpSpPr/>
          <p:nvPr/>
        </p:nvGrpSpPr>
        <p:grpSpPr>
          <a:xfrm>
            <a:off x="8257237" y="4739726"/>
            <a:ext cx="499741" cy="499741"/>
            <a:chOff x="9527594" y="3608110"/>
            <a:chExt cx="2037989" cy="2037991"/>
          </a:xfrm>
        </p:grpSpPr>
        <p:sp>
          <p:nvSpPr>
            <p:cNvPr id="56" name="椭圆 55"/>
            <p:cNvSpPr/>
            <p:nvPr/>
          </p:nvSpPr>
          <p:spPr>
            <a:xfrm>
              <a:off x="9527594" y="3608110"/>
              <a:ext cx="2037989" cy="2037991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2000" sy="102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9557030" y="4250218"/>
              <a:ext cx="2008549" cy="266789"/>
              <a:chOff x="2555818" y="3410981"/>
              <a:chExt cx="1542580" cy="266788"/>
            </a:xfrm>
          </p:grpSpPr>
          <p:cxnSp>
            <p:nvCxnSpPr>
              <p:cNvPr id="58" name="直接连接符 57"/>
              <p:cNvCxnSpPr>
                <a:stCxn id="56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3" name="直接连接符 62"/>
          <p:cNvCxnSpPr/>
          <p:nvPr/>
        </p:nvCxnSpPr>
        <p:spPr>
          <a:xfrm>
            <a:off x="3836597" y="3551583"/>
            <a:ext cx="0" cy="116675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8505915" y="3428999"/>
            <a:ext cx="0" cy="131072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0783" y="2523551"/>
            <a:ext cx="3204906" cy="363387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0572617" y="4700673"/>
            <a:ext cx="499741" cy="499741"/>
            <a:chOff x="9527594" y="3608110"/>
            <a:chExt cx="2037989" cy="2037991"/>
          </a:xfrm>
        </p:grpSpPr>
        <p:sp>
          <p:nvSpPr>
            <p:cNvPr id="46" name="椭圆 45"/>
            <p:cNvSpPr/>
            <p:nvPr/>
          </p:nvSpPr>
          <p:spPr>
            <a:xfrm>
              <a:off x="9527594" y="3608110"/>
              <a:ext cx="2037989" cy="2037991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2000" sy="102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9557030" y="4250218"/>
              <a:ext cx="2008549" cy="266789"/>
              <a:chOff x="2555818" y="3410981"/>
              <a:chExt cx="1542580" cy="266788"/>
            </a:xfrm>
          </p:grpSpPr>
          <p:cxnSp>
            <p:nvCxnSpPr>
              <p:cNvPr id="66" name="直接连接符 65"/>
              <p:cNvCxnSpPr>
                <a:stCxn id="46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1905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直接连接符 72"/>
          <p:cNvCxnSpPr/>
          <p:nvPr/>
        </p:nvCxnSpPr>
        <p:spPr>
          <a:xfrm>
            <a:off x="10821295" y="3428999"/>
            <a:ext cx="0" cy="127167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组合 82"/>
          <p:cNvGrpSpPr/>
          <p:nvPr/>
        </p:nvGrpSpPr>
        <p:grpSpPr>
          <a:xfrm>
            <a:off x="3787140" y="352772"/>
            <a:ext cx="4617720" cy="1954838"/>
            <a:chOff x="3762293" y="5378796"/>
            <a:chExt cx="4617720" cy="1954838"/>
          </a:xfrm>
        </p:grpSpPr>
        <p:sp>
          <p:nvSpPr>
            <p:cNvPr id="87" name="文本框 86"/>
            <p:cNvSpPr txBox="1"/>
            <p:nvPr/>
          </p:nvSpPr>
          <p:spPr>
            <a:xfrm>
              <a:off x="5943599" y="6011564"/>
              <a:ext cx="309880" cy="1322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altLang="zh-CN" sz="8000" dirty="0" smtClean="0">
                <a:solidFill>
                  <a:srgbClr val="00B0F0"/>
                </a:solidFill>
                <a:latin typeface="Stencil" panose="040409050D0802020404" pitchFamily="82" charset="0"/>
                <a:ea typeface="微软雅黑" panose="020B0503020204020204" pitchFamily="34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762293" y="5378796"/>
              <a:ext cx="461772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中国制造</a:t>
              </a:r>
              <a:r>
                <a:rPr lang="en-US" altLang="zh-CN" sz="54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2025</a:t>
              </a:r>
              <a:endParaRPr lang="en-US" altLang="zh-CN" sz="5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9" name="等腰三角形 88"/>
          <p:cNvSpPr/>
          <p:nvPr/>
        </p:nvSpPr>
        <p:spPr>
          <a:xfrm rot="10800000">
            <a:off x="5881427" y="1447130"/>
            <a:ext cx="429147" cy="366768"/>
          </a:xfrm>
          <a:prstGeom prst="triangl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TextBox 6"/>
          <p:cNvSpPr txBox="1"/>
          <p:nvPr/>
        </p:nvSpPr>
        <p:spPr>
          <a:xfrm>
            <a:off x="970915" y="5743575"/>
            <a:ext cx="4470400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海洋工程装备和高技术传播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TextBox 18"/>
          <p:cNvSpPr txBox="1"/>
          <p:nvPr/>
        </p:nvSpPr>
        <p:spPr>
          <a:xfrm>
            <a:off x="9020175" y="5743575"/>
            <a:ext cx="2510790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新一代信息技术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椭圆 8"/>
          <p:cNvSpPr/>
          <p:nvPr/>
        </p:nvSpPr>
        <p:spPr>
          <a:xfrm>
            <a:off x="485775" y="1814195"/>
            <a:ext cx="1993265" cy="207264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9809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2" name="椭圆 8"/>
          <p:cNvSpPr/>
          <p:nvPr/>
        </p:nvSpPr>
        <p:spPr>
          <a:xfrm>
            <a:off x="2846705" y="1814195"/>
            <a:ext cx="1993265" cy="207264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98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5" name="椭圆 8"/>
          <p:cNvSpPr/>
          <p:nvPr/>
        </p:nvSpPr>
        <p:spPr>
          <a:xfrm>
            <a:off x="7515225" y="1814195"/>
            <a:ext cx="1993265" cy="207264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98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8" name="椭圆 8"/>
          <p:cNvSpPr/>
          <p:nvPr/>
        </p:nvSpPr>
        <p:spPr>
          <a:xfrm>
            <a:off x="9824720" y="1814195"/>
            <a:ext cx="1993265" cy="2072640"/>
          </a:xfrm>
          <a:custGeom>
            <a:avLst/>
            <a:gdLst/>
            <a:ahLst/>
            <a:cxnLst/>
            <a:rect l="l" t="t" r="r" b="b"/>
            <a:pathLst>
              <a:path w="1296144" h="1405101">
                <a:moveTo>
                  <a:pt x="648072" y="0"/>
                </a:moveTo>
                <a:cubicBezTo>
                  <a:pt x="1005992" y="0"/>
                  <a:pt x="1296144" y="290152"/>
                  <a:pt x="1296144" y="648072"/>
                </a:cubicBezTo>
                <a:cubicBezTo>
                  <a:pt x="1296144" y="970275"/>
                  <a:pt x="1061011" y="1237560"/>
                  <a:pt x="752636" y="1285603"/>
                </a:cubicBezTo>
                <a:lnTo>
                  <a:pt x="648072" y="1405101"/>
                </a:lnTo>
                <a:lnTo>
                  <a:pt x="543508" y="1285603"/>
                </a:lnTo>
                <a:cubicBezTo>
                  <a:pt x="235133" y="1237560"/>
                  <a:pt x="0" y="970275"/>
                  <a:pt x="0" y="648072"/>
                </a:cubicBezTo>
                <a:cubicBezTo>
                  <a:pt x="0" y="290152"/>
                  <a:pt x="290152" y="0"/>
                  <a:pt x="648072" y="0"/>
                </a:cubicBezTo>
                <a:close/>
              </a:path>
            </a:pathLst>
          </a:custGeom>
          <a:noFill/>
          <a:ln w="6350">
            <a:solidFill>
              <a:srgbClr val="098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>
            <a:spLocks noChangeArrowheads="1"/>
          </p:cNvSpPr>
          <p:nvPr/>
        </p:nvSpPr>
        <p:spPr bwMode="auto">
          <a:xfrm>
            <a:off x="632460" y="2308860"/>
            <a:ext cx="1577340" cy="695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新材料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电力装备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2846705" y="2131060"/>
            <a:ext cx="1993265" cy="1439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农业机械装备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航空航天装备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1" name="矩形 110"/>
          <p:cNvSpPr>
            <a:spLocks noChangeArrowheads="1"/>
          </p:cNvSpPr>
          <p:nvPr/>
        </p:nvSpPr>
        <p:spPr bwMode="auto">
          <a:xfrm>
            <a:off x="7597140" y="2203450"/>
            <a:ext cx="1829435" cy="1225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新能源汽车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轨道交通设备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2" name="矩形 111"/>
          <p:cNvSpPr>
            <a:spLocks noChangeArrowheads="1"/>
          </p:cNvSpPr>
          <p:nvPr/>
        </p:nvSpPr>
        <p:spPr bwMode="auto">
          <a:xfrm>
            <a:off x="9830435" y="2072005"/>
            <a:ext cx="1991995" cy="147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农业机械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zh-CN" altLang="en-US" sz="2400" b="1" cap="all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高档数控机床和机器人</a:t>
            </a:r>
            <a:endParaRPr lang="zh-CN" altLang="en-US" sz="2400" b="1" cap="all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4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0" grpId="0"/>
          <p:bldP spid="92" grpId="0"/>
          <p:bldP spid="109" grpId="0"/>
          <p:bldP spid="110" grpId="0"/>
          <p:bldP spid="111" grpId="0"/>
          <p:bldP spid="1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4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0" grpId="0"/>
          <p:bldP spid="92" grpId="0"/>
          <p:bldP spid="109" grpId="0"/>
          <p:bldP spid="110" grpId="0"/>
          <p:bldP spid="111" grpId="0"/>
          <p:bldP spid="11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等腰三角形 73"/>
          <p:cNvSpPr/>
          <p:nvPr/>
        </p:nvSpPr>
        <p:spPr>
          <a:xfrm rot="10800000">
            <a:off x="5388787" y="0"/>
            <a:ext cx="1292746" cy="787400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3628375"/>
            <a:ext cx="12192000" cy="1542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771004" y="3196574"/>
            <a:ext cx="1016000" cy="1016000"/>
            <a:chOff x="771004" y="2929874"/>
            <a:chExt cx="1016000" cy="1016000"/>
          </a:xfrm>
        </p:grpSpPr>
        <p:sp>
          <p:nvSpPr>
            <p:cNvPr id="2" name="椭圆 1"/>
            <p:cNvSpPr/>
            <p:nvPr/>
          </p:nvSpPr>
          <p:spPr>
            <a:xfrm>
              <a:off x="771004" y="2929874"/>
              <a:ext cx="1016000" cy="1016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894310" y="3053180"/>
              <a:ext cx="769389" cy="769389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3000" sy="103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05422" y="3318880"/>
              <a:ext cx="751928" cy="100719"/>
              <a:chOff x="2555818" y="3410981"/>
              <a:chExt cx="1542580" cy="266788"/>
            </a:xfrm>
          </p:grpSpPr>
          <p:cxnSp>
            <p:nvCxnSpPr>
              <p:cNvPr id="19" name="直接连接符 18"/>
              <p:cNvCxnSpPr>
                <a:stCxn id="17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组合 76"/>
          <p:cNvGrpSpPr/>
          <p:nvPr/>
        </p:nvGrpSpPr>
        <p:grpSpPr>
          <a:xfrm>
            <a:off x="3179502" y="3196574"/>
            <a:ext cx="1016000" cy="1016000"/>
            <a:chOff x="771004" y="2929874"/>
            <a:chExt cx="1016000" cy="1016000"/>
          </a:xfrm>
        </p:grpSpPr>
        <p:sp>
          <p:nvSpPr>
            <p:cNvPr id="78" name="椭圆 77"/>
            <p:cNvSpPr/>
            <p:nvPr/>
          </p:nvSpPr>
          <p:spPr>
            <a:xfrm>
              <a:off x="771004" y="2929874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894310" y="3053180"/>
              <a:ext cx="769389" cy="769389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3000" sy="103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905422" y="3318880"/>
              <a:ext cx="751928" cy="100719"/>
              <a:chOff x="2555818" y="3410981"/>
              <a:chExt cx="1542580" cy="266788"/>
            </a:xfrm>
          </p:grpSpPr>
          <p:cxnSp>
            <p:nvCxnSpPr>
              <p:cNvPr id="81" name="直接连接符 80"/>
              <p:cNvCxnSpPr>
                <a:stCxn id="79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组合 85"/>
          <p:cNvGrpSpPr/>
          <p:nvPr/>
        </p:nvGrpSpPr>
        <p:grpSpPr>
          <a:xfrm>
            <a:off x="5588000" y="3196574"/>
            <a:ext cx="1016000" cy="1016000"/>
            <a:chOff x="771004" y="2929874"/>
            <a:chExt cx="1016000" cy="1016000"/>
          </a:xfrm>
        </p:grpSpPr>
        <p:sp>
          <p:nvSpPr>
            <p:cNvPr id="87" name="椭圆 86"/>
            <p:cNvSpPr/>
            <p:nvPr/>
          </p:nvSpPr>
          <p:spPr>
            <a:xfrm>
              <a:off x="771004" y="2929874"/>
              <a:ext cx="1016000" cy="1016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894310" y="3053180"/>
              <a:ext cx="769389" cy="769389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3000" sy="103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905422" y="3318880"/>
              <a:ext cx="751928" cy="100719"/>
              <a:chOff x="2555818" y="3410981"/>
              <a:chExt cx="1542580" cy="266788"/>
            </a:xfrm>
          </p:grpSpPr>
          <p:cxnSp>
            <p:nvCxnSpPr>
              <p:cNvPr id="90" name="直接连接符 89"/>
              <p:cNvCxnSpPr>
                <a:stCxn id="88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组合 94"/>
          <p:cNvGrpSpPr/>
          <p:nvPr/>
        </p:nvGrpSpPr>
        <p:grpSpPr>
          <a:xfrm>
            <a:off x="7996498" y="3196574"/>
            <a:ext cx="1016000" cy="1016000"/>
            <a:chOff x="771004" y="2929874"/>
            <a:chExt cx="1016000" cy="1016000"/>
          </a:xfrm>
        </p:grpSpPr>
        <p:sp>
          <p:nvSpPr>
            <p:cNvPr id="96" name="椭圆 95"/>
            <p:cNvSpPr/>
            <p:nvPr/>
          </p:nvSpPr>
          <p:spPr>
            <a:xfrm>
              <a:off x="771004" y="2929874"/>
              <a:ext cx="1016000" cy="10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894310" y="3053180"/>
              <a:ext cx="769389" cy="769389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3000" sy="103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905422" y="3318880"/>
              <a:ext cx="751928" cy="100719"/>
              <a:chOff x="2555818" y="3410981"/>
              <a:chExt cx="1542580" cy="266788"/>
            </a:xfrm>
          </p:grpSpPr>
          <p:cxnSp>
            <p:nvCxnSpPr>
              <p:cNvPr id="99" name="直接连接符 98"/>
              <p:cNvCxnSpPr>
                <a:stCxn id="97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组合 103"/>
          <p:cNvGrpSpPr/>
          <p:nvPr/>
        </p:nvGrpSpPr>
        <p:grpSpPr>
          <a:xfrm>
            <a:off x="10404996" y="3196574"/>
            <a:ext cx="1016000" cy="1016000"/>
            <a:chOff x="771004" y="2929874"/>
            <a:chExt cx="1016000" cy="1016000"/>
          </a:xfrm>
        </p:grpSpPr>
        <p:sp>
          <p:nvSpPr>
            <p:cNvPr id="105" name="椭圆 104"/>
            <p:cNvSpPr/>
            <p:nvPr/>
          </p:nvSpPr>
          <p:spPr>
            <a:xfrm>
              <a:off x="771004" y="2929874"/>
              <a:ext cx="1016000" cy="1016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894310" y="3053180"/>
              <a:ext cx="769389" cy="769389"/>
            </a:xfrm>
            <a:prstGeom prst="ellipse">
              <a:avLst/>
            </a:prstGeom>
            <a:gradFill flip="none" rotWithShape="1">
              <a:gsLst>
                <a:gs pos="0">
                  <a:srgbClr val="BFBFBF"/>
                </a:gs>
                <a:gs pos="54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13500000" scaled="1"/>
              <a:tileRect/>
            </a:gradFill>
            <a:ln w="28575">
              <a:noFill/>
            </a:ln>
            <a:effectLst>
              <a:outerShdw blurRad="88900" dir="5100000" sx="103000" sy="103000" rotWithShape="0">
                <a:scrgbClr r="0" g="0" b="0">
                  <a:alpha val="15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7" name="组合 106"/>
            <p:cNvGrpSpPr/>
            <p:nvPr/>
          </p:nvGrpSpPr>
          <p:grpSpPr>
            <a:xfrm>
              <a:off x="905422" y="3318880"/>
              <a:ext cx="751928" cy="100719"/>
              <a:chOff x="2555818" y="3410981"/>
              <a:chExt cx="1542580" cy="266788"/>
            </a:xfrm>
          </p:grpSpPr>
          <p:cxnSp>
            <p:nvCxnSpPr>
              <p:cNvPr id="108" name="直接连接符 107"/>
              <p:cNvCxnSpPr>
                <a:stCxn id="106" idx="2"/>
              </p:cNvCxnSpPr>
              <p:nvPr/>
            </p:nvCxnSpPr>
            <p:spPr>
              <a:xfrm>
                <a:off x="2555818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flipV="1">
                <a:off x="289348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flipH="1">
                <a:off x="3760733" y="3677769"/>
                <a:ext cx="337665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flipH="1" flipV="1">
                <a:off x="3602273" y="3410981"/>
                <a:ext cx="158460" cy="266788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3051943" y="3410981"/>
                <a:ext cx="550330" cy="0"/>
              </a:xfrm>
              <a:prstGeom prst="line">
                <a:avLst/>
              </a:prstGeom>
              <a:ln w="952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3" name="文本框 112"/>
          <p:cNvSpPr txBox="1"/>
          <p:nvPr/>
        </p:nvSpPr>
        <p:spPr>
          <a:xfrm>
            <a:off x="1119710" y="3455599"/>
            <a:ext cx="309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3513959" y="3475284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5887237" y="3455599"/>
            <a:ext cx="3803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8314193" y="3455599"/>
            <a:ext cx="3803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0738834" y="3475284"/>
            <a:ext cx="3803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9" name="直接连接符 118"/>
          <p:cNvCxnSpPr/>
          <p:nvPr/>
        </p:nvCxnSpPr>
        <p:spPr>
          <a:xfrm>
            <a:off x="3663574" y="2344890"/>
            <a:ext cx="0" cy="736309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>
            <a:off x="6104929" y="4368466"/>
            <a:ext cx="0" cy="736309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10929383" y="4368466"/>
            <a:ext cx="0" cy="736309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>
            <a:off x="1274649" y="4368466"/>
            <a:ext cx="0" cy="736309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8410879" y="2343362"/>
            <a:ext cx="0" cy="736309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/>
          <p:cNvSpPr txBox="1"/>
          <p:nvPr/>
        </p:nvSpPr>
        <p:spPr>
          <a:xfrm>
            <a:off x="4485005" y="880745"/>
            <a:ext cx="3013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五大工程</a:t>
            </a:r>
            <a:endParaRPr lang="zh-CN" altLang="en-US" sz="5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itle 20"/>
          <p:cNvSpPr txBox="1"/>
          <p:nvPr/>
        </p:nvSpPr>
        <p:spPr>
          <a:xfrm>
            <a:off x="232410" y="5111750"/>
            <a:ext cx="2098675" cy="885825"/>
          </a:xfrm>
          <a:prstGeom prst="rect">
            <a:avLst/>
          </a:prstGeom>
        </p:spPr>
        <p:txBody>
          <a:bodyPr vert="horz" wrap="square" lIns="4572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Lato Light"/>
              </a:rPr>
              <a:t>国家制造业创新中心建设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  <a:cs typeface="Lato Light"/>
            </a:endParaRPr>
          </a:p>
        </p:txBody>
      </p:sp>
      <p:sp>
        <p:nvSpPr>
          <p:cNvPr id="121" name="Title 20"/>
          <p:cNvSpPr txBox="1"/>
          <p:nvPr/>
        </p:nvSpPr>
        <p:spPr>
          <a:xfrm>
            <a:off x="2841625" y="1751965"/>
            <a:ext cx="1642745" cy="516255"/>
          </a:xfrm>
          <a:prstGeom prst="rect">
            <a:avLst/>
          </a:prstGeom>
        </p:spPr>
        <p:txBody>
          <a:bodyPr vert="horz" wrap="square" lIns="4572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Lato Light"/>
              </a:rPr>
              <a:t>智能制造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  <a:cs typeface="Lato Light"/>
            </a:endParaRPr>
          </a:p>
        </p:txBody>
      </p:sp>
      <p:sp>
        <p:nvSpPr>
          <p:cNvPr id="129" name="Title 20"/>
          <p:cNvSpPr txBox="1"/>
          <p:nvPr/>
        </p:nvSpPr>
        <p:spPr>
          <a:xfrm>
            <a:off x="5388610" y="5111750"/>
            <a:ext cx="1536065" cy="516255"/>
          </a:xfrm>
          <a:prstGeom prst="rect">
            <a:avLst/>
          </a:prstGeom>
        </p:spPr>
        <p:txBody>
          <a:bodyPr vert="horz" wrap="square" lIns="4572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工业强基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sp>
        <p:nvSpPr>
          <p:cNvPr id="132" name="Title 20"/>
          <p:cNvSpPr txBox="1"/>
          <p:nvPr/>
        </p:nvSpPr>
        <p:spPr>
          <a:xfrm>
            <a:off x="7743768" y="1751668"/>
            <a:ext cx="1871927" cy="516255"/>
          </a:xfrm>
          <a:prstGeom prst="rect">
            <a:avLst/>
          </a:prstGeom>
        </p:spPr>
        <p:txBody>
          <a:bodyPr vert="horz" wrap="square" lIns="4572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Lato Light"/>
              </a:rPr>
              <a:t>绿色制造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  <a:cs typeface="Lato Light"/>
            </a:endParaRPr>
          </a:p>
        </p:txBody>
      </p:sp>
      <p:sp>
        <p:nvSpPr>
          <p:cNvPr id="133" name="Title 20"/>
          <p:cNvSpPr txBox="1"/>
          <p:nvPr/>
        </p:nvSpPr>
        <p:spPr>
          <a:xfrm>
            <a:off x="9615805" y="5104765"/>
            <a:ext cx="2335530" cy="516255"/>
          </a:xfrm>
          <a:prstGeom prst="rect">
            <a:avLst/>
          </a:prstGeom>
        </p:spPr>
        <p:txBody>
          <a:bodyPr vert="horz" wrap="square" lIns="4572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Lato Light"/>
              </a:rPr>
              <a:t>高端装备创新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charset="-122"/>
              <a:ea typeface="黑体" panose="02010609060101010101" charset="-122"/>
              <a:cs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5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00"/>
                            </p:stCondLst>
                            <p:childTnLst>
                              <p:par>
                                <p:cTn id="6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8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449"/>
                            </p:stCondLst>
                            <p:childTnLst>
                              <p:par>
                                <p:cTn id="7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949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449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3" grpId="0"/>
      <p:bldP spid="114" grpId="0"/>
      <p:bldP spid="115" grpId="0"/>
      <p:bldP spid="116" grpId="0"/>
      <p:bldP spid="117" grpId="0"/>
      <p:bldP spid="118" grpId="0"/>
      <p:bldP spid="120" grpId="0"/>
      <p:bldP spid="121" grpId="0"/>
      <p:bldP spid="129" grpId="0"/>
      <p:bldP spid="132" grpId="0"/>
      <p:bldP spid="133" grpId="0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1"/>
  <p:tag name="KSO_WM_UNIT_ID" val="diagram20165040_3*m_i*1_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9"/>
  <p:tag name="KSO_WM_UNIT_ID" val="diagram20165040_3*m_i*1_9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h_f"/>
  <p:tag name="KSO_WM_UNIT_INDEX" val="1_2_1"/>
  <p:tag name="KSO_WM_UNIT_ID" val="diagram20165040_3*m_h_f*1_2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UNIT_BIND_DECORATION_IDS" val="diagram20165040_3*m_i*1_5;diagram20165040_3*m_i*1_4"/>
  <p:tag name="KSO_WM_DIAGRAM_GROUP_CODE" val="m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10"/>
  <p:tag name="KSO_WM_UNIT_ID" val="diagram20165040_3*m_i*1_10"/>
  <p:tag name="KSO_WM_UNIT_LAYERLEVEL" val="1_1"/>
  <p:tag name="KSO_WM_DIAGRAM_GROUP_CODE" val="m1-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h_f"/>
  <p:tag name="KSO_WM_UNIT_INDEX" val="1_3_1"/>
  <p:tag name="KSO_WM_UNIT_ID" val="diagram20165040_3*m_h_f*1_3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UNIT_BIND_DECORATION_IDS" val="diagram20165040_3*m_i*1_7;diagram20165040_3*m_i*1_6"/>
  <p:tag name="KSO_WM_DIAGRAM_GROUP_CODE" val="m1-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2"/>
  <p:tag name="KSO_WM_UNIT_ID" val="diagram20165040_3*m_i*1_2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3"/>
  <p:tag name="KSO_WM_UNIT_ID" val="diagram20165040_3*m_i*1_3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4"/>
  <p:tag name="KSO_WM_UNIT_ID" val="diagram20165040_3*m_i*1_4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5"/>
  <p:tag name="KSO_WM_UNIT_ID" val="diagram20165040_3*m_i*1_5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6"/>
  <p:tag name="KSO_WM_UNIT_ID" val="diagram20165040_3*m_i*1_6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7"/>
  <p:tag name="KSO_WM_UNIT_ID" val="diagram20165040_3*m_i*1_7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i"/>
  <p:tag name="KSO_WM_UNIT_INDEX" val="1_8"/>
  <p:tag name="KSO_WM_UNIT_ID" val="diagram20165040_3*m_i*1_8"/>
  <p:tag name="KSO_WM_UNIT_LAYERLEVEL" val="1_1"/>
  <p:tag name="KSO_WM_DIAGRAM_GROUP_CODE" val="m1-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5040"/>
  <p:tag name="KSO_WM_UNIT_TYPE" val="m_h_f"/>
  <p:tag name="KSO_WM_UNIT_INDEX" val="1_1_1"/>
  <p:tag name="KSO_WM_UNIT_ID" val="diagram20165040_3*m_h_f*1_1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4"/>
  <p:tag name="KSO_WM_UNIT_PRESET_TEXT_LEN" val="57"/>
  <p:tag name="KSO_WM_UNIT_BIND_DECORATION_IDS" val="diagram20165040_3*m_i*1_2;diagram20165040_3*m_i*1_3"/>
  <p:tag name="KSO_WM_DIAGRAM_GROUP_CODE" val="m1-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WPS 演示</Application>
  <PresentationFormat>宽屏</PresentationFormat>
  <Paragraphs>149</Paragraphs>
  <Slides>14</Slides>
  <Notes>42</Notes>
  <HiddenSlides>0</HiddenSlides>
  <MMClips>2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Agency FB</vt:lpstr>
      <vt:lpstr>黑体</vt:lpstr>
      <vt:lpstr>Calibri</vt:lpstr>
      <vt:lpstr>Arial Black</vt:lpstr>
      <vt:lpstr>Stencil</vt:lpstr>
      <vt:lpstr>Source Sans Pro ExtraLight</vt:lpstr>
      <vt:lpstr>Lato Light</vt:lpstr>
      <vt:lpstr>Segoe Print</vt:lpstr>
      <vt:lpstr>Times New Roman</vt:lpstr>
      <vt:lpstr>Arial Unicode MS</vt:lpstr>
      <vt:lpstr>Calibri Light</vt:lpstr>
      <vt:lpstr>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王凌燕</dc:creator>
  <cp:lastModifiedBy>小杰</cp:lastModifiedBy>
  <cp:revision>259</cp:revision>
  <dcterms:created xsi:type="dcterms:W3CDTF">2018-01-20T05:38:00Z</dcterms:created>
  <dcterms:modified xsi:type="dcterms:W3CDTF">2020-04-25T13:44:15Z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