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259" r:id="rId3"/>
    <p:sldId id="260" r:id="rId5"/>
    <p:sldId id="305" r:id="rId6"/>
    <p:sldId id="306" r:id="rId7"/>
    <p:sldId id="291" r:id="rId8"/>
    <p:sldId id="292" r:id="rId9"/>
    <p:sldId id="261" r:id="rId10"/>
    <p:sldId id="263" r:id="rId11"/>
    <p:sldId id="293" r:id="rId12"/>
    <p:sldId id="294" r:id="rId13"/>
    <p:sldId id="295" r:id="rId14"/>
    <p:sldId id="296" r:id="rId15"/>
    <p:sldId id="297" r:id="rId16"/>
    <p:sldId id="283" r:id="rId17"/>
    <p:sldId id="298" r:id="rId18"/>
    <p:sldId id="299" r:id="rId19"/>
    <p:sldId id="300" r:id="rId20"/>
    <p:sldId id="301" r:id="rId21"/>
    <p:sldId id="302" r:id="rId22"/>
    <p:sldId id="304" r:id="rId23"/>
    <p:sldId id="303" r:id="rId24"/>
    <p:sldId id="307" r:id="rId25"/>
    <p:sldId id="27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99FF"/>
    <a:srgbClr val="66CCFF"/>
    <a:srgbClr val="A5A5A5"/>
    <a:srgbClr val="6699FF"/>
    <a:srgbClr val="D9DDE6"/>
    <a:srgbClr val="0066FF"/>
    <a:srgbClr val="0000FF"/>
    <a:srgbClr val="A6A6A6"/>
    <a:srgbClr val="053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660"/>
  </p:normalViewPr>
  <p:slideViewPr>
    <p:cSldViewPr snapToGrid="0" showGuides="1">
      <p:cViewPr varScale="1">
        <p:scale>
          <a:sx n="64" d="100"/>
          <a:sy n="64" d="100"/>
        </p:scale>
        <p:origin x="812" y="36"/>
      </p:cViewPr>
      <p:guideLst>
        <p:guide orient="horz" pos="1643"/>
        <p:guide pos="38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1">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7BBEE-E2CF-487D-8B4E-556AA6BB17EE}" type="datetime1">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3CEA0-ACF8-4ACE-9309-4CDFBEC43F65}"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217028-66BA-411D-BDB6-6C50FE8DD9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217028-66BA-411D-BDB6-6C50FE8DD9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217028-66BA-411D-BDB6-6C50FE8DD9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日期占位符 4"/>
          <p:cNvSpPr>
            <a:spLocks noGrp="1"/>
          </p:cNvSpPr>
          <p:nvPr>
            <p:ph type="dt" idx="1"/>
          </p:nvPr>
        </p:nvSpPr>
        <p:spPr/>
        <p:txBody>
          <a:bodyPr/>
          <a:lstStyle/>
          <a:p>
            <a:fld id="{F987BBEE-E2CF-487D-8B4E-556AA6BB17EE}" type="datetime1">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矩形 9"/>
          <p:cNvSpPr/>
          <p:nvPr userDrawn="1"/>
        </p:nvSpPr>
        <p:spPr>
          <a:xfrm>
            <a:off x="0" y="0"/>
            <a:ext cx="12192000" cy="6858000"/>
          </a:xfrm>
          <a:prstGeom prst="rect">
            <a:avLst/>
          </a:prstGeom>
          <a:gradFill flip="none" rotWithShape="1">
            <a:gsLst>
              <a:gs pos="0">
                <a:srgbClr val="15A5B8"/>
              </a:gs>
              <a:gs pos="59000">
                <a:srgbClr val="0070C0"/>
              </a:gs>
              <a:gs pos="97000">
                <a:srgbClr val="17434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rotWithShape="1">
          <a:blip r:embed="rId2"/>
          <a:srcRect r="32437" b="30591"/>
          <a:stretch>
            <a:fillRect/>
          </a:stretch>
        </p:blipFill>
        <p:spPr>
          <a:xfrm>
            <a:off x="-1" y="0"/>
            <a:ext cx="12192001"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FEC2248D-23EA-4282-BDD4-C5422A7739E1}"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9259521F-E503-486D-8F2C-822C53B7C09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40" r="19468"/>
          <a:stretch>
            <a:fillRect/>
          </a:stretch>
        </p:blipFill>
        <p:spPr>
          <a:xfrm>
            <a:off x="0" y="0"/>
            <a:ext cx="12192001" cy="6858000"/>
          </a:xfrm>
          <a:prstGeom prst="rect">
            <a:avLst/>
          </a:prstGeom>
        </p:spPr>
      </p:pic>
      <p:sp>
        <p:nvSpPr>
          <p:cNvPr id="8" name="矩形 7"/>
          <p:cNvSpPr/>
          <p:nvPr userDrawn="1"/>
        </p:nvSpPr>
        <p:spPr>
          <a:xfrm>
            <a:off x="1" y="0"/>
            <a:ext cx="12192000" cy="6858000"/>
          </a:xfrm>
          <a:prstGeom prst="rect">
            <a:avLst/>
          </a:prstGeom>
          <a:gradFill flip="none" rotWithShape="1">
            <a:gsLst>
              <a:gs pos="0">
                <a:srgbClr val="06001C">
                  <a:alpha val="0"/>
                </a:srgbClr>
              </a:gs>
              <a:gs pos="100000">
                <a:srgbClr val="06001C"/>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04" y="-6073"/>
            <a:ext cx="12210004" cy="6870550"/>
          </a:xfrm>
          <a:prstGeom prst="rect">
            <a:avLst/>
          </a:prstGeom>
        </p:spPr>
      </p:pic>
      <p:sp>
        <p:nvSpPr>
          <p:cNvPr id="4" name="矩形 3"/>
          <p:cNvSpPr/>
          <p:nvPr/>
        </p:nvSpPr>
        <p:spPr>
          <a:xfrm>
            <a:off x="302895" y="2967990"/>
            <a:ext cx="6669405" cy="1753235"/>
          </a:xfrm>
          <a:prstGeom prst="rect">
            <a:avLst/>
          </a:prstGeom>
          <a:noFill/>
          <a:ln>
            <a:noFill/>
          </a:ln>
        </p:spPr>
        <p:txBody>
          <a:bodyPr wrap="square" rtlCol="0" anchor="t">
            <a:spAutoFit/>
          </a:bodyPr>
          <a:lstStyle/>
          <a:p>
            <a:pPr algn="ctr"/>
            <a:r>
              <a:rPr lang="zh-CN" altLang="en-US" sz="5400" b="1">
                <a:solidFill>
                  <a:schemeClr val="bg1"/>
                </a:solidFill>
                <a:effectLst>
                  <a:glow rad="139700">
                    <a:srgbClr val="70AD47">
                      <a:satMod val="175000"/>
                      <a:alpha val="40000"/>
                    </a:srgbClr>
                  </a:glow>
                </a:effectLst>
              </a:rPr>
              <a:t>工业机器人的夹钳式手部</a:t>
            </a:r>
            <a:endParaRPr lang="en-US" altLang="zh-CN" sz="5400" b="1">
              <a:solidFill>
                <a:schemeClr val="bg1"/>
              </a:solidFill>
              <a:effectLst>
                <a:glow rad="139700">
                  <a:srgbClr val="70AD47">
                    <a:satMod val="175000"/>
                    <a:alpha val="40000"/>
                  </a:srgbClr>
                </a:glo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10983" r="2053"/>
          <a:stretch>
            <a:fillRect/>
          </a:stretch>
        </p:blipFill>
        <p:spPr>
          <a:xfrm>
            <a:off x="-1" y="-85874"/>
            <a:ext cx="12192001" cy="6968610"/>
          </a:xfrm>
          <a:prstGeom prst="rect">
            <a:avLst/>
          </a:prstGeom>
        </p:spPr>
      </p:pic>
      <p:sp>
        <p:nvSpPr>
          <p:cNvPr id="46" name="矩形 45"/>
          <p:cNvSpPr/>
          <p:nvPr/>
        </p:nvSpPr>
        <p:spPr>
          <a:xfrm>
            <a:off x="-1" y="-85874"/>
            <a:ext cx="12192001" cy="69686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59"/>
          <p:cNvSpPr txBox="1"/>
          <p:nvPr/>
        </p:nvSpPr>
        <p:spPr>
          <a:xfrm>
            <a:off x="2333971" y="5736688"/>
            <a:ext cx="1960880" cy="553085"/>
          </a:xfrm>
          <a:prstGeom prst="rect">
            <a:avLst/>
          </a:prstGeom>
          <a:noFill/>
        </p:spPr>
        <p:txBody>
          <a:bodyPr wrap="none">
            <a:spAutoFit/>
          </a:bodyPr>
          <a:p>
            <a:pPr algn="ctr" fontAlgn="auto">
              <a:lnSpc>
                <a:spcPct val="150000"/>
              </a:lnSpc>
              <a:spcBef>
                <a:spcPts val="0"/>
              </a:spcBef>
              <a:spcAft>
                <a:spcPts val="0"/>
              </a:spcAft>
              <a:buFont typeface="Arial" panose="020B0604020202020204" pitchFamily="34" charset="0"/>
              <a:buNone/>
              <a:defRPr/>
            </a:pPr>
            <a:r>
              <a:rPr lang="zh-CN" altLang="en-US" sz="2000" b="1" dirty="0">
                <a:solidFill>
                  <a:schemeClr val="tx1"/>
                </a:solidFill>
                <a:latin typeface="+mj-ea"/>
                <a:ea typeface="+mj-ea"/>
              </a:rPr>
              <a:t>夹钳式手的指端</a:t>
            </a:r>
            <a:endParaRPr lang="zh-CN" altLang="en-US" sz="2000" b="1" dirty="0">
              <a:solidFill>
                <a:schemeClr val="tx1"/>
              </a:solidFill>
              <a:latin typeface="+mj-ea"/>
              <a:ea typeface="+mj-ea"/>
            </a:endParaRPr>
          </a:p>
        </p:txBody>
      </p:sp>
      <p:pic>
        <p:nvPicPr>
          <p:cNvPr id="2" name="图片 1"/>
          <p:cNvPicPr>
            <a:picLocks noChangeAspect="1"/>
          </p:cNvPicPr>
          <p:nvPr/>
        </p:nvPicPr>
        <p:blipFill>
          <a:blip r:embed="rId2"/>
          <a:stretch>
            <a:fillRect/>
          </a:stretch>
        </p:blipFill>
        <p:spPr>
          <a:xfrm>
            <a:off x="469265" y="463550"/>
            <a:ext cx="6099810" cy="2503805"/>
          </a:xfrm>
          <a:prstGeom prst="rect">
            <a:avLst/>
          </a:prstGeom>
        </p:spPr>
      </p:pic>
      <p:sp>
        <p:nvSpPr>
          <p:cNvPr id="4" name="矩形 3"/>
          <p:cNvSpPr/>
          <p:nvPr/>
        </p:nvSpPr>
        <p:spPr>
          <a:xfrm>
            <a:off x="7130415" y="1009650"/>
            <a:ext cx="3879215" cy="1198880"/>
          </a:xfrm>
          <a:prstGeom prst="rect">
            <a:avLst/>
          </a:prstGeom>
        </p:spPr>
        <p:txBody>
          <a:bodyPr wrap="square">
            <a:spAutoFit/>
          </a:bodyPr>
          <a:p>
            <a:r>
              <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Ｖ 形指适用于夹持圆柱形工件， 特点是夹紧平稳可靠， 夹持误差小。</a:t>
            </a:r>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 name="矩形 5"/>
          <p:cNvSpPr/>
          <p:nvPr/>
        </p:nvSpPr>
        <p:spPr>
          <a:xfrm>
            <a:off x="7129780" y="4537710"/>
            <a:ext cx="4228465" cy="1198880"/>
          </a:xfrm>
          <a:prstGeom prst="rect">
            <a:avLst/>
          </a:prstGeom>
        </p:spPr>
        <p:txBody>
          <a:bodyPr wrap="square">
            <a:spAutoFit/>
          </a:bodyPr>
          <a:p>
            <a:r>
              <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平面指一般用于夹持方形工件（具有两个平行表面）、板形或细小棒料。</a:t>
            </a:r>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pic>
        <p:nvPicPr>
          <p:cNvPr id="1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1945" y="3185160"/>
            <a:ext cx="4512945" cy="276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10983" r="2053"/>
          <a:stretch>
            <a:fillRect/>
          </a:stretch>
        </p:blipFill>
        <p:spPr>
          <a:xfrm>
            <a:off x="-1" y="-85874"/>
            <a:ext cx="12192001" cy="6968610"/>
          </a:xfrm>
          <a:prstGeom prst="rect">
            <a:avLst/>
          </a:prstGeom>
        </p:spPr>
      </p:pic>
      <p:sp>
        <p:nvSpPr>
          <p:cNvPr id="46" name="矩形 45"/>
          <p:cNvSpPr/>
          <p:nvPr/>
        </p:nvSpPr>
        <p:spPr>
          <a:xfrm>
            <a:off x="-1" y="-85874"/>
            <a:ext cx="12192001" cy="69686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16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753530"/>
            <a:ext cx="5262562"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81" y="3715997"/>
            <a:ext cx="44958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417310" y="1409065"/>
            <a:ext cx="4554220" cy="2306955"/>
          </a:xfrm>
          <a:prstGeom prst="rect">
            <a:avLst/>
          </a:prstGeom>
        </p:spPr>
        <p:txBody>
          <a:bodyPr wrap="square">
            <a:spAutoFit/>
          </a:bodyPr>
          <a:p>
            <a:pPr algn="just"/>
            <a:r>
              <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尖指一般用于夹持小型或柔性工件</a:t>
            </a:r>
            <a:r>
              <a:rPr lang="zh-CN" altLang="en-US" sz="2400" b="1"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；薄</a:t>
            </a:r>
            <a:r>
              <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指用于夹持位于狭窄工作场地的细小工件， 以避免和周围障碍物相碰</a:t>
            </a:r>
            <a:r>
              <a:rPr lang="zh-CN" altLang="en-US" sz="2400" b="1"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
            </a:r>
            <a:r>
              <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长指可用于夹持炽热的工件， 以避免热辐射对手部传动机构的影响。</a:t>
            </a:r>
            <a:r>
              <a:rPr lang="zh-CN" altLang="en-US" sz="2400" b="1"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
            </a:r>
            <a:endParaRPr lang="zh-CN" altLang="en-US" sz="2400" b="1"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9" name="矩形 4"/>
          <p:cNvSpPr>
            <a:spLocks noChangeArrowheads="1"/>
          </p:cNvSpPr>
          <p:nvPr/>
        </p:nvSpPr>
        <p:spPr bwMode="auto">
          <a:xfrm>
            <a:off x="6417310" y="4534535"/>
            <a:ext cx="475615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对于</a:t>
            </a:r>
            <a:r>
              <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形状不规则的工件， 必须设计出与工件形状相适应的专用特形指， 才能夹持工件。</a:t>
            </a:r>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0" name="文本框 59"/>
          <p:cNvSpPr txBox="1"/>
          <p:nvPr/>
        </p:nvSpPr>
        <p:spPr>
          <a:xfrm>
            <a:off x="2098403" y="6305046"/>
            <a:ext cx="2214880" cy="553085"/>
          </a:xfrm>
          <a:prstGeom prst="rect">
            <a:avLst/>
          </a:prstGeom>
          <a:noFill/>
        </p:spPr>
        <p:txBody>
          <a:bodyPr wrap="none">
            <a:spAutoFit/>
          </a:bodyPr>
          <a:p>
            <a:pPr algn="ct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　夹钳式手的指端</a:t>
            </a:r>
            <a:endParaRPr lang="zh-CN" altLang="en-US" sz="2000" b="1" dirty="0">
              <a:solidFill>
                <a:srgbClr val="1C4885"/>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10983" r="2053"/>
          <a:stretch>
            <a:fillRect/>
          </a:stretch>
        </p:blipFill>
        <p:spPr>
          <a:xfrm>
            <a:off x="-1" y="-85874"/>
            <a:ext cx="12192001" cy="6968610"/>
          </a:xfrm>
          <a:prstGeom prst="rect">
            <a:avLst/>
          </a:prstGeom>
        </p:spPr>
      </p:pic>
      <p:sp>
        <p:nvSpPr>
          <p:cNvPr id="46" name="矩形 45"/>
          <p:cNvSpPr/>
          <p:nvPr/>
        </p:nvSpPr>
        <p:spPr>
          <a:xfrm>
            <a:off x="-1" y="-85874"/>
            <a:ext cx="12192001" cy="69686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668" name="矩形 4"/>
          <p:cNvSpPr>
            <a:spLocks noChangeArrowheads="1"/>
          </p:cNvSpPr>
          <p:nvPr/>
        </p:nvSpPr>
        <p:spPr bwMode="auto">
          <a:xfrm>
            <a:off x="1125220" y="996315"/>
            <a:ext cx="10134600" cy="459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② 指面的形式。根据工件形状、大小及其被夹持部位材质的软硬、表面性质等的不同， 手指的指面有光滑指面、齿型指面和柔性指面三种形式。</a:t>
            </a:r>
            <a:endPar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光滑指面， 其指面平整光滑， 用来夹持已加工表面， 避免已加工的光滑表面受损伤。齿型指面， 其指面刻有齿纹， 可增加与被夹持工件间的摩擦力， 以确保夹紧可靠， 多用来夹持表面粗糙的毛坯或半成品。柔性指面， 其指面镶衬橡胶、泡沫、石棉等物， 有增加摩擦力、保护工件表面、隔热等作用。一般用来夹持已加工表面、炽热件， 也适用于夹持薄壁件和脆性工件。</a:t>
            </a:r>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10983" r="2053"/>
          <a:stretch>
            <a:fillRect/>
          </a:stretch>
        </p:blipFill>
        <p:spPr>
          <a:xfrm>
            <a:off x="-1" y="-85874"/>
            <a:ext cx="12192001" cy="6968610"/>
          </a:xfrm>
          <a:prstGeom prst="rect">
            <a:avLst/>
          </a:prstGeom>
        </p:spPr>
      </p:pic>
      <p:sp>
        <p:nvSpPr>
          <p:cNvPr id="46" name="矩形 45"/>
          <p:cNvSpPr/>
          <p:nvPr/>
        </p:nvSpPr>
        <p:spPr>
          <a:xfrm>
            <a:off x="-1" y="-85874"/>
            <a:ext cx="12192001" cy="69686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692" name="矩形 4"/>
          <p:cNvSpPr>
            <a:spLocks noChangeArrowheads="1"/>
          </p:cNvSpPr>
          <p:nvPr/>
        </p:nvSpPr>
        <p:spPr bwMode="auto">
          <a:xfrm>
            <a:off x="1792923" y="1398905"/>
            <a:ext cx="8880475" cy="348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③ 手指的材料。手指的材料选用恰当与否， 对机器人的使用效果有很大影响。对于夹钳式手部， 其手指的材料可选用一般碳素钢和合金结构钢。</a:t>
            </a:r>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为使手指经久耐用， 指面可镶嵌硬质合金； 高温作业的手指， 可选用耐热钢； 在腐蚀性气体环境下工作的手指， 可镀铬或进行搪瓷处理， 也可选用耐腐蚀的玻璃钢或聚四氟乙烯。</a:t>
            </a:r>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020108" y="3045307"/>
            <a:ext cx="3140209" cy="769441"/>
          </a:xfrm>
          <a:prstGeom prst="rect">
            <a:avLst/>
          </a:prstGeom>
          <a:noFill/>
        </p:spPr>
        <p:txBody>
          <a:bodyPr wrap="square" rtlCol="0">
            <a:spAutoFit/>
          </a:bodyPr>
          <a:lstStyle/>
          <a:p>
            <a:pPr algn="r">
              <a:defRPr/>
            </a:pPr>
            <a:r>
              <a:rPr kumimoji="0" lang="en-US" altLang="zh-CN" sz="4400" b="0" i="0" u="none" strike="noStrike" kern="1200" cap="none" spc="0" normalizeH="0" baseline="0" noProof="0" dirty="0">
                <a:ln>
                  <a:noFill/>
                </a:ln>
                <a:solidFill>
                  <a:prstClr val="white"/>
                </a:solidFill>
                <a:effectLst/>
                <a:uLnTx/>
                <a:uFillTx/>
                <a:latin typeface="Microsoft YaHei UI" panose="020F0502020204030204"/>
                <a:ea typeface="微软雅黑" panose="020B0503020204020204" charset="-122"/>
                <a:cs typeface="+mn-cs"/>
              </a:rPr>
              <a:t>PART </a:t>
            </a:r>
            <a:r>
              <a:rPr lang="en-US" altLang="zh-CN" sz="4400" dirty="0">
                <a:solidFill>
                  <a:prstClr val="white"/>
                </a:solidFill>
              </a:rPr>
              <a:t>TWO</a:t>
            </a:r>
            <a:endParaRPr lang="zh-CN" altLang="en-US" sz="4400" dirty="0">
              <a:solidFill>
                <a:prstClr val="white"/>
              </a:solidFill>
            </a:endParaRPr>
          </a:p>
        </p:txBody>
      </p:sp>
      <p:sp>
        <p:nvSpPr>
          <p:cNvPr id="5" name="文本框 4"/>
          <p:cNvSpPr txBox="1"/>
          <p:nvPr/>
        </p:nvSpPr>
        <p:spPr>
          <a:xfrm>
            <a:off x="7738745" y="4227830"/>
            <a:ext cx="2035175" cy="681990"/>
          </a:xfrm>
          <a:prstGeom prst="rect">
            <a:avLst/>
          </a:prstGeom>
          <a:noFill/>
        </p:spPr>
        <p:txBody>
          <a:bodyPr wrap="square" rtlCol="0">
            <a:spAutoFit/>
          </a:bodyPr>
          <a:lstStyle/>
          <a:p>
            <a:pPr algn="r">
              <a:lnSpc>
                <a:spcPct val="120000"/>
              </a:lnSpc>
            </a:pPr>
            <a:r>
              <a:rPr lang="zh-CN" altLang="en-US" sz="3200" b="1" dirty="0">
                <a:solidFill>
                  <a:srgbClr val="66CCFF"/>
                </a:solidFill>
                <a:cs typeface="+mn-ea"/>
                <a:sym typeface="+mn-lt"/>
              </a:rPr>
              <a:t>传动机构</a:t>
            </a:r>
            <a:endParaRPr lang="zh-CN" altLang="en-US" sz="3200" b="1" dirty="0">
              <a:solidFill>
                <a:srgbClr val="66CCFF"/>
              </a:solidFill>
              <a:cs typeface="+mn-ea"/>
              <a:sym typeface="+mn-lt"/>
            </a:endParaRPr>
          </a:p>
        </p:txBody>
      </p:sp>
      <p:cxnSp>
        <p:nvCxnSpPr>
          <p:cNvPr id="6" name="直接连接符 5"/>
          <p:cNvCxnSpPr/>
          <p:nvPr/>
        </p:nvCxnSpPr>
        <p:spPr>
          <a:xfrm>
            <a:off x="8953355" y="3815045"/>
            <a:ext cx="120650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3"/>
          <p:cNvSpPr/>
          <p:nvPr/>
        </p:nvSpPr>
        <p:spPr>
          <a:xfrm>
            <a:off x="1" y="-9526"/>
            <a:ext cx="9566844" cy="6872061"/>
          </a:xfrm>
          <a:custGeom>
            <a:avLst/>
            <a:gdLst>
              <a:gd name="connsiteX0" fmla="*/ 0 w 1584894"/>
              <a:gd name="connsiteY0" fmla="*/ 0 h 6858000"/>
              <a:gd name="connsiteX1" fmla="*/ 1584894 w 1584894"/>
              <a:gd name="connsiteY1" fmla="*/ 0 h 6858000"/>
              <a:gd name="connsiteX2" fmla="*/ 1584894 w 1584894"/>
              <a:gd name="connsiteY2" fmla="*/ 6858000 h 6858000"/>
              <a:gd name="connsiteX3" fmla="*/ 0 w 1584894"/>
              <a:gd name="connsiteY3" fmla="*/ 6858000 h 6858000"/>
              <a:gd name="connsiteX4" fmla="*/ 0 w 1584894"/>
              <a:gd name="connsiteY4" fmla="*/ 0 h 6858000"/>
              <a:gd name="connsiteX0-1" fmla="*/ 0 w 5280594"/>
              <a:gd name="connsiteY0-2" fmla="*/ 0 h 6877050"/>
              <a:gd name="connsiteX1-3" fmla="*/ 1584894 w 5280594"/>
              <a:gd name="connsiteY1-4" fmla="*/ 0 h 6877050"/>
              <a:gd name="connsiteX2-5" fmla="*/ 5280594 w 5280594"/>
              <a:gd name="connsiteY2-6" fmla="*/ 6877050 h 6877050"/>
              <a:gd name="connsiteX3-7" fmla="*/ 0 w 5280594"/>
              <a:gd name="connsiteY3-8" fmla="*/ 6858000 h 6877050"/>
              <a:gd name="connsiteX4-9" fmla="*/ 0 w 5280594"/>
              <a:gd name="connsiteY4-10" fmla="*/ 0 h 6877050"/>
              <a:gd name="connsiteX0-11" fmla="*/ 0 w 5280594"/>
              <a:gd name="connsiteY0-12" fmla="*/ 0 h 6877050"/>
              <a:gd name="connsiteX1-13" fmla="*/ 746694 w 5280594"/>
              <a:gd name="connsiteY1-14" fmla="*/ 0 h 6877050"/>
              <a:gd name="connsiteX2-15" fmla="*/ 5280594 w 5280594"/>
              <a:gd name="connsiteY2-16" fmla="*/ 6877050 h 6877050"/>
              <a:gd name="connsiteX3-17" fmla="*/ 0 w 5280594"/>
              <a:gd name="connsiteY3-18" fmla="*/ 6858000 h 6877050"/>
              <a:gd name="connsiteX4-19" fmla="*/ 0 w 5280594"/>
              <a:gd name="connsiteY4-20" fmla="*/ 0 h 6877050"/>
              <a:gd name="connsiteX0-21" fmla="*/ 0 w 5280594"/>
              <a:gd name="connsiteY0-22" fmla="*/ 9525 h 6886575"/>
              <a:gd name="connsiteX1-23" fmla="*/ 632394 w 5280594"/>
              <a:gd name="connsiteY1-24" fmla="*/ 0 h 6886575"/>
              <a:gd name="connsiteX2-25" fmla="*/ 5280594 w 5280594"/>
              <a:gd name="connsiteY2-26" fmla="*/ 6886575 h 6886575"/>
              <a:gd name="connsiteX3-27" fmla="*/ 0 w 5280594"/>
              <a:gd name="connsiteY3-28" fmla="*/ 6867525 h 6886575"/>
              <a:gd name="connsiteX4-29" fmla="*/ 0 w 5280594"/>
              <a:gd name="connsiteY4-30" fmla="*/ 9525 h 6886575"/>
              <a:gd name="connsiteX0-31" fmla="*/ 0 w 5365001"/>
              <a:gd name="connsiteY0-32" fmla="*/ 9525 h 6886575"/>
              <a:gd name="connsiteX1-33" fmla="*/ 632394 w 5365001"/>
              <a:gd name="connsiteY1-34" fmla="*/ 0 h 6886575"/>
              <a:gd name="connsiteX2-35" fmla="*/ 5365001 w 5365001"/>
              <a:gd name="connsiteY2-36" fmla="*/ 6886575 h 6886575"/>
              <a:gd name="connsiteX3-37" fmla="*/ 0 w 5365001"/>
              <a:gd name="connsiteY3-38" fmla="*/ 6867525 h 6886575"/>
              <a:gd name="connsiteX4-39" fmla="*/ 0 w 5365001"/>
              <a:gd name="connsiteY4-40" fmla="*/ 9525 h 6886575"/>
              <a:gd name="connsiteX0-41" fmla="*/ 0 w 5379515"/>
              <a:gd name="connsiteY0-42" fmla="*/ 9525 h 6872061"/>
              <a:gd name="connsiteX1-43" fmla="*/ 632394 w 5379515"/>
              <a:gd name="connsiteY1-44" fmla="*/ 0 h 6872061"/>
              <a:gd name="connsiteX2-45" fmla="*/ 5379515 w 5379515"/>
              <a:gd name="connsiteY2-46" fmla="*/ 6872061 h 6872061"/>
              <a:gd name="connsiteX3-47" fmla="*/ 0 w 5379515"/>
              <a:gd name="connsiteY3-48" fmla="*/ 6867525 h 6872061"/>
              <a:gd name="connsiteX4-49" fmla="*/ 0 w 5379515"/>
              <a:gd name="connsiteY4-50" fmla="*/ 9525 h 6872061"/>
              <a:gd name="connsiteX0-51" fmla="*/ 0 w 9566844"/>
              <a:gd name="connsiteY0-52" fmla="*/ 9525 h 6872061"/>
              <a:gd name="connsiteX1-53" fmla="*/ 9566844 w 9566844"/>
              <a:gd name="connsiteY1-54" fmla="*/ 0 h 6872061"/>
              <a:gd name="connsiteX2-55" fmla="*/ 5379515 w 9566844"/>
              <a:gd name="connsiteY2-56" fmla="*/ 6872061 h 6872061"/>
              <a:gd name="connsiteX3-57" fmla="*/ 0 w 9566844"/>
              <a:gd name="connsiteY3-58" fmla="*/ 6867525 h 6872061"/>
              <a:gd name="connsiteX4-59" fmla="*/ 0 w 9566844"/>
              <a:gd name="connsiteY4-60" fmla="*/ 9525 h 6872061"/>
              <a:gd name="connsiteX0-61" fmla="*/ 0 w 9566844"/>
              <a:gd name="connsiteY0-62" fmla="*/ 9525 h 6872061"/>
              <a:gd name="connsiteX1-63" fmla="*/ 9566844 w 9566844"/>
              <a:gd name="connsiteY1-64" fmla="*/ 0 h 6872061"/>
              <a:gd name="connsiteX2-65" fmla="*/ 2560115 w 9566844"/>
              <a:gd name="connsiteY2-66" fmla="*/ 6872061 h 6872061"/>
              <a:gd name="connsiteX3-67" fmla="*/ 0 w 9566844"/>
              <a:gd name="connsiteY3-68" fmla="*/ 6867525 h 6872061"/>
              <a:gd name="connsiteX4-69" fmla="*/ 0 w 9566844"/>
              <a:gd name="connsiteY4-70" fmla="*/ 9525 h 68720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66844" h="6872061">
                <a:moveTo>
                  <a:pt x="0" y="9525"/>
                </a:moveTo>
                <a:lnTo>
                  <a:pt x="9566844" y="0"/>
                </a:lnTo>
                <a:lnTo>
                  <a:pt x="2560115" y="6872061"/>
                </a:lnTo>
                <a:lnTo>
                  <a:pt x="0" y="6867525"/>
                </a:lnTo>
                <a:lnTo>
                  <a:pt x="0" y="9525"/>
                </a:lnTo>
                <a:close/>
              </a:path>
            </a:pathLst>
          </a:custGeom>
          <a:blipFill dpi="0" rotWithShape="1">
            <a:blip r:embed="rId1"/>
            <a:srcRect/>
            <a:stretch>
              <a:fillRect l="-19000" t="-4000" r="-21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0" y="-14061"/>
            <a:ext cx="9566844" cy="6872061"/>
          </a:xfrm>
          <a:custGeom>
            <a:avLst/>
            <a:gdLst>
              <a:gd name="connsiteX0" fmla="*/ 0 w 1584894"/>
              <a:gd name="connsiteY0" fmla="*/ 0 h 6858000"/>
              <a:gd name="connsiteX1" fmla="*/ 1584894 w 1584894"/>
              <a:gd name="connsiteY1" fmla="*/ 0 h 6858000"/>
              <a:gd name="connsiteX2" fmla="*/ 1584894 w 1584894"/>
              <a:gd name="connsiteY2" fmla="*/ 6858000 h 6858000"/>
              <a:gd name="connsiteX3" fmla="*/ 0 w 1584894"/>
              <a:gd name="connsiteY3" fmla="*/ 6858000 h 6858000"/>
              <a:gd name="connsiteX4" fmla="*/ 0 w 1584894"/>
              <a:gd name="connsiteY4" fmla="*/ 0 h 6858000"/>
              <a:gd name="connsiteX0-1" fmla="*/ 0 w 5280594"/>
              <a:gd name="connsiteY0-2" fmla="*/ 0 h 6877050"/>
              <a:gd name="connsiteX1-3" fmla="*/ 1584894 w 5280594"/>
              <a:gd name="connsiteY1-4" fmla="*/ 0 h 6877050"/>
              <a:gd name="connsiteX2-5" fmla="*/ 5280594 w 5280594"/>
              <a:gd name="connsiteY2-6" fmla="*/ 6877050 h 6877050"/>
              <a:gd name="connsiteX3-7" fmla="*/ 0 w 5280594"/>
              <a:gd name="connsiteY3-8" fmla="*/ 6858000 h 6877050"/>
              <a:gd name="connsiteX4-9" fmla="*/ 0 w 5280594"/>
              <a:gd name="connsiteY4-10" fmla="*/ 0 h 6877050"/>
              <a:gd name="connsiteX0-11" fmla="*/ 0 w 5280594"/>
              <a:gd name="connsiteY0-12" fmla="*/ 0 h 6877050"/>
              <a:gd name="connsiteX1-13" fmla="*/ 746694 w 5280594"/>
              <a:gd name="connsiteY1-14" fmla="*/ 0 h 6877050"/>
              <a:gd name="connsiteX2-15" fmla="*/ 5280594 w 5280594"/>
              <a:gd name="connsiteY2-16" fmla="*/ 6877050 h 6877050"/>
              <a:gd name="connsiteX3-17" fmla="*/ 0 w 5280594"/>
              <a:gd name="connsiteY3-18" fmla="*/ 6858000 h 6877050"/>
              <a:gd name="connsiteX4-19" fmla="*/ 0 w 5280594"/>
              <a:gd name="connsiteY4-20" fmla="*/ 0 h 6877050"/>
              <a:gd name="connsiteX0-21" fmla="*/ 0 w 5280594"/>
              <a:gd name="connsiteY0-22" fmla="*/ 9525 h 6886575"/>
              <a:gd name="connsiteX1-23" fmla="*/ 632394 w 5280594"/>
              <a:gd name="connsiteY1-24" fmla="*/ 0 h 6886575"/>
              <a:gd name="connsiteX2-25" fmla="*/ 5280594 w 5280594"/>
              <a:gd name="connsiteY2-26" fmla="*/ 6886575 h 6886575"/>
              <a:gd name="connsiteX3-27" fmla="*/ 0 w 5280594"/>
              <a:gd name="connsiteY3-28" fmla="*/ 6867525 h 6886575"/>
              <a:gd name="connsiteX4-29" fmla="*/ 0 w 5280594"/>
              <a:gd name="connsiteY4-30" fmla="*/ 9525 h 6886575"/>
              <a:gd name="connsiteX0-31" fmla="*/ 0 w 5365001"/>
              <a:gd name="connsiteY0-32" fmla="*/ 9525 h 6886575"/>
              <a:gd name="connsiteX1-33" fmla="*/ 632394 w 5365001"/>
              <a:gd name="connsiteY1-34" fmla="*/ 0 h 6886575"/>
              <a:gd name="connsiteX2-35" fmla="*/ 5365001 w 5365001"/>
              <a:gd name="connsiteY2-36" fmla="*/ 6886575 h 6886575"/>
              <a:gd name="connsiteX3-37" fmla="*/ 0 w 5365001"/>
              <a:gd name="connsiteY3-38" fmla="*/ 6867525 h 6886575"/>
              <a:gd name="connsiteX4-39" fmla="*/ 0 w 5365001"/>
              <a:gd name="connsiteY4-40" fmla="*/ 9525 h 6886575"/>
              <a:gd name="connsiteX0-41" fmla="*/ 0 w 5379515"/>
              <a:gd name="connsiteY0-42" fmla="*/ 9525 h 6872061"/>
              <a:gd name="connsiteX1-43" fmla="*/ 632394 w 5379515"/>
              <a:gd name="connsiteY1-44" fmla="*/ 0 h 6872061"/>
              <a:gd name="connsiteX2-45" fmla="*/ 5379515 w 5379515"/>
              <a:gd name="connsiteY2-46" fmla="*/ 6872061 h 6872061"/>
              <a:gd name="connsiteX3-47" fmla="*/ 0 w 5379515"/>
              <a:gd name="connsiteY3-48" fmla="*/ 6867525 h 6872061"/>
              <a:gd name="connsiteX4-49" fmla="*/ 0 w 5379515"/>
              <a:gd name="connsiteY4-50" fmla="*/ 9525 h 6872061"/>
              <a:gd name="connsiteX0-51" fmla="*/ 0 w 9566844"/>
              <a:gd name="connsiteY0-52" fmla="*/ 9525 h 6872061"/>
              <a:gd name="connsiteX1-53" fmla="*/ 9566844 w 9566844"/>
              <a:gd name="connsiteY1-54" fmla="*/ 0 h 6872061"/>
              <a:gd name="connsiteX2-55" fmla="*/ 5379515 w 9566844"/>
              <a:gd name="connsiteY2-56" fmla="*/ 6872061 h 6872061"/>
              <a:gd name="connsiteX3-57" fmla="*/ 0 w 9566844"/>
              <a:gd name="connsiteY3-58" fmla="*/ 6867525 h 6872061"/>
              <a:gd name="connsiteX4-59" fmla="*/ 0 w 9566844"/>
              <a:gd name="connsiteY4-60" fmla="*/ 9525 h 6872061"/>
              <a:gd name="connsiteX0-61" fmla="*/ 0 w 9566844"/>
              <a:gd name="connsiteY0-62" fmla="*/ 9525 h 6872061"/>
              <a:gd name="connsiteX1-63" fmla="*/ 9566844 w 9566844"/>
              <a:gd name="connsiteY1-64" fmla="*/ 0 h 6872061"/>
              <a:gd name="connsiteX2-65" fmla="*/ 2560115 w 9566844"/>
              <a:gd name="connsiteY2-66" fmla="*/ 6872061 h 6872061"/>
              <a:gd name="connsiteX3-67" fmla="*/ 0 w 9566844"/>
              <a:gd name="connsiteY3-68" fmla="*/ 6867525 h 6872061"/>
              <a:gd name="connsiteX4-69" fmla="*/ 0 w 9566844"/>
              <a:gd name="connsiteY4-70" fmla="*/ 9525 h 68720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66844" h="6872061">
                <a:moveTo>
                  <a:pt x="0" y="9525"/>
                </a:moveTo>
                <a:lnTo>
                  <a:pt x="9566844" y="0"/>
                </a:lnTo>
                <a:lnTo>
                  <a:pt x="2560115" y="6872061"/>
                </a:lnTo>
                <a:lnTo>
                  <a:pt x="0" y="6867525"/>
                </a:lnTo>
                <a:lnTo>
                  <a:pt x="0" y="9525"/>
                </a:lnTo>
                <a:close/>
              </a:path>
            </a:pathLst>
          </a:custGeom>
          <a:solidFill>
            <a:srgbClr val="33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10983" r="2053"/>
          <a:stretch>
            <a:fillRect/>
          </a:stretch>
        </p:blipFill>
        <p:spPr>
          <a:xfrm>
            <a:off x="-1" y="-85874"/>
            <a:ext cx="12192001" cy="6968610"/>
          </a:xfrm>
          <a:prstGeom prst="rect">
            <a:avLst/>
          </a:prstGeom>
        </p:spPr>
      </p:pic>
      <p:sp>
        <p:nvSpPr>
          <p:cNvPr id="46" name="矩形 45"/>
          <p:cNvSpPr/>
          <p:nvPr/>
        </p:nvSpPr>
        <p:spPr>
          <a:xfrm>
            <a:off x="-1" y="-85874"/>
            <a:ext cx="12192001" cy="69686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716" name="矩形 4"/>
          <p:cNvSpPr>
            <a:spLocks noChangeArrowheads="1"/>
          </p:cNvSpPr>
          <p:nvPr/>
        </p:nvSpPr>
        <p:spPr bwMode="auto">
          <a:xfrm>
            <a:off x="1712913" y="1898650"/>
            <a:ext cx="8880475" cy="348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２） 传动机构。它是向手指传递运动和动力， 以实现夹紧和松开动作的机构。</a:t>
            </a:r>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① 回转型传动机构。夹钳式手部中较多的是回转型手部， 其手指就是一对（或几对） 杠杆， 再同斜楔、滑槽、连杆、齿轮、蜗轮蜗杆或螺杆等机构组成复合式杠杆传动机构， 来改变传力比、传动比及运动方向等。</a:t>
            </a:r>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10983" r="2053"/>
          <a:stretch>
            <a:fillRect/>
          </a:stretch>
        </p:blipFill>
        <p:spPr>
          <a:xfrm>
            <a:off x="-1" y="-85874"/>
            <a:ext cx="12192001" cy="6968610"/>
          </a:xfrm>
          <a:prstGeom prst="rect">
            <a:avLst/>
          </a:prstGeom>
        </p:spPr>
      </p:pic>
      <p:sp>
        <p:nvSpPr>
          <p:cNvPr id="46" name="矩形 45"/>
          <p:cNvSpPr/>
          <p:nvPr/>
        </p:nvSpPr>
        <p:spPr>
          <a:xfrm>
            <a:off x="-1" y="-85874"/>
            <a:ext cx="12192001" cy="69686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740" name="矩形 4"/>
          <p:cNvSpPr>
            <a:spLocks noChangeArrowheads="1"/>
          </p:cNvSpPr>
          <p:nvPr/>
        </p:nvSpPr>
        <p:spPr bwMode="auto">
          <a:xfrm>
            <a:off x="1034415" y="446405"/>
            <a:ext cx="47428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右图为斜楔杠杆式手部的结构简图。斜楔驱动杆２ 向下运动， 克服拉簧５ 的拉力， 使杠杆手指装着滚子３ 的一端向外撑开， 从而夹紧工件８。斜楔向上移动， 则在弹簧拉力的作用下， 使手指７ 松开。手指与斜楔通过滚子接触可以减少摩擦力， 提高机械效率。有时为了简化结构， 也可让手指与斜楔直接接触。</a:t>
            </a: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pic>
        <p:nvPicPr>
          <p:cNvPr id="116741"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6875" y="208915"/>
            <a:ext cx="3843020" cy="514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本框 59"/>
          <p:cNvSpPr txBox="1"/>
          <p:nvPr/>
        </p:nvSpPr>
        <p:spPr>
          <a:xfrm>
            <a:off x="5777230" y="5501005"/>
            <a:ext cx="6119495" cy="1014730"/>
          </a:xfrm>
          <a:prstGeom prst="rect">
            <a:avLst/>
          </a:prstGeom>
          <a:noFill/>
        </p:spPr>
        <p:txBody>
          <a:bodyPr wrap="square">
            <a:spAutoFit/>
          </a:bodyPr>
          <a:p>
            <a:pPr algn="ctr" fontAlgn="auto">
              <a:lnSpc>
                <a:spcPct val="150000"/>
              </a:lnSpc>
              <a:spcBef>
                <a:spcPts val="0"/>
              </a:spcBef>
              <a:spcAft>
                <a:spcPts val="0"/>
              </a:spcAft>
              <a:buFont typeface="Arial" panose="020B0604020202020204" pitchFamily="34" charset="0"/>
              <a:buNone/>
              <a:defRPr/>
            </a:pPr>
            <a:r>
              <a:rPr lang="zh-CN" altLang="en-US" sz="2000" b="1" dirty="0">
                <a:solidFill>
                  <a:schemeClr val="tx1"/>
                </a:solidFill>
                <a:latin typeface="+mj-ea"/>
                <a:ea typeface="+mj-ea"/>
              </a:rPr>
              <a:t>１</a:t>
            </a:r>
            <a:r>
              <a:rPr lang="en-US" altLang="zh-CN" sz="2000" b="1" dirty="0">
                <a:solidFill>
                  <a:schemeClr val="tx1"/>
                </a:solidFill>
                <a:latin typeface="+mj-ea"/>
                <a:ea typeface="+mj-ea"/>
              </a:rPr>
              <a:t>—</a:t>
            </a:r>
            <a:r>
              <a:rPr lang="zh-CN" altLang="en-US" sz="2000" b="1" dirty="0">
                <a:solidFill>
                  <a:schemeClr val="tx1"/>
                </a:solidFill>
                <a:latin typeface="+mj-ea"/>
                <a:ea typeface="+mj-ea"/>
              </a:rPr>
              <a:t>壳体　２</a:t>
            </a:r>
            <a:r>
              <a:rPr lang="en-US" altLang="zh-CN" sz="2000" b="1" dirty="0">
                <a:solidFill>
                  <a:schemeClr val="tx1"/>
                </a:solidFill>
                <a:latin typeface="+mj-ea"/>
                <a:ea typeface="+mj-ea"/>
              </a:rPr>
              <a:t>—</a:t>
            </a:r>
            <a:r>
              <a:rPr lang="zh-CN" altLang="en-US" sz="2000" b="1" dirty="0">
                <a:solidFill>
                  <a:schemeClr val="tx1"/>
                </a:solidFill>
                <a:latin typeface="+mj-ea"/>
                <a:ea typeface="+mj-ea"/>
              </a:rPr>
              <a:t>斜楔驱动杆　３</a:t>
            </a:r>
            <a:r>
              <a:rPr lang="en-US" altLang="zh-CN" sz="2000" b="1" dirty="0">
                <a:solidFill>
                  <a:schemeClr val="tx1"/>
                </a:solidFill>
                <a:latin typeface="+mj-ea"/>
                <a:ea typeface="+mj-ea"/>
              </a:rPr>
              <a:t>—</a:t>
            </a:r>
            <a:r>
              <a:rPr lang="zh-CN" altLang="en-US" sz="2000" b="1" dirty="0">
                <a:solidFill>
                  <a:schemeClr val="tx1"/>
                </a:solidFill>
                <a:latin typeface="+mj-ea"/>
                <a:ea typeface="+mj-ea"/>
              </a:rPr>
              <a:t>滚子　４</a:t>
            </a:r>
            <a:r>
              <a:rPr lang="en-US" altLang="zh-CN" sz="2000" b="1" dirty="0">
                <a:solidFill>
                  <a:schemeClr val="tx1"/>
                </a:solidFill>
                <a:latin typeface="+mj-ea"/>
                <a:ea typeface="+mj-ea"/>
              </a:rPr>
              <a:t>—</a:t>
            </a:r>
            <a:r>
              <a:rPr lang="zh-CN" altLang="en-US" sz="2000" b="1" dirty="0">
                <a:solidFill>
                  <a:schemeClr val="tx1"/>
                </a:solidFill>
                <a:latin typeface="+mj-ea"/>
                <a:ea typeface="+mj-ea"/>
              </a:rPr>
              <a:t>圆柱销</a:t>
            </a:r>
            <a:endParaRPr lang="en-US" altLang="zh-CN" sz="2000" b="1" dirty="0">
              <a:solidFill>
                <a:schemeClr val="tx1"/>
              </a:solidFill>
              <a:latin typeface="+mj-ea"/>
              <a:ea typeface="+mj-ea"/>
            </a:endParaRPr>
          </a:p>
          <a:p>
            <a:pPr algn="ctr" fontAlgn="auto">
              <a:lnSpc>
                <a:spcPct val="150000"/>
              </a:lnSpc>
              <a:spcBef>
                <a:spcPts val="0"/>
              </a:spcBef>
              <a:spcAft>
                <a:spcPts val="0"/>
              </a:spcAft>
              <a:buFont typeface="Arial" panose="020B0604020202020204" pitchFamily="34" charset="0"/>
              <a:buNone/>
              <a:defRPr/>
            </a:pPr>
            <a:r>
              <a:rPr lang="zh-CN" altLang="en-US" sz="2000" b="1" dirty="0">
                <a:solidFill>
                  <a:schemeClr val="tx1"/>
                </a:solidFill>
                <a:latin typeface="+mj-ea"/>
                <a:ea typeface="+mj-ea"/>
              </a:rPr>
              <a:t>　５</a:t>
            </a:r>
            <a:r>
              <a:rPr lang="en-US" altLang="zh-CN" sz="2000" b="1" dirty="0">
                <a:solidFill>
                  <a:schemeClr val="tx1"/>
                </a:solidFill>
                <a:latin typeface="+mj-ea"/>
                <a:ea typeface="+mj-ea"/>
              </a:rPr>
              <a:t>—</a:t>
            </a:r>
            <a:r>
              <a:rPr lang="zh-CN" altLang="en-US" sz="2000" b="1" dirty="0">
                <a:solidFill>
                  <a:schemeClr val="tx1"/>
                </a:solidFill>
                <a:latin typeface="+mj-ea"/>
                <a:ea typeface="+mj-ea"/>
              </a:rPr>
              <a:t>拉簧　６</a:t>
            </a:r>
            <a:r>
              <a:rPr lang="en-US" altLang="zh-CN" sz="2000" b="1" dirty="0">
                <a:solidFill>
                  <a:schemeClr val="tx1"/>
                </a:solidFill>
                <a:latin typeface="+mj-ea"/>
                <a:ea typeface="+mj-ea"/>
              </a:rPr>
              <a:t>—</a:t>
            </a:r>
            <a:r>
              <a:rPr lang="zh-CN" altLang="en-US" sz="2000" b="1" dirty="0">
                <a:solidFill>
                  <a:schemeClr val="tx1"/>
                </a:solidFill>
                <a:latin typeface="+mj-ea"/>
                <a:ea typeface="+mj-ea"/>
              </a:rPr>
              <a:t>铰销　７</a:t>
            </a:r>
            <a:r>
              <a:rPr lang="en-US" altLang="zh-CN" sz="2000" b="1" dirty="0">
                <a:solidFill>
                  <a:schemeClr val="tx1"/>
                </a:solidFill>
                <a:latin typeface="+mj-ea"/>
                <a:ea typeface="+mj-ea"/>
              </a:rPr>
              <a:t>—</a:t>
            </a:r>
            <a:r>
              <a:rPr lang="zh-CN" altLang="en-US" sz="2000" b="1" dirty="0">
                <a:solidFill>
                  <a:schemeClr val="tx1"/>
                </a:solidFill>
                <a:latin typeface="+mj-ea"/>
                <a:ea typeface="+mj-ea"/>
              </a:rPr>
              <a:t>手指　８</a:t>
            </a:r>
            <a:r>
              <a:rPr lang="en-US" altLang="zh-CN" sz="2000" b="1" dirty="0">
                <a:solidFill>
                  <a:schemeClr val="tx1"/>
                </a:solidFill>
                <a:latin typeface="+mj-ea"/>
                <a:ea typeface="+mj-ea"/>
              </a:rPr>
              <a:t>—</a:t>
            </a:r>
            <a:r>
              <a:rPr lang="zh-CN" altLang="en-US" sz="2000" b="1" dirty="0">
                <a:solidFill>
                  <a:schemeClr val="tx1"/>
                </a:solidFill>
                <a:latin typeface="+mj-ea"/>
                <a:ea typeface="+mj-ea"/>
              </a:rPr>
              <a:t>工件</a:t>
            </a:r>
            <a:endParaRPr lang="zh-CN" altLang="en-US" sz="2000" b="1" dirty="0">
              <a:solidFill>
                <a:schemeClr val="tx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10983" r="2053"/>
          <a:stretch>
            <a:fillRect/>
          </a:stretch>
        </p:blipFill>
        <p:spPr>
          <a:xfrm>
            <a:off x="-1" y="-85874"/>
            <a:ext cx="12192001" cy="6968610"/>
          </a:xfrm>
          <a:prstGeom prst="rect">
            <a:avLst/>
          </a:prstGeom>
        </p:spPr>
      </p:pic>
      <p:sp>
        <p:nvSpPr>
          <p:cNvPr id="46" name="矩形 45"/>
          <p:cNvSpPr/>
          <p:nvPr/>
        </p:nvSpPr>
        <p:spPr>
          <a:xfrm>
            <a:off x="-1" y="-85874"/>
            <a:ext cx="12192001" cy="69686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788" name="矩形 4"/>
          <p:cNvSpPr>
            <a:spLocks noChangeArrowheads="1"/>
          </p:cNvSpPr>
          <p:nvPr/>
        </p:nvSpPr>
        <p:spPr bwMode="auto">
          <a:xfrm>
            <a:off x="996315" y="1046480"/>
            <a:ext cx="4780915"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右图为双支点连杆杠杆式手部的结构简图。驱动杆２ 末端与连杆４ 由铰销３ 铰接， 当驱动杆２ 做直线往复运动时， 则通过连杆推动两杆手指各绕支点７ 做回转运动， 从而使手指松开或闭合。该机构的活动环节较多， 故定心精度一般比斜楔杠杆式传动差。</a:t>
            </a:r>
            <a:endParaRPr lang="zh-CN" altLang="en-US" sz="2000" dirty="0">
              <a:solidFill>
                <a:srgbClr val="1C4885"/>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 name="文本框 59"/>
          <p:cNvSpPr txBox="1"/>
          <p:nvPr/>
        </p:nvSpPr>
        <p:spPr>
          <a:xfrm>
            <a:off x="5783263" y="5416550"/>
            <a:ext cx="6249987" cy="944563"/>
          </a:xfrm>
          <a:prstGeom prst="rect">
            <a:avLst/>
          </a:prstGeom>
          <a:noFill/>
        </p:spPr>
        <p:txBody>
          <a:bodyPr wrap="none">
            <a:spAutoFit/>
          </a:bodyPr>
          <a:p>
            <a:pPr algn="ct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１</a:t>
            </a:r>
            <a:r>
              <a:rPr lang="en-US" altLang="zh-CN" sz="2000" b="1" dirty="0">
                <a:solidFill>
                  <a:srgbClr val="1C4885"/>
                </a:solidFill>
                <a:latin typeface="+mj-ea"/>
                <a:ea typeface="+mj-ea"/>
              </a:rPr>
              <a:t>—</a:t>
            </a:r>
            <a:r>
              <a:rPr lang="zh-CN" altLang="en-US" sz="2000" b="1" dirty="0">
                <a:solidFill>
                  <a:srgbClr val="1C4885"/>
                </a:solidFill>
                <a:latin typeface="+mj-ea"/>
                <a:ea typeface="+mj-ea"/>
              </a:rPr>
              <a:t>壳体　２</a:t>
            </a:r>
            <a:r>
              <a:rPr lang="en-US" altLang="zh-CN" sz="2000" b="1" dirty="0">
                <a:solidFill>
                  <a:srgbClr val="1C4885"/>
                </a:solidFill>
                <a:latin typeface="+mj-ea"/>
                <a:ea typeface="+mj-ea"/>
              </a:rPr>
              <a:t>—</a:t>
            </a:r>
            <a:r>
              <a:rPr lang="zh-CN" altLang="en-US" sz="2000" b="1" dirty="0">
                <a:solidFill>
                  <a:srgbClr val="1C4885"/>
                </a:solidFill>
                <a:latin typeface="+mj-ea"/>
                <a:ea typeface="+mj-ea"/>
              </a:rPr>
              <a:t>驱动杆　３</a:t>
            </a:r>
            <a:r>
              <a:rPr lang="en-US" altLang="zh-CN" sz="2000" b="1" dirty="0">
                <a:solidFill>
                  <a:srgbClr val="1C4885"/>
                </a:solidFill>
                <a:latin typeface="+mj-ea"/>
                <a:ea typeface="+mj-ea"/>
              </a:rPr>
              <a:t>—</a:t>
            </a:r>
            <a:r>
              <a:rPr lang="zh-CN" altLang="en-US" sz="2000" b="1" dirty="0">
                <a:solidFill>
                  <a:srgbClr val="1C4885"/>
                </a:solidFill>
                <a:latin typeface="+mj-ea"/>
                <a:ea typeface="+mj-ea"/>
              </a:rPr>
              <a:t>铰销　４</a:t>
            </a:r>
            <a:r>
              <a:rPr lang="en-US" altLang="zh-CN" sz="2000" b="1" dirty="0">
                <a:solidFill>
                  <a:srgbClr val="1C4885"/>
                </a:solidFill>
                <a:latin typeface="+mj-ea"/>
                <a:ea typeface="+mj-ea"/>
              </a:rPr>
              <a:t>—</a:t>
            </a:r>
            <a:r>
              <a:rPr lang="zh-CN" altLang="en-US" sz="2000" b="1" dirty="0">
                <a:solidFill>
                  <a:srgbClr val="1C4885"/>
                </a:solidFill>
                <a:latin typeface="+mj-ea"/>
                <a:ea typeface="+mj-ea"/>
              </a:rPr>
              <a:t>连杆　</a:t>
            </a:r>
            <a:endParaRPr lang="en-US" altLang="zh-CN" sz="2000" b="1" dirty="0">
              <a:solidFill>
                <a:srgbClr val="1C4885"/>
              </a:solidFill>
              <a:latin typeface="+mj-ea"/>
              <a:ea typeface="+mj-ea"/>
            </a:endParaRPr>
          </a:p>
          <a:p>
            <a:pPr algn="ct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５、７</a:t>
            </a:r>
            <a:r>
              <a:rPr lang="en-US" altLang="zh-CN" sz="2000" b="1" dirty="0">
                <a:solidFill>
                  <a:srgbClr val="1C4885"/>
                </a:solidFill>
                <a:latin typeface="+mj-ea"/>
                <a:ea typeface="+mj-ea"/>
              </a:rPr>
              <a:t>—</a:t>
            </a:r>
            <a:r>
              <a:rPr lang="zh-CN" altLang="en-US" sz="2000" b="1" dirty="0">
                <a:solidFill>
                  <a:srgbClr val="1C4885"/>
                </a:solidFill>
                <a:latin typeface="+mj-ea"/>
                <a:ea typeface="+mj-ea"/>
              </a:rPr>
              <a:t>圆柱销　６</a:t>
            </a:r>
            <a:r>
              <a:rPr lang="en-US" altLang="zh-CN" sz="2000" b="1" dirty="0">
                <a:solidFill>
                  <a:srgbClr val="1C4885"/>
                </a:solidFill>
                <a:latin typeface="+mj-ea"/>
                <a:ea typeface="+mj-ea"/>
              </a:rPr>
              <a:t>—</a:t>
            </a:r>
            <a:r>
              <a:rPr lang="zh-CN" altLang="en-US" sz="2000" b="1" dirty="0">
                <a:solidFill>
                  <a:srgbClr val="1C4885"/>
                </a:solidFill>
                <a:latin typeface="+mj-ea"/>
                <a:ea typeface="+mj-ea"/>
              </a:rPr>
              <a:t>手指　８</a:t>
            </a:r>
            <a:r>
              <a:rPr lang="en-US" altLang="zh-CN" sz="2000" b="1" dirty="0">
                <a:solidFill>
                  <a:srgbClr val="1C4885"/>
                </a:solidFill>
                <a:latin typeface="+mj-ea"/>
                <a:ea typeface="+mj-ea"/>
              </a:rPr>
              <a:t>—</a:t>
            </a:r>
            <a:r>
              <a:rPr lang="zh-CN" altLang="en-US" sz="2000" b="1" dirty="0">
                <a:solidFill>
                  <a:srgbClr val="1C4885"/>
                </a:solidFill>
                <a:latin typeface="+mj-ea"/>
                <a:ea typeface="+mj-ea"/>
              </a:rPr>
              <a:t>Ｖ 形指　９</a:t>
            </a:r>
            <a:r>
              <a:rPr lang="en-US" altLang="zh-CN" sz="2000" b="1" dirty="0">
                <a:solidFill>
                  <a:srgbClr val="1C4885"/>
                </a:solidFill>
                <a:latin typeface="+mj-ea"/>
                <a:ea typeface="+mj-ea"/>
              </a:rPr>
              <a:t>—</a:t>
            </a:r>
            <a:r>
              <a:rPr lang="zh-CN" altLang="en-US" sz="2000" b="1" dirty="0">
                <a:solidFill>
                  <a:srgbClr val="1C4885"/>
                </a:solidFill>
                <a:latin typeface="+mj-ea"/>
                <a:ea typeface="+mj-ea"/>
              </a:rPr>
              <a:t>工件</a:t>
            </a:r>
            <a:endParaRPr lang="zh-CN" altLang="en-US" sz="2000" b="1" dirty="0">
              <a:solidFill>
                <a:srgbClr val="1C4885"/>
              </a:solidFill>
              <a:latin typeface="+mj-ea"/>
              <a:ea typeface="+mj-ea"/>
            </a:endParaRPr>
          </a:p>
        </p:txBody>
      </p:sp>
      <p:pic>
        <p:nvPicPr>
          <p:cNvPr id="11879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5443" y="260033"/>
            <a:ext cx="3719512"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10983" r="2053"/>
          <a:stretch>
            <a:fillRect/>
          </a:stretch>
        </p:blipFill>
        <p:spPr>
          <a:xfrm>
            <a:off x="-1" y="-85874"/>
            <a:ext cx="12192001" cy="6968610"/>
          </a:xfrm>
          <a:prstGeom prst="rect">
            <a:avLst/>
          </a:prstGeom>
        </p:spPr>
      </p:pic>
      <p:sp>
        <p:nvSpPr>
          <p:cNvPr id="46" name="矩形 45"/>
          <p:cNvSpPr/>
          <p:nvPr/>
        </p:nvSpPr>
        <p:spPr>
          <a:xfrm>
            <a:off x="-1" y="-85874"/>
            <a:ext cx="12192001" cy="69686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812" name="矩形 4"/>
          <p:cNvSpPr>
            <a:spLocks noChangeArrowheads="1"/>
          </p:cNvSpPr>
          <p:nvPr/>
        </p:nvSpPr>
        <p:spPr bwMode="auto">
          <a:xfrm>
            <a:off x="1136650" y="1081405"/>
            <a:ext cx="482917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右图为齿轮齿条杠杆式手部的结构简图。驱动杆２ 末端制成双面齿条， 与扇齿轮４ 相啮合， 而扇齿轮４ 与手指５ 固连在一起， 可绕支点回转。驱动力推动齿条做直线往复运动， 即可带动扇齿轮回转， 从而使手指闭合或松开。</a:t>
            </a: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 name="文本框 59"/>
          <p:cNvSpPr txBox="1"/>
          <p:nvPr/>
        </p:nvSpPr>
        <p:spPr>
          <a:xfrm>
            <a:off x="5976938" y="5416550"/>
            <a:ext cx="5862637" cy="944563"/>
          </a:xfrm>
          <a:prstGeom prst="rect">
            <a:avLst/>
          </a:prstGeom>
          <a:noFill/>
        </p:spPr>
        <p:txBody>
          <a:bodyPr wrap="none">
            <a:spAutoFit/>
          </a:bodyPr>
          <a:p>
            <a:pPr algn="ct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１</a:t>
            </a:r>
            <a:r>
              <a:rPr lang="en-US" altLang="zh-CN" sz="2000" b="1" dirty="0">
                <a:solidFill>
                  <a:srgbClr val="1C4885"/>
                </a:solidFill>
                <a:latin typeface="+mj-ea"/>
                <a:ea typeface="+mj-ea"/>
              </a:rPr>
              <a:t>—</a:t>
            </a:r>
            <a:r>
              <a:rPr lang="zh-CN" altLang="en-US" sz="2000" b="1" dirty="0">
                <a:solidFill>
                  <a:srgbClr val="1C4885"/>
                </a:solidFill>
                <a:latin typeface="+mj-ea"/>
                <a:ea typeface="+mj-ea"/>
              </a:rPr>
              <a:t>壳体　２</a:t>
            </a:r>
            <a:r>
              <a:rPr lang="en-US" altLang="zh-CN" sz="2000" b="1" dirty="0">
                <a:solidFill>
                  <a:srgbClr val="1C4885"/>
                </a:solidFill>
                <a:latin typeface="+mj-ea"/>
                <a:ea typeface="+mj-ea"/>
              </a:rPr>
              <a:t>—</a:t>
            </a:r>
            <a:r>
              <a:rPr lang="zh-CN" altLang="en-US" sz="2000" b="1" dirty="0">
                <a:solidFill>
                  <a:srgbClr val="1C4885"/>
                </a:solidFill>
                <a:latin typeface="+mj-ea"/>
                <a:ea typeface="+mj-ea"/>
              </a:rPr>
              <a:t>驱动杆　３</a:t>
            </a:r>
            <a:r>
              <a:rPr lang="en-US" altLang="zh-CN" sz="2000" b="1" dirty="0">
                <a:solidFill>
                  <a:srgbClr val="1C4885"/>
                </a:solidFill>
                <a:latin typeface="+mj-ea"/>
                <a:ea typeface="+mj-ea"/>
              </a:rPr>
              <a:t>—</a:t>
            </a:r>
            <a:r>
              <a:rPr lang="zh-CN" altLang="en-US" sz="2000" b="1" dirty="0">
                <a:solidFill>
                  <a:srgbClr val="1C4885"/>
                </a:solidFill>
                <a:latin typeface="+mj-ea"/>
                <a:ea typeface="+mj-ea"/>
              </a:rPr>
              <a:t>小轴　４</a:t>
            </a:r>
            <a:r>
              <a:rPr lang="en-US" altLang="zh-CN" sz="2000" b="1" dirty="0">
                <a:solidFill>
                  <a:srgbClr val="1C4885"/>
                </a:solidFill>
                <a:latin typeface="+mj-ea"/>
                <a:ea typeface="+mj-ea"/>
              </a:rPr>
              <a:t>—</a:t>
            </a:r>
            <a:r>
              <a:rPr lang="zh-CN" altLang="en-US" sz="2000" b="1" dirty="0">
                <a:solidFill>
                  <a:srgbClr val="1C4885"/>
                </a:solidFill>
                <a:latin typeface="+mj-ea"/>
                <a:ea typeface="+mj-ea"/>
              </a:rPr>
              <a:t>扇齿轮　</a:t>
            </a:r>
            <a:endParaRPr lang="en-US" altLang="zh-CN" sz="2000" b="1" dirty="0">
              <a:solidFill>
                <a:srgbClr val="1C4885"/>
              </a:solidFill>
              <a:latin typeface="+mj-ea"/>
              <a:ea typeface="+mj-ea"/>
            </a:endParaRPr>
          </a:p>
          <a:p>
            <a:pPr algn="ct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５</a:t>
            </a:r>
            <a:r>
              <a:rPr lang="en-US" altLang="zh-CN" sz="2000" b="1" dirty="0">
                <a:solidFill>
                  <a:srgbClr val="1C4885"/>
                </a:solidFill>
                <a:latin typeface="+mj-ea"/>
                <a:ea typeface="+mj-ea"/>
              </a:rPr>
              <a:t>—</a:t>
            </a:r>
            <a:r>
              <a:rPr lang="zh-CN" altLang="en-US" sz="2000" b="1" dirty="0">
                <a:solidFill>
                  <a:srgbClr val="1C4885"/>
                </a:solidFill>
                <a:latin typeface="+mj-ea"/>
                <a:ea typeface="+mj-ea"/>
              </a:rPr>
              <a:t>手指　６</a:t>
            </a:r>
            <a:r>
              <a:rPr lang="en-US" altLang="zh-CN" sz="2000" b="1" dirty="0">
                <a:solidFill>
                  <a:srgbClr val="1C4885"/>
                </a:solidFill>
                <a:latin typeface="+mj-ea"/>
                <a:ea typeface="+mj-ea"/>
              </a:rPr>
              <a:t>—</a:t>
            </a:r>
            <a:r>
              <a:rPr lang="zh-CN" altLang="en-US" sz="2000" b="1" dirty="0">
                <a:solidFill>
                  <a:srgbClr val="1C4885"/>
                </a:solidFill>
                <a:latin typeface="+mj-ea"/>
                <a:ea typeface="+mj-ea"/>
              </a:rPr>
              <a:t>Ｖ 形指　７</a:t>
            </a:r>
            <a:r>
              <a:rPr lang="en-US" altLang="zh-CN" sz="2000" b="1" dirty="0">
                <a:solidFill>
                  <a:srgbClr val="1C4885"/>
                </a:solidFill>
                <a:latin typeface="+mj-ea"/>
                <a:ea typeface="+mj-ea"/>
              </a:rPr>
              <a:t>—</a:t>
            </a:r>
            <a:r>
              <a:rPr lang="zh-CN" altLang="en-US" sz="2000" b="1" dirty="0">
                <a:solidFill>
                  <a:srgbClr val="1C4885"/>
                </a:solidFill>
                <a:latin typeface="+mj-ea"/>
                <a:ea typeface="+mj-ea"/>
              </a:rPr>
              <a:t>工件</a:t>
            </a:r>
            <a:endParaRPr lang="zh-CN" altLang="en-US" sz="2000" b="1" dirty="0">
              <a:solidFill>
                <a:srgbClr val="1C4885"/>
              </a:solidFill>
              <a:latin typeface="+mj-ea"/>
              <a:ea typeface="+mj-ea"/>
            </a:endParaRPr>
          </a:p>
        </p:txBody>
      </p:sp>
      <p:pic>
        <p:nvPicPr>
          <p:cNvPr id="11981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5663" y="468313"/>
            <a:ext cx="3405187" cy="494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10983" r="2053"/>
          <a:stretch>
            <a:fillRect/>
          </a:stretch>
        </p:blipFill>
        <p:spPr>
          <a:xfrm>
            <a:off x="-1" y="-85874"/>
            <a:ext cx="12192001" cy="6968610"/>
          </a:xfrm>
          <a:prstGeom prst="rect">
            <a:avLst/>
          </a:prstGeom>
        </p:spPr>
      </p:pic>
      <p:sp>
        <p:nvSpPr>
          <p:cNvPr id="46" name="矩形 45"/>
          <p:cNvSpPr/>
          <p:nvPr/>
        </p:nvSpPr>
        <p:spPr>
          <a:xfrm>
            <a:off x="-1" y="-85874"/>
            <a:ext cx="12192001" cy="69686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836" name="矩形 4"/>
          <p:cNvSpPr>
            <a:spLocks noChangeArrowheads="1"/>
          </p:cNvSpPr>
          <p:nvPr/>
        </p:nvSpPr>
        <p:spPr bwMode="auto">
          <a:xfrm>
            <a:off x="1603058" y="614363"/>
            <a:ext cx="9212262"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indent="539750" defTabSz="1216025">
              <a:lnSpc>
                <a:spcPct val="150000"/>
              </a:lnSpc>
              <a:spcBef>
                <a:spcPct val="20000"/>
              </a:spcBef>
              <a:buFont typeface="Arial" panose="020B0604020202020204" pitchFamily="34" charset="0"/>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实现直线往复移动的机构很多， 常用的有斜楔传动、齿条传动、螺旋传动等结构。下图为连杆杠杆平移结构。</a:t>
            </a: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pic>
        <p:nvPicPr>
          <p:cNvPr id="12083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3161"/>
          <a:stretch>
            <a:fillRect/>
          </a:stretch>
        </p:blipFill>
        <p:spPr bwMode="auto">
          <a:xfrm>
            <a:off x="559435" y="2217420"/>
            <a:ext cx="7194550" cy="399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本框 59"/>
          <p:cNvSpPr txBox="1"/>
          <p:nvPr/>
        </p:nvSpPr>
        <p:spPr>
          <a:xfrm>
            <a:off x="7754097" y="3203892"/>
            <a:ext cx="3917949" cy="1477328"/>
          </a:xfrm>
          <a:prstGeom prst="rect">
            <a:avLst/>
          </a:prstGeom>
          <a:noFill/>
        </p:spPr>
        <p:txBody>
          <a:bodyPr wrap="square">
            <a:spAutoFit/>
          </a:bodyPr>
          <a:p>
            <a:pP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１</a:t>
            </a:r>
            <a:r>
              <a:rPr lang="en-US" altLang="zh-CN" sz="2000" b="1" dirty="0">
                <a:solidFill>
                  <a:srgbClr val="1C4885"/>
                </a:solidFill>
                <a:latin typeface="+mj-ea"/>
                <a:ea typeface="+mj-ea"/>
              </a:rPr>
              <a:t>—</a:t>
            </a:r>
            <a:r>
              <a:rPr lang="zh-CN" altLang="en-US" sz="2000" b="1" dirty="0">
                <a:solidFill>
                  <a:srgbClr val="1C4885"/>
                </a:solidFill>
                <a:latin typeface="+mj-ea"/>
                <a:ea typeface="+mj-ea"/>
              </a:rPr>
              <a:t>驱动器　</a:t>
            </a:r>
            <a:r>
              <a:rPr lang="zh-CN" altLang="en-US" sz="2000" b="1" dirty="0" smtClean="0">
                <a:solidFill>
                  <a:srgbClr val="1C4885"/>
                </a:solidFill>
                <a:latin typeface="+mj-ea"/>
                <a:ea typeface="+mj-ea"/>
              </a:rPr>
              <a:t>  ２</a:t>
            </a:r>
            <a:r>
              <a:rPr lang="en-US" altLang="zh-CN" sz="2000" b="1" dirty="0">
                <a:solidFill>
                  <a:srgbClr val="1C4885"/>
                </a:solidFill>
                <a:latin typeface="+mj-ea"/>
                <a:ea typeface="+mj-ea"/>
              </a:rPr>
              <a:t>—</a:t>
            </a:r>
            <a:r>
              <a:rPr lang="zh-CN" altLang="en-US" sz="2000" b="1" dirty="0">
                <a:solidFill>
                  <a:srgbClr val="1C4885"/>
                </a:solidFill>
                <a:latin typeface="+mj-ea"/>
                <a:ea typeface="+mj-ea"/>
              </a:rPr>
              <a:t>驱动元件　３</a:t>
            </a:r>
            <a:r>
              <a:rPr lang="en-US" altLang="zh-CN" sz="2000" b="1" dirty="0">
                <a:solidFill>
                  <a:srgbClr val="1C4885"/>
                </a:solidFill>
                <a:latin typeface="+mj-ea"/>
                <a:ea typeface="+mj-ea"/>
              </a:rPr>
              <a:t>—</a:t>
            </a:r>
            <a:r>
              <a:rPr lang="zh-CN" altLang="en-US" sz="2000" b="1" dirty="0">
                <a:solidFill>
                  <a:srgbClr val="1C4885"/>
                </a:solidFill>
                <a:latin typeface="+mj-ea"/>
                <a:ea typeface="+mj-ea"/>
              </a:rPr>
              <a:t>主动摇杆　</a:t>
            </a:r>
            <a:r>
              <a:rPr lang="zh-CN" altLang="en-US" sz="2000" b="1" dirty="0" smtClean="0">
                <a:solidFill>
                  <a:srgbClr val="1C4885"/>
                </a:solidFill>
                <a:latin typeface="+mj-ea"/>
                <a:ea typeface="+mj-ea"/>
              </a:rPr>
              <a:t>４</a:t>
            </a:r>
            <a:r>
              <a:rPr lang="en-US" altLang="zh-CN" sz="2000" b="1" dirty="0">
                <a:solidFill>
                  <a:srgbClr val="1C4885"/>
                </a:solidFill>
                <a:latin typeface="+mj-ea"/>
                <a:ea typeface="+mj-ea"/>
              </a:rPr>
              <a:t>—</a:t>
            </a:r>
            <a:r>
              <a:rPr lang="zh-CN" altLang="en-US" sz="2000" b="1" dirty="0">
                <a:solidFill>
                  <a:srgbClr val="1C4885"/>
                </a:solidFill>
                <a:latin typeface="+mj-ea"/>
                <a:ea typeface="+mj-ea"/>
              </a:rPr>
              <a:t>从动</a:t>
            </a:r>
            <a:r>
              <a:rPr lang="zh-CN" altLang="en-US" sz="2000" b="1" dirty="0" smtClean="0">
                <a:solidFill>
                  <a:srgbClr val="1C4885"/>
                </a:solidFill>
                <a:latin typeface="+mj-ea"/>
                <a:ea typeface="+mj-ea"/>
              </a:rPr>
              <a:t>摇杆５</a:t>
            </a:r>
            <a:r>
              <a:rPr lang="en-US" altLang="zh-CN" sz="2000" b="1" dirty="0">
                <a:solidFill>
                  <a:srgbClr val="1C4885"/>
                </a:solidFill>
                <a:latin typeface="+mj-ea"/>
                <a:ea typeface="+mj-ea"/>
              </a:rPr>
              <a:t>—</a:t>
            </a:r>
            <a:r>
              <a:rPr lang="zh-CN" altLang="en-US" sz="2000" b="1" dirty="0">
                <a:solidFill>
                  <a:srgbClr val="1C4885"/>
                </a:solidFill>
                <a:latin typeface="+mj-ea"/>
                <a:ea typeface="+mj-ea"/>
              </a:rPr>
              <a:t>手指</a:t>
            </a:r>
            <a:endParaRPr lang="zh-CN" altLang="en-US" sz="2000" b="1" dirty="0">
              <a:solidFill>
                <a:srgbClr val="1C4885"/>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îśľídè"/>
          <p:cNvSpPr txBox="1"/>
          <p:nvPr/>
        </p:nvSpPr>
        <p:spPr>
          <a:xfrm>
            <a:off x="6767195" y="1616075"/>
            <a:ext cx="3565525" cy="421640"/>
          </a:xfrm>
          <a:prstGeom prst="rect">
            <a:avLst/>
          </a:prstGeom>
          <a:noFill/>
        </p:spPr>
        <p:txBody>
          <a:bodyPr wrap="none" lIns="0" tIns="0" rIns="0" bIns="0" anchor="b" anchorCtr="0">
            <a:noAutofit/>
          </a:bodyPr>
          <a:lstStyle/>
          <a:p>
            <a:pPr>
              <a:lnSpc>
                <a:spcPct val="120000"/>
              </a:lnSpc>
            </a:pPr>
            <a:r>
              <a:rPr lang="zh-CN" altLang="zh-CN" sz="2400" b="1" dirty="0">
                <a:solidFill>
                  <a:srgbClr val="66CCFF"/>
                </a:solidFill>
                <a:cs typeface="+mn-ea"/>
                <a:sym typeface="+mn-lt"/>
              </a:rPr>
              <a:t>夹钳式手部</a:t>
            </a:r>
            <a:endParaRPr lang="zh-CN" altLang="zh-CN" sz="2400" b="1" dirty="0">
              <a:solidFill>
                <a:srgbClr val="66CCFF"/>
              </a:solidFill>
              <a:cs typeface="+mn-ea"/>
              <a:sym typeface="+mn-lt"/>
            </a:endParaRPr>
          </a:p>
        </p:txBody>
      </p:sp>
      <p:sp>
        <p:nvSpPr>
          <p:cNvPr id="33" name="íşļiḑè"/>
          <p:cNvSpPr txBox="1"/>
          <p:nvPr/>
        </p:nvSpPr>
        <p:spPr>
          <a:xfrm>
            <a:off x="6767195" y="2609215"/>
            <a:ext cx="3565525" cy="242570"/>
          </a:xfrm>
          <a:prstGeom prst="rect">
            <a:avLst/>
          </a:prstGeom>
          <a:noFill/>
        </p:spPr>
        <p:txBody>
          <a:bodyPr wrap="none" lIns="0" tIns="0" rIns="0" bIns="0" anchor="b" anchorCtr="0">
            <a:noAutofit/>
          </a:bodyPr>
          <a:lstStyle/>
          <a:p>
            <a:pPr>
              <a:lnSpc>
                <a:spcPct val="120000"/>
              </a:lnSpc>
            </a:pPr>
            <a:r>
              <a:rPr lang="zh-CN" altLang="en-US" sz="2400" b="1" dirty="0">
                <a:solidFill>
                  <a:srgbClr val="66CCFF"/>
                </a:solidFill>
                <a:cs typeface="+mn-ea"/>
                <a:sym typeface="+mn-lt"/>
              </a:rPr>
              <a:t>传动机构</a:t>
            </a:r>
            <a:endParaRPr lang="zh-CN" altLang="en-US" sz="2400" b="1" dirty="0">
              <a:solidFill>
                <a:srgbClr val="66CCFF"/>
              </a:solidFill>
              <a:cs typeface="+mn-ea"/>
              <a:sym typeface="+mn-lt"/>
            </a:endParaRPr>
          </a:p>
        </p:txBody>
      </p:sp>
      <p:sp>
        <p:nvSpPr>
          <p:cNvPr id="40" name="iṣľíḑé"/>
          <p:cNvSpPr txBox="1"/>
          <p:nvPr/>
        </p:nvSpPr>
        <p:spPr>
          <a:xfrm>
            <a:off x="6767195" y="4518660"/>
            <a:ext cx="3565525" cy="320675"/>
          </a:xfrm>
          <a:prstGeom prst="rect">
            <a:avLst/>
          </a:prstGeom>
        </p:spPr>
        <p:txBody>
          <a:bodyPr vert="horz" wrap="square" lIns="0" tIns="0" rIns="0" bIns="0" anchor="ctr" anchorCtr="0">
            <a:normAutofit/>
          </a:bodyPr>
          <a:lstStyle/>
          <a:p>
            <a:endParaRPr lang="zh-CN" altLang="en-US" sz="1050" spc="120" dirty="0">
              <a:solidFill>
                <a:srgbClr val="66CCFF"/>
              </a:solidFill>
              <a:cs typeface="+mn-ea"/>
              <a:sym typeface="+mn-lt"/>
            </a:endParaRPr>
          </a:p>
        </p:txBody>
      </p:sp>
      <p:grpSp>
        <p:nvGrpSpPr>
          <p:cNvPr id="44" name="îṥḷíḑè"/>
          <p:cNvGrpSpPr/>
          <p:nvPr/>
        </p:nvGrpSpPr>
        <p:grpSpPr>
          <a:xfrm>
            <a:off x="2088167" y="1457345"/>
            <a:ext cx="1368153" cy="1538862"/>
            <a:chOff x="1883532" y="2813447"/>
            <a:chExt cx="1368153" cy="1538862"/>
          </a:xfrm>
        </p:grpSpPr>
        <p:sp>
          <p:nvSpPr>
            <p:cNvPr id="45" name="îṩḻiḑé"/>
            <p:cNvSpPr txBox="1"/>
            <p:nvPr/>
          </p:nvSpPr>
          <p:spPr>
            <a:xfrm>
              <a:off x="1883908" y="4113076"/>
              <a:ext cx="1367777" cy="239233"/>
            </a:xfrm>
            <a:prstGeom prst="rect">
              <a:avLst/>
            </a:prstGeom>
            <a:noFill/>
          </p:spPr>
          <p:txBody>
            <a:bodyPr wrap="square" lIns="0" tIns="0" rIns="0" bIns="0" anchor="ctr">
              <a:normAutofit fontScale="92500" lnSpcReduction="10000"/>
            </a:bodyPr>
            <a:lstStyle/>
            <a:p>
              <a:pPr algn="dist"/>
              <a:r>
                <a:rPr lang="en-US" altLang="zh-CN" b="1">
                  <a:solidFill>
                    <a:srgbClr val="66CCFF"/>
                  </a:solidFill>
                </a:rPr>
                <a:t>CONTENTS</a:t>
              </a:r>
              <a:endParaRPr lang="en-US" altLang="zh-CN" b="1">
                <a:solidFill>
                  <a:srgbClr val="66CCFF"/>
                </a:solidFill>
              </a:endParaRPr>
            </a:p>
          </p:txBody>
        </p:sp>
        <p:sp>
          <p:nvSpPr>
            <p:cNvPr id="46" name="ïṡḻidê"/>
            <p:cNvSpPr txBox="1"/>
            <p:nvPr/>
          </p:nvSpPr>
          <p:spPr>
            <a:xfrm>
              <a:off x="1883532" y="2813447"/>
              <a:ext cx="432048" cy="1231106"/>
            </a:xfrm>
            <a:prstGeom prst="rect">
              <a:avLst/>
            </a:prstGeom>
            <a:noFill/>
          </p:spPr>
          <p:txBody>
            <a:bodyPr wrap="square" lIns="0" tIns="0" rIns="0" bIns="0">
              <a:normAutofit/>
            </a:bodyPr>
            <a:lstStyle/>
            <a:p>
              <a:pPr algn="ctr"/>
              <a:r>
                <a:rPr lang="zh-CN" altLang="en-US" sz="4000" b="1">
                  <a:solidFill>
                    <a:srgbClr val="66CCFF"/>
                  </a:solidFill>
                </a:rPr>
                <a:t>目录</a:t>
              </a:r>
              <a:endParaRPr lang="zh-CN" altLang="en-US" sz="4000" b="1">
                <a:solidFill>
                  <a:srgbClr val="66CCFF"/>
                </a:solidFill>
              </a:endParaRPr>
            </a:p>
          </p:txBody>
        </p:sp>
        <p:sp>
          <p:nvSpPr>
            <p:cNvPr id="47" name="î$1îďè"/>
            <p:cNvSpPr>
              <a:spLocks noChangeAspect="1"/>
            </p:cNvSpPr>
            <p:nvPr/>
          </p:nvSpPr>
          <p:spPr bwMode="auto">
            <a:xfrm>
              <a:off x="2423592" y="2898228"/>
              <a:ext cx="828093" cy="1061545"/>
            </a:xfrm>
            <a:custGeom>
              <a:avLst/>
              <a:gdLst>
                <a:gd name="connsiteX0" fmla="*/ 339765 w 396282"/>
                <a:gd name="connsiteY0" fmla="*/ 404714 h 508000"/>
                <a:gd name="connsiteX1" fmla="*/ 396282 w 396282"/>
                <a:gd name="connsiteY1" fmla="*/ 404714 h 508000"/>
                <a:gd name="connsiteX2" fmla="*/ 314075 w 396282"/>
                <a:gd name="connsiteY2" fmla="*/ 508000 h 508000"/>
                <a:gd name="connsiteX3" fmla="*/ 314075 w 396282"/>
                <a:gd name="connsiteY3" fmla="*/ 435700 h 508000"/>
                <a:gd name="connsiteX4" fmla="*/ 339765 w 396282"/>
                <a:gd name="connsiteY4" fmla="*/ 404714 h 508000"/>
                <a:gd name="connsiteX5" fmla="*/ 46319 w 396282"/>
                <a:gd name="connsiteY5" fmla="*/ 389980 h 508000"/>
                <a:gd name="connsiteX6" fmla="*/ 41172 w 396282"/>
                <a:gd name="connsiteY6" fmla="*/ 400242 h 508000"/>
                <a:gd name="connsiteX7" fmla="*/ 41172 w 396282"/>
                <a:gd name="connsiteY7" fmla="*/ 410505 h 508000"/>
                <a:gd name="connsiteX8" fmla="*/ 46319 w 396282"/>
                <a:gd name="connsiteY8" fmla="*/ 420768 h 508000"/>
                <a:gd name="connsiteX9" fmla="*/ 200714 w 396282"/>
                <a:gd name="connsiteY9" fmla="*/ 420768 h 508000"/>
                <a:gd name="connsiteX10" fmla="*/ 205861 w 396282"/>
                <a:gd name="connsiteY10" fmla="*/ 410505 h 508000"/>
                <a:gd name="connsiteX11" fmla="*/ 205861 w 396282"/>
                <a:gd name="connsiteY11" fmla="*/ 400242 h 508000"/>
                <a:gd name="connsiteX12" fmla="*/ 200714 w 396282"/>
                <a:gd name="connsiteY12" fmla="*/ 389980 h 508000"/>
                <a:gd name="connsiteX13" fmla="*/ 46319 w 396282"/>
                <a:gd name="connsiteY13" fmla="*/ 389980 h 508000"/>
                <a:gd name="connsiteX14" fmla="*/ 51465 w 396282"/>
                <a:gd name="connsiteY14" fmla="*/ 333535 h 508000"/>
                <a:gd name="connsiteX15" fmla="*/ 41172 w 396282"/>
                <a:gd name="connsiteY15" fmla="*/ 338667 h 508000"/>
                <a:gd name="connsiteX16" fmla="*/ 41172 w 396282"/>
                <a:gd name="connsiteY16" fmla="*/ 354061 h 508000"/>
                <a:gd name="connsiteX17" fmla="*/ 51465 w 396282"/>
                <a:gd name="connsiteY17" fmla="*/ 359192 h 508000"/>
                <a:gd name="connsiteX18" fmla="*/ 339670 w 396282"/>
                <a:gd name="connsiteY18" fmla="*/ 359192 h 508000"/>
                <a:gd name="connsiteX19" fmla="*/ 349963 w 396282"/>
                <a:gd name="connsiteY19" fmla="*/ 354061 h 508000"/>
                <a:gd name="connsiteX20" fmla="*/ 349963 w 396282"/>
                <a:gd name="connsiteY20" fmla="*/ 338667 h 508000"/>
                <a:gd name="connsiteX21" fmla="*/ 339670 w 396282"/>
                <a:gd name="connsiteY21" fmla="*/ 333535 h 508000"/>
                <a:gd name="connsiteX22" fmla="*/ 51465 w 396282"/>
                <a:gd name="connsiteY22" fmla="*/ 333535 h 508000"/>
                <a:gd name="connsiteX23" fmla="*/ 51465 w 396282"/>
                <a:gd name="connsiteY23" fmla="*/ 271960 h 508000"/>
                <a:gd name="connsiteX24" fmla="*/ 41172 w 396282"/>
                <a:gd name="connsiteY24" fmla="*/ 282222 h 508000"/>
                <a:gd name="connsiteX25" fmla="*/ 41172 w 396282"/>
                <a:gd name="connsiteY25" fmla="*/ 297616 h 508000"/>
                <a:gd name="connsiteX26" fmla="*/ 51465 w 396282"/>
                <a:gd name="connsiteY26" fmla="*/ 302748 h 508000"/>
                <a:gd name="connsiteX27" fmla="*/ 339670 w 396282"/>
                <a:gd name="connsiteY27" fmla="*/ 302748 h 508000"/>
                <a:gd name="connsiteX28" fmla="*/ 349963 w 396282"/>
                <a:gd name="connsiteY28" fmla="*/ 297616 h 508000"/>
                <a:gd name="connsiteX29" fmla="*/ 349963 w 396282"/>
                <a:gd name="connsiteY29" fmla="*/ 282222 h 508000"/>
                <a:gd name="connsiteX30" fmla="*/ 339670 w 396282"/>
                <a:gd name="connsiteY30" fmla="*/ 271960 h 508000"/>
                <a:gd name="connsiteX31" fmla="*/ 51465 w 396282"/>
                <a:gd name="connsiteY31" fmla="*/ 271960 h 508000"/>
                <a:gd name="connsiteX32" fmla="*/ 51465 w 396282"/>
                <a:gd name="connsiteY32" fmla="*/ 215515 h 508000"/>
                <a:gd name="connsiteX33" fmla="*/ 41172 w 396282"/>
                <a:gd name="connsiteY33" fmla="*/ 225778 h 508000"/>
                <a:gd name="connsiteX34" fmla="*/ 41172 w 396282"/>
                <a:gd name="connsiteY34" fmla="*/ 236040 h 508000"/>
                <a:gd name="connsiteX35" fmla="*/ 51465 w 396282"/>
                <a:gd name="connsiteY35" fmla="*/ 246303 h 508000"/>
                <a:gd name="connsiteX36" fmla="*/ 339670 w 396282"/>
                <a:gd name="connsiteY36" fmla="*/ 246303 h 508000"/>
                <a:gd name="connsiteX37" fmla="*/ 349963 w 396282"/>
                <a:gd name="connsiteY37" fmla="*/ 236040 h 508000"/>
                <a:gd name="connsiteX38" fmla="*/ 349963 w 396282"/>
                <a:gd name="connsiteY38" fmla="*/ 225778 h 508000"/>
                <a:gd name="connsiteX39" fmla="*/ 339670 w 396282"/>
                <a:gd name="connsiteY39" fmla="*/ 215515 h 508000"/>
                <a:gd name="connsiteX40" fmla="*/ 51465 w 396282"/>
                <a:gd name="connsiteY40" fmla="*/ 215515 h 508000"/>
                <a:gd name="connsiteX41" fmla="*/ 221300 w 396282"/>
                <a:gd name="connsiteY41" fmla="*/ 148808 h 508000"/>
                <a:gd name="connsiteX42" fmla="*/ 216154 w 396282"/>
                <a:gd name="connsiteY42" fmla="*/ 153939 h 508000"/>
                <a:gd name="connsiteX43" fmla="*/ 216154 w 396282"/>
                <a:gd name="connsiteY43" fmla="*/ 169333 h 508000"/>
                <a:gd name="connsiteX44" fmla="*/ 221300 w 396282"/>
                <a:gd name="connsiteY44" fmla="*/ 174465 h 508000"/>
                <a:gd name="connsiteX45" fmla="*/ 349963 w 396282"/>
                <a:gd name="connsiteY45" fmla="*/ 174465 h 508000"/>
                <a:gd name="connsiteX46" fmla="*/ 355110 w 396282"/>
                <a:gd name="connsiteY46" fmla="*/ 169333 h 508000"/>
                <a:gd name="connsiteX47" fmla="*/ 355110 w 396282"/>
                <a:gd name="connsiteY47" fmla="*/ 153939 h 508000"/>
                <a:gd name="connsiteX48" fmla="*/ 349963 w 396282"/>
                <a:gd name="connsiteY48" fmla="*/ 148808 h 508000"/>
                <a:gd name="connsiteX49" fmla="*/ 221300 w 396282"/>
                <a:gd name="connsiteY49" fmla="*/ 148808 h 508000"/>
                <a:gd name="connsiteX50" fmla="*/ 97784 w 396282"/>
                <a:gd name="connsiteY50" fmla="*/ 112889 h 508000"/>
                <a:gd name="connsiteX51" fmla="*/ 97784 w 396282"/>
                <a:gd name="connsiteY51" fmla="*/ 174465 h 508000"/>
                <a:gd name="connsiteX52" fmla="*/ 133809 w 396282"/>
                <a:gd name="connsiteY52" fmla="*/ 174465 h 508000"/>
                <a:gd name="connsiteX53" fmla="*/ 133809 w 396282"/>
                <a:gd name="connsiteY53" fmla="*/ 112889 h 508000"/>
                <a:gd name="connsiteX54" fmla="*/ 97784 w 396282"/>
                <a:gd name="connsiteY54" fmla="*/ 112889 h 508000"/>
                <a:gd name="connsiteX55" fmla="*/ 221300 w 396282"/>
                <a:gd name="connsiteY55" fmla="*/ 97495 h 508000"/>
                <a:gd name="connsiteX56" fmla="*/ 216154 w 396282"/>
                <a:gd name="connsiteY56" fmla="*/ 107758 h 508000"/>
                <a:gd name="connsiteX57" fmla="*/ 216154 w 396282"/>
                <a:gd name="connsiteY57" fmla="*/ 118020 h 508000"/>
                <a:gd name="connsiteX58" fmla="*/ 221300 w 396282"/>
                <a:gd name="connsiteY58" fmla="*/ 128283 h 508000"/>
                <a:gd name="connsiteX59" fmla="*/ 349963 w 396282"/>
                <a:gd name="connsiteY59" fmla="*/ 128283 h 508000"/>
                <a:gd name="connsiteX60" fmla="*/ 355110 w 396282"/>
                <a:gd name="connsiteY60" fmla="*/ 118020 h 508000"/>
                <a:gd name="connsiteX61" fmla="*/ 355110 w 396282"/>
                <a:gd name="connsiteY61" fmla="*/ 107758 h 508000"/>
                <a:gd name="connsiteX62" fmla="*/ 349963 w 396282"/>
                <a:gd name="connsiteY62" fmla="*/ 97495 h 508000"/>
                <a:gd name="connsiteX63" fmla="*/ 221300 w 396282"/>
                <a:gd name="connsiteY63" fmla="*/ 97495 h 508000"/>
                <a:gd name="connsiteX64" fmla="*/ 149249 w 396282"/>
                <a:gd name="connsiteY64" fmla="*/ 82101 h 508000"/>
                <a:gd name="connsiteX65" fmla="*/ 149249 w 396282"/>
                <a:gd name="connsiteY65" fmla="*/ 174465 h 508000"/>
                <a:gd name="connsiteX66" fmla="*/ 185275 w 396282"/>
                <a:gd name="connsiteY66" fmla="*/ 174465 h 508000"/>
                <a:gd name="connsiteX67" fmla="*/ 185275 w 396282"/>
                <a:gd name="connsiteY67" fmla="*/ 82101 h 508000"/>
                <a:gd name="connsiteX68" fmla="*/ 149249 w 396282"/>
                <a:gd name="connsiteY68" fmla="*/ 82101 h 508000"/>
                <a:gd name="connsiteX69" fmla="*/ 221300 w 396282"/>
                <a:gd name="connsiteY69" fmla="*/ 46182 h 508000"/>
                <a:gd name="connsiteX70" fmla="*/ 216154 w 396282"/>
                <a:gd name="connsiteY70" fmla="*/ 56444 h 508000"/>
                <a:gd name="connsiteX71" fmla="*/ 216154 w 396282"/>
                <a:gd name="connsiteY71" fmla="*/ 71838 h 508000"/>
                <a:gd name="connsiteX72" fmla="*/ 221300 w 396282"/>
                <a:gd name="connsiteY72" fmla="*/ 76970 h 508000"/>
                <a:gd name="connsiteX73" fmla="*/ 349963 w 396282"/>
                <a:gd name="connsiteY73" fmla="*/ 76970 h 508000"/>
                <a:gd name="connsiteX74" fmla="*/ 355110 w 396282"/>
                <a:gd name="connsiteY74" fmla="*/ 71838 h 508000"/>
                <a:gd name="connsiteX75" fmla="*/ 355110 w 396282"/>
                <a:gd name="connsiteY75" fmla="*/ 56444 h 508000"/>
                <a:gd name="connsiteX76" fmla="*/ 349963 w 396282"/>
                <a:gd name="connsiteY76" fmla="*/ 46182 h 508000"/>
                <a:gd name="connsiteX77" fmla="*/ 221300 w 396282"/>
                <a:gd name="connsiteY77" fmla="*/ 46182 h 508000"/>
                <a:gd name="connsiteX78" fmla="*/ 46319 w 396282"/>
                <a:gd name="connsiteY78" fmla="*/ 41051 h 508000"/>
                <a:gd name="connsiteX79" fmla="*/ 46319 w 396282"/>
                <a:gd name="connsiteY79" fmla="*/ 174465 h 508000"/>
                <a:gd name="connsiteX80" fmla="*/ 82344 w 396282"/>
                <a:gd name="connsiteY80" fmla="*/ 174465 h 508000"/>
                <a:gd name="connsiteX81" fmla="*/ 82344 w 396282"/>
                <a:gd name="connsiteY81" fmla="*/ 41051 h 508000"/>
                <a:gd name="connsiteX82" fmla="*/ 46319 w 396282"/>
                <a:gd name="connsiteY82" fmla="*/ 41051 h 508000"/>
                <a:gd name="connsiteX83" fmla="*/ 25733 w 396282"/>
                <a:gd name="connsiteY83" fmla="*/ 0 h 508000"/>
                <a:gd name="connsiteX84" fmla="*/ 370549 w 396282"/>
                <a:gd name="connsiteY84" fmla="*/ 0 h 508000"/>
                <a:gd name="connsiteX85" fmla="*/ 396282 w 396282"/>
                <a:gd name="connsiteY85" fmla="*/ 25657 h 508000"/>
                <a:gd name="connsiteX86" fmla="*/ 396282 w 396282"/>
                <a:gd name="connsiteY86" fmla="*/ 384849 h 508000"/>
                <a:gd name="connsiteX87" fmla="*/ 313938 w 396282"/>
                <a:gd name="connsiteY87" fmla="*/ 384849 h 508000"/>
                <a:gd name="connsiteX88" fmla="*/ 283059 w 396282"/>
                <a:gd name="connsiteY88" fmla="*/ 410505 h 508000"/>
                <a:gd name="connsiteX89" fmla="*/ 283059 w 396282"/>
                <a:gd name="connsiteY89" fmla="*/ 508000 h 508000"/>
                <a:gd name="connsiteX90" fmla="*/ 25733 w 396282"/>
                <a:gd name="connsiteY90" fmla="*/ 508000 h 508000"/>
                <a:gd name="connsiteX91" fmla="*/ 0 w 396282"/>
                <a:gd name="connsiteY91" fmla="*/ 482343 h 508000"/>
                <a:gd name="connsiteX92" fmla="*/ 0 w 396282"/>
                <a:gd name="connsiteY92" fmla="*/ 25657 h 508000"/>
                <a:gd name="connsiteX93" fmla="*/ 25733 w 396282"/>
                <a:gd name="connsiteY93"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96282" h="508000">
                  <a:moveTo>
                    <a:pt x="339765" y="404714"/>
                  </a:moveTo>
                  <a:cubicBezTo>
                    <a:pt x="396282" y="404714"/>
                    <a:pt x="396282" y="404714"/>
                    <a:pt x="396282" y="404714"/>
                  </a:cubicBezTo>
                  <a:lnTo>
                    <a:pt x="314075" y="508000"/>
                  </a:lnTo>
                  <a:cubicBezTo>
                    <a:pt x="314075" y="435700"/>
                    <a:pt x="314075" y="435700"/>
                    <a:pt x="314075" y="435700"/>
                  </a:cubicBezTo>
                  <a:cubicBezTo>
                    <a:pt x="314075" y="420207"/>
                    <a:pt x="324351" y="404714"/>
                    <a:pt x="339765" y="404714"/>
                  </a:cubicBezTo>
                  <a:close/>
                  <a:moveTo>
                    <a:pt x="46319" y="389980"/>
                  </a:moveTo>
                  <a:cubicBezTo>
                    <a:pt x="41172" y="389980"/>
                    <a:pt x="41172" y="395111"/>
                    <a:pt x="41172" y="400242"/>
                  </a:cubicBezTo>
                  <a:cubicBezTo>
                    <a:pt x="41172" y="400242"/>
                    <a:pt x="41172" y="400242"/>
                    <a:pt x="41172" y="410505"/>
                  </a:cubicBezTo>
                  <a:cubicBezTo>
                    <a:pt x="41172" y="415636"/>
                    <a:pt x="41172" y="420768"/>
                    <a:pt x="46319" y="420768"/>
                  </a:cubicBezTo>
                  <a:cubicBezTo>
                    <a:pt x="46319" y="420768"/>
                    <a:pt x="46319" y="420768"/>
                    <a:pt x="200714" y="420768"/>
                  </a:cubicBezTo>
                  <a:cubicBezTo>
                    <a:pt x="200714" y="420768"/>
                    <a:pt x="205861" y="415636"/>
                    <a:pt x="205861" y="410505"/>
                  </a:cubicBezTo>
                  <a:lnTo>
                    <a:pt x="205861" y="400242"/>
                  </a:lnTo>
                  <a:cubicBezTo>
                    <a:pt x="205861" y="395111"/>
                    <a:pt x="200714" y="389980"/>
                    <a:pt x="200714" y="389980"/>
                  </a:cubicBezTo>
                  <a:cubicBezTo>
                    <a:pt x="200714" y="389980"/>
                    <a:pt x="200714" y="389980"/>
                    <a:pt x="46319" y="389980"/>
                  </a:cubicBezTo>
                  <a:close/>
                  <a:moveTo>
                    <a:pt x="51465" y="333535"/>
                  </a:moveTo>
                  <a:cubicBezTo>
                    <a:pt x="46319" y="333535"/>
                    <a:pt x="41172" y="333535"/>
                    <a:pt x="41172" y="338667"/>
                  </a:cubicBezTo>
                  <a:cubicBezTo>
                    <a:pt x="41172" y="338667"/>
                    <a:pt x="41172" y="338667"/>
                    <a:pt x="41172" y="354061"/>
                  </a:cubicBezTo>
                  <a:cubicBezTo>
                    <a:pt x="41172" y="359192"/>
                    <a:pt x="46319" y="359192"/>
                    <a:pt x="51465" y="359192"/>
                  </a:cubicBezTo>
                  <a:cubicBezTo>
                    <a:pt x="51465" y="359192"/>
                    <a:pt x="51465" y="359192"/>
                    <a:pt x="339670" y="359192"/>
                  </a:cubicBezTo>
                  <a:cubicBezTo>
                    <a:pt x="344817" y="359192"/>
                    <a:pt x="349963" y="359192"/>
                    <a:pt x="349963" y="354061"/>
                  </a:cubicBezTo>
                  <a:lnTo>
                    <a:pt x="349963" y="338667"/>
                  </a:lnTo>
                  <a:cubicBezTo>
                    <a:pt x="349963" y="333535"/>
                    <a:pt x="344817" y="333535"/>
                    <a:pt x="339670" y="333535"/>
                  </a:cubicBezTo>
                  <a:cubicBezTo>
                    <a:pt x="339670" y="333535"/>
                    <a:pt x="339670" y="333535"/>
                    <a:pt x="51465" y="333535"/>
                  </a:cubicBezTo>
                  <a:close/>
                  <a:moveTo>
                    <a:pt x="51465" y="271960"/>
                  </a:moveTo>
                  <a:cubicBezTo>
                    <a:pt x="46319" y="271960"/>
                    <a:pt x="41172" y="277091"/>
                    <a:pt x="41172" y="282222"/>
                  </a:cubicBezTo>
                  <a:cubicBezTo>
                    <a:pt x="41172" y="282222"/>
                    <a:pt x="41172" y="282222"/>
                    <a:pt x="41172" y="297616"/>
                  </a:cubicBezTo>
                  <a:cubicBezTo>
                    <a:pt x="41172" y="297616"/>
                    <a:pt x="46319" y="302748"/>
                    <a:pt x="51465" y="302748"/>
                  </a:cubicBezTo>
                  <a:cubicBezTo>
                    <a:pt x="51465" y="302748"/>
                    <a:pt x="51465" y="302748"/>
                    <a:pt x="339670" y="302748"/>
                  </a:cubicBezTo>
                  <a:cubicBezTo>
                    <a:pt x="344817" y="302748"/>
                    <a:pt x="349963" y="297616"/>
                    <a:pt x="349963" y="297616"/>
                  </a:cubicBezTo>
                  <a:lnTo>
                    <a:pt x="349963" y="282222"/>
                  </a:lnTo>
                  <a:cubicBezTo>
                    <a:pt x="349963" y="277091"/>
                    <a:pt x="344817" y="271960"/>
                    <a:pt x="339670" y="271960"/>
                  </a:cubicBezTo>
                  <a:cubicBezTo>
                    <a:pt x="339670" y="271960"/>
                    <a:pt x="339670" y="271960"/>
                    <a:pt x="51465" y="271960"/>
                  </a:cubicBezTo>
                  <a:close/>
                  <a:moveTo>
                    <a:pt x="51465" y="215515"/>
                  </a:moveTo>
                  <a:cubicBezTo>
                    <a:pt x="46319" y="215515"/>
                    <a:pt x="41172" y="220647"/>
                    <a:pt x="41172" y="225778"/>
                  </a:cubicBezTo>
                  <a:cubicBezTo>
                    <a:pt x="41172" y="225778"/>
                    <a:pt x="41172" y="225778"/>
                    <a:pt x="41172" y="236040"/>
                  </a:cubicBezTo>
                  <a:cubicBezTo>
                    <a:pt x="41172" y="241172"/>
                    <a:pt x="46319" y="246303"/>
                    <a:pt x="51465" y="246303"/>
                  </a:cubicBezTo>
                  <a:cubicBezTo>
                    <a:pt x="51465" y="246303"/>
                    <a:pt x="51465" y="246303"/>
                    <a:pt x="339670" y="246303"/>
                  </a:cubicBezTo>
                  <a:cubicBezTo>
                    <a:pt x="344817" y="246303"/>
                    <a:pt x="349963" y="241172"/>
                    <a:pt x="349963" y="236040"/>
                  </a:cubicBezTo>
                  <a:lnTo>
                    <a:pt x="349963" y="225778"/>
                  </a:lnTo>
                  <a:cubicBezTo>
                    <a:pt x="349963" y="220647"/>
                    <a:pt x="344817" y="215515"/>
                    <a:pt x="339670" y="215515"/>
                  </a:cubicBezTo>
                  <a:cubicBezTo>
                    <a:pt x="339670" y="215515"/>
                    <a:pt x="339670" y="215515"/>
                    <a:pt x="51465" y="215515"/>
                  </a:cubicBezTo>
                  <a:close/>
                  <a:moveTo>
                    <a:pt x="221300" y="148808"/>
                  </a:moveTo>
                  <a:cubicBezTo>
                    <a:pt x="221300" y="148808"/>
                    <a:pt x="216154" y="148808"/>
                    <a:pt x="216154" y="153939"/>
                  </a:cubicBezTo>
                  <a:cubicBezTo>
                    <a:pt x="216154" y="153939"/>
                    <a:pt x="216154" y="153939"/>
                    <a:pt x="216154" y="169333"/>
                  </a:cubicBezTo>
                  <a:cubicBezTo>
                    <a:pt x="216154" y="174465"/>
                    <a:pt x="221300" y="174465"/>
                    <a:pt x="221300" y="174465"/>
                  </a:cubicBezTo>
                  <a:cubicBezTo>
                    <a:pt x="221300" y="174465"/>
                    <a:pt x="221300" y="174465"/>
                    <a:pt x="349963" y="174465"/>
                  </a:cubicBezTo>
                  <a:cubicBezTo>
                    <a:pt x="355110" y="174465"/>
                    <a:pt x="355110" y="174465"/>
                    <a:pt x="355110" y="169333"/>
                  </a:cubicBezTo>
                  <a:lnTo>
                    <a:pt x="355110" y="153939"/>
                  </a:lnTo>
                  <a:cubicBezTo>
                    <a:pt x="355110" y="148808"/>
                    <a:pt x="355110" y="148808"/>
                    <a:pt x="349963" y="148808"/>
                  </a:cubicBezTo>
                  <a:cubicBezTo>
                    <a:pt x="349963" y="148808"/>
                    <a:pt x="349963" y="148808"/>
                    <a:pt x="221300" y="148808"/>
                  </a:cubicBezTo>
                  <a:close/>
                  <a:moveTo>
                    <a:pt x="97784" y="112889"/>
                  </a:moveTo>
                  <a:lnTo>
                    <a:pt x="97784" y="174465"/>
                  </a:lnTo>
                  <a:cubicBezTo>
                    <a:pt x="97784" y="174465"/>
                    <a:pt x="97784" y="174465"/>
                    <a:pt x="133809" y="174465"/>
                  </a:cubicBezTo>
                  <a:cubicBezTo>
                    <a:pt x="133809" y="174465"/>
                    <a:pt x="133809" y="174465"/>
                    <a:pt x="133809" y="112889"/>
                  </a:cubicBezTo>
                  <a:cubicBezTo>
                    <a:pt x="133809" y="112889"/>
                    <a:pt x="133809" y="112889"/>
                    <a:pt x="97784" y="112889"/>
                  </a:cubicBezTo>
                  <a:close/>
                  <a:moveTo>
                    <a:pt x="221300" y="97495"/>
                  </a:moveTo>
                  <a:cubicBezTo>
                    <a:pt x="221300" y="97495"/>
                    <a:pt x="216154" y="102626"/>
                    <a:pt x="216154" y="107758"/>
                  </a:cubicBezTo>
                  <a:cubicBezTo>
                    <a:pt x="216154" y="107758"/>
                    <a:pt x="216154" y="107758"/>
                    <a:pt x="216154" y="118020"/>
                  </a:cubicBezTo>
                  <a:cubicBezTo>
                    <a:pt x="216154" y="123152"/>
                    <a:pt x="221300" y="128283"/>
                    <a:pt x="221300" y="128283"/>
                  </a:cubicBezTo>
                  <a:cubicBezTo>
                    <a:pt x="221300" y="128283"/>
                    <a:pt x="221300" y="128283"/>
                    <a:pt x="349963" y="128283"/>
                  </a:cubicBezTo>
                  <a:cubicBezTo>
                    <a:pt x="355110" y="128283"/>
                    <a:pt x="355110" y="123152"/>
                    <a:pt x="355110" y="118020"/>
                  </a:cubicBezTo>
                  <a:cubicBezTo>
                    <a:pt x="355110" y="118020"/>
                    <a:pt x="355110" y="118020"/>
                    <a:pt x="355110" y="107758"/>
                  </a:cubicBezTo>
                  <a:cubicBezTo>
                    <a:pt x="355110" y="102626"/>
                    <a:pt x="355110" y="97495"/>
                    <a:pt x="349963" y="97495"/>
                  </a:cubicBezTo>
                  <a:cubicBezTo>
                    <a:pt x="349963" y="97495"/>
                    <a:pt x="349963" y="97495"/>
                    <a:pt x="221300" y="97495"/>
                  </a:cubicBezTo>
                  <a:close/>
                  <a:moveTo>
                    <a:pt x="149249" y="82101"/>
                  </a:moveTo>
                  <a:lnTo>
                    <a:pt x="149249" y="174465"/>
                  </a:lnTo>
                  <a:cubicBezTo>
                    <a:pt x="149249" y="174465"/>
                    <a:pt x="149249" y="174465"/>
                    <a:pt x="185275" y="174465"/>
                  </a:cubicBezTo>
                  <a:cubicBezTo>
                    <a:pt x="185275" y="174465"/>
                    <a:pt x="185275" y="174465"/>
                    <a:pt x="185275" y="82101"/>
                  </a:cubicBezTo>
                  <a:cubicBezTo>
                    <a:pt x="185275" y="82101"/>
                    <a:pt x="185275" y="82101"/>
                    <a:pt x="149249" y="82101"/>
                  </a:cubicBezTo>
                  <a:close/>
                  <a:moveTo>
                    <a:pt x="221300" y="46182"/>
                  </a:moveTo>
                  <a:cubicBezTo>
                    <a:pt x="221300" y="46182"/>
                    <a:pt x="216154" y="51313"/>
                    <a:pt x="216154" y="56444"/>
                  </a:cubicBezTo>
                  <a:lnTo>
                    <a:pt x="216154" y="71838"/>
                  </a:lnTo>
                  <a:cubicBezTo>
                    <a:pt x="216154" y="71838"/>
                    <a:pt x="221300" y="76970"/>
                    <a:pt x="221300" y="76970"/>
                  </a:cubicBezTo>
                  <a:cubicBezTo>
                    <a:pt x="221300" y="76970"/>
                    <a:pt x="221300" y="76970"/>
                    <a:pt x="349963" y="76970"/>
                  </a:cubicBezTo>
                  <a:cubicBezTo>
                    <a:pt x="349963" y="76970"/>
                    <a:pt x="355110" y="71838"/>
                    <a:pt x="355110" y="71838"/>
                  </a:cubicBezTo>
                  <a:cubicBezTo>
                    <a:pt x="355110" y="71838"/>
                    <a:pt x="355110" y="71838"/>
                    <a:pt x="355110" y="56444"/>
                  </a:cubicBezTo>
                  <a:cubicBezTo>
                    <a:pt x="355110" y="51313"/>
                    <a:pt x="349963" y="46182"/>
                    <a:pt x="349963" y="46182"/>
                  </a:cubicBezTo>
                  <a:cubicBezTo>
                    <a:pt x="349963" y="46182"/>
                    <a:pt x="349963" y="46182"/>
                    <a:pt x="221300" y="46182"/>
                  </a:cubicBezTo>
                  <a:close/>
                  <a:moveTo>
                    <a:pt x="46319" y="41051"/>
                  </a:moveTo>
                  <a:lnTo>
                    <a:pt x="46319" y="174465"/>
                  </a:lnTo>
                  <a:cubicBezTo>
                    <a:pt x="46319" y="174465"/>
                    <a:pt x="46319" y="174465"/>
                    <a:pt x="82344" y="174465"/>
                  </a:cubicBezTo>
                  <a:cubicBezTo>
                    <a:pt x="82344" y="174465"/>
                    <a:pt x="82344" y="174465"/>
                    <a:pt x="82344" y="41051"/>
                  </a:cubicBezTo>
                  <a:cubicBezTo>
                    <a:pt x="82344" y="41051"/>
                    <a:pt x="82344" y="41051"/>
                    <a:pt x="46319" y="41051"/>
                  </a:cubicBezTo>
                  <a:close/>
                  <a:moveTo>
                    <a:pt x="25733" y="0"/>
                  </a:moveTo>
                  <a:cubicBezTo>
                    <a:pt x="25733" y="0"/>
                    <a:pt x="25733" y="0"/>
                    <a:pt x="370549" y="0"/>
                  </a:cubicBezTo>
                  <a:cubicBezTo>
                    <a:pt x="385989" y="0"/>
                    <a:pt x="396282" y="10263"/>
                    <a:pt x="396282" y="25657"/>
                  </a:cubicBezTo>
                  <a:cubicBezTo>
                    <a:pt x="396282" y="25657"/>
                    <a:pt x="396282" y="25657"/>
                    <a:pt x="396282" y="384849"/>
                  </a:cubicBezTo>
                  <a:cubicBezTo>
                    <a:pt x="396282" y="384849"/>
                    <a:pt x="396282" y="384849"/>
                    <a:pt x="313938" y="384849"/>
                  </a:cubicBezTo>
                  <a:cubicBezTo>
                    <a:pt x="298498" y="384849"/>
                    <a:pt x="283059" y="395111"/>
                    <a:pt x="283059" y="410505"/>
                  </a:cubicBezTo>
                  <a:cubicBezTo>
                    <a:pt x="283059" y="410505"/>
                    <a:pt x="283059" y="410505"/>
                    <a:pt x="283059" y="508000"/>
                  </a:cubicBezTo>
                  <a:cubicBezTo>
                    <a:pt x="283059" y="508000"/>
                    <a:pt x="283059" y="508000"/>
                    <a:pt x="25733" y="508000"/>
                  </a:cubicBezTo>
                  <a:cubicBezTo>
                    <a:pt x="10293" y="508000"/>
                    <a:pt x="0" y="497737"/>
                    <a:pt x="0" y="482343"/>
                  </a:cubicBezTo>
                  <a:cubicBezTo>
                    <a:pt x="0" y="482343"/>
                    <a:pt x="0" y="482343"/>
                    <a:pt x="0" y="25657"/>
                  </a:cubicBezTo>
                  <a:cubicBezTo>
                    <a:pt x="0" y="10263"/>
                    <a:pt x="10293" y="0"/>
                    <a:pt x="25733" y="0"/>
                  </a:cubicBezTo>
                  <a:close/>
                </a:path>
              </a:pathLst>
            </a:custGeom>
            <a:solidFill>
              <a:schemeClr val="bg1"/>
            </a:solidFill>
            <a:ln>
              <a:noFill/>
            </a:ln>
          </p:spPr>
          <p:txBody>
            <a:bodyPr anchor="ctr"/>
            <a:lstStyle/>
            <a:p>
              <a:pPr algn="ctr"/>
              <a:endParaRPr>
                <a:solidFill>
                  <a:srgbClr val="66CCFF"/>
                </a:solidFill>
              </a:endParaRPr>
            </a:p>
          </p:txBody>
        </p:sp>
      </p:grpSp>
      <p:cxnSp>
        <p:nvCxnSpPr>
          <p:cNvPr id="48" name="Straight Connector 8"/>
          <p:cNvCxnSpPr/>
          <p:nvPr/>
        </p:nvCxnSpPr>
        <p:spPr>
          <a:xfrm flipH="1">
            <a:off x="6437630" y="147955"/>
            <a:ext cx="17780" cy="4370705"/>
          </a:xfrm>
          <a:prstGeom prst="line">
            <a:avLst/>
          </a:prstGeom>
          <a:ln>
            <a:solidFill>
              <a:srgbClr val="66CCFF"/>
            </a:solidFill>
          </a:ln>
        </p:spPr>
        <p:style>
          <a:lnRef idx="1">
            <a:schemeClr val="accent1"/>
          </a:lnRef>
          <a:fillRef idx="0">
            <a:schemeClr val="accent1"/>
          </a:fillRef>
          <a:effectRef idx="0">
            <a:schemeClr val="accent1"/>
          </a:effectRef>
          <a:fontRef idx="minor">
            <a:schemeClr val="tx1"/>
          </a:fontRef>
        </p:style>
      </p:cxnSp>
      <p:sp>
        <p:nvSpPr>
          <p:cNvPr id="49" name="ïṥḷîďé"/>
          <p:cNvSpPr/>
          <p:nvPr/>
        </p:nvSpPr>
        <p:spPr bwMode="auto">
          <a:xfrm>
            <a:off x="6374934" y="1678501"/>
            <a:ext cx="144016" cy="144016"/>
          </a:xfrm>
          <a:prstGeom prst="ellipse">
            <a:avLst/>
          </a:prstGeom>
          <a:solidFill>
            <a:schemeClr val="bg1"/>
          </a:solidFill>
          <a:ln w="19050" cap="flat" cmpd="sng" algn="ctr">
            <a:solidFill>
              <a:srgbClr val="66CCFF"/>
            </a:solidFill>
            <a:prstDash val="solid"/>
            <a:round/>
            <a:headEnd type="none" w="med" len="med"/>
            <a:tailEnd type="none" w="med" len="med"/>
          </a:ln>
        </p:spPr>
        <p:txBody>
          <a:bodyPr anchor="ctr"/>
          <a:lstStyle/>
          <a:p>
            <a:pPr algn="ctr"/>
          </a:p>
        </p:txBody>
      </p:sp>
      <p:sp>
        <p:nvSpPr>
          <p:cNvPr id="50" name="íşḷíḑè"/>
          <p:cNvSpPr/>
          <p:nvPr/>
        </p:nvSpPr>
        <p:spPr bwMode="auto">
          <a:xfrm>
            <a:off x="6374933" y="2609252"/>
            <a:ext cx="144016" cy="144016"/>
          </a:xfrm>
          <a:prstGeom prst="ellipse">
            <a:avLst/>
          </a:prstGeom>
          <a:solidFill>
            <a:schemeClr val="bg1"/>
          </a:solidFill>
          <a:ln w="19050" cap="flat" cmpd="sng" algn="ctr">
            <a:solidFill>
              <a:srgbClr val="66CCFF"/>
            </a:solidFill>
            <a:prstDash val="solid"/>
            <a:round/>
            <a:headEnd type="none" w="med" len="med"/>
            <a:tailEnd type="none" w="med" len="med"/>
          </a:ln>
        </p:spPr>
        <p:txBody>
          <a:bodyPr anchor="ctr"/>
          <a:lstStyle/>
          <a:p>
            <a:pPr algn="ctr"/>
          </a:p>
        </p:txBody>
      </p:sp>
      <p:sp>
        <p:nvSpPr>
          <p:cNvPr id="51" name="ïŝḻiḍè"/>
          <p:cNvSpPr/>
          <p:nvPr/>
        </p:nvSpPr>
        <p:spPr bwMode="auto">
          <a:xfrm>
            <a:off x="6374933" y="3540003"/>
            <a:ext cx="144016" cy="144016"/>
          </a:xfrm>
          <a:prstGeom prst="ellipse">
            <a:avLst/>
          </a:prstGeom>
          <a:solidFill>
            <a:schemeClr val="bg1"/>
          </a:solidFill>
          <a:ln w="19050" cap="flat" cmpd="sng" algn="ctr">
            <a:solidFill>
              <a:srgbClr val="66CCFF"/>
            </a:solidFill>
            <a:prstDash val="solid"/>
            <a:round/>
            <a:headEnd type="none" w="med" len="med"/>
            <a:tailEnd type="none" w="med" len="med"/>
          </a:ln>
        </p:spPr>
        <p:txBody>
          <a:bodyPr anchor="ctr"/>
          <a:lstStyle/>
          <a:p>
            <a:pPr algn="ctr"/>
          </a:p>
        </p:txBody>
      </p:sp>
      <p:grpSp>
        <p:nvGrpSpPr>
          <p:cNvPr id="54" name="í$ļïḑê"/>
          <p:cNvGrpSpPr/>
          <p:nvPr/>
        </p:nvGrpSpPr>
        <p:grpSpPr>
          <a:xfrm>
            <a:off x="5526234" y="1452572"/>
            <a:ext cx="595872" cy="595872"/>
            <a:chOff x="5283305" y="1269560"/>
            <a:chExt cx="595872" cy="595872"/>
          </a:xfrm>
          <a:solidFill>
            <a:srgbClr val="66CCFF"/>
          </a:solidFill>
        </p:grpSpPr>
        <p:sp>
          <p:nvSpPr>
            <p:cNvPr id="55" name="ïṣľíḓe"/>
            <p:cNvSpPr/>
            <p:nvPr/>
          </p:nvSpPr>
          <p:spPr bwMode="auto">
            <a:xfrm rot="2691234">
              <a:off x="5283305" y="1269560"/>
              <a:ext cx="595872" cy="595872"/>
            </a:xfrm>
            <a:prstGeom prst="teardrop">
              <a:avLst/>
            </a:prstGeom>
            <a:grpFill/>
            <a:ln w="19050">
              <a:noFill/>
              <a:round/>
            </a:ln>
          </p:spPr>
          <p:txBody>
            <a:bodyPr anchor="ctr"/>
            <a:lstStyle/>
            <a:p>
              <a:pPr algn="ctr"/>
            </a:p>
          </p:txBody>
        </p:sp>
        <p:sp>
          <p:nvSpPr>
            <p:cNvPr id="56" name="îSļíḓé"/>
            <p:cNvSpPr/>
            <p:nvPr/>
          </p:nvSpPr>
          <p:spPr bwMode="auto">
            <a:xfrm>
              <a:off x="5298039" y="1280434"/>
              <a:ext cx="574124" cy="574124"/>
            </a:xfrm>
            <a:prstGeom prst="ellipse">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1600" dirty="0">
                  <a:solidFill>
                    <a:schemeClr val="bg1">
                      <a:lumMod val="100000"/>
                    </a:schemeClr>
                  </a:solidFill>
                  <a:latin typeface="Impact" panose="020B0806030902050204" pitchFamily="34" charset="0"/>
                </a:rPr>
                <a:t>01</a:t>
              </a:r>
              <a:endParaRPr lang="en-US" altLang="zh-CN" sz="1600" dirty="0">
                <a:solidFill>
                  <a:schemeClr val="bg1">
                    <a:lumMod val="100000"/>
                  </a:schemeClr>
                </a:solidFill>
                <a:latin typeface="Impact" panose="020B0806030902050204" pitchFamily="34" charset="0"/>
              </a:endParaRPr>
            </a:p>
          </p:txBody>
        </p:sp>
      </p:grpSp>
      <p:grpSp>
        <p:nvGrpSpPr>
          <p:cNvPr id="57" name="íṡḻiḓè"/>
          <p:cNvGrpSpPr/>
          <p:nvPr/>
        </p:nvGrpSpPr>
        <p:grpSpPr>
          <a:xfrm>
            <a:off x="5526233" y="2383324"/>
            <a:ext cx="595872" cy="595872"/>
            <a:chOff x="5283304" y="2200312"/>
            <a:chExt cx="595872" cy="595872"/>
          </a:xfrm>
          <a:solidFill>
            <a:srgbClr val="66CCFF"/>
          </a:solidFill>
        </p:grpSpPr>
        <p:sp>
          <p:nvSpPr>
            <p:cNvPr id="58" name="ïṡḻîdè"/>
            <p:cNvSpPr/>
            <p:nvPr/>
          </p:nvSpPr>
          <p:spPr bwMode="auto">
            <a:xfrm rot="2691234">
              <a:off x="5283304" y="2200312"/>
              <a:ext cx="595872" cy="595872"/>
            </a:xfrm>
            <a:prstGeom prst="teardrop">
              <a:avLst/>
            </a:prstGeom>
            <a:grpFill/>
            <a:ln w="19050">
              <a:noFill/>
              <a:round/>
            </a:ln>
          </p:spPr>
          <p:txBody>
            <a:bodyPr anchor="ctr"/>
            <a:lstStyle/>
            <a:p>
              <a:pPr algn="ctr"/>
            </a:p>
          </p:txBody>
        </p:sp>
        <p:sp>
          <p:nvSpPr>
            <p:cNvPr id="59" name="iṩḷïďê"/>
            <p:cNvSpPr/>
            <p:nvPr/>
          </p:nvSpPr>
          <p:spPr bwMode="auto">
            <a:xfrm>
              <a:off x="5298039" y="2211186"/>
              <a:ext cx="574124" cy="574124"/>
            </a:xfrm>
            <a:prstGeom prst="ellipse">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1600">
                  <a:solidFill>
                    <a:schemeClr val="bg1">
                      <a:lumMod val="100000"/>
                    </a:schemeClr>
                  </a:solidFill>
                  <a:latin typeface="Impact" panose="020B0806030902050204" pitchFamily="34" charset="0"/>
                </a:rPr>
                <a:t>02</a:t>
              </a:r>
              <a:endParaRPr lang="en-US" altLang="zh-CN" sz="1600">
                <a:solidFill>
                  <a:schemeClr val="bg1">
                    <a:lumMod val="100000"/>
                  </a:schemeClr>
                </a:solidFill>
                <a:latin typeface="Impact" panose="020B0806030902050204" pitchFamily="34" charset="0"/>
              </a:endParaRPr>
            </a:p>
          </p:txBody>
        </p:sp>
      </p:grpSp>
      <p:grpSp>
        <p:nvGrpSpPr>
          <p:cNvPr id="60" name="îsḷîḓe"/>
          <p:cNvGrpSpPr/>
          <p:nvPr/>
        </p:nvGrpSpPr>
        <p:grpSpPr>
          <a:xfrm>
            <a:off x="5526233" y="3314076"/>
            <a:ext cx="595872" cy="595872"/>
            <a:chOff x="5283304" y="3131064"/>
            <a:chExt cx="595872" cy="595872"/>
          </a:xfrm>
          <a:solidFill>
            <a:srgbClr val="66CCFF"/>
          </a:solidFill>
        </p:grpSpPr>
        <p:sp>
          <p:nvSpPr>
            <p:cNvPr id="61" name="îṥḻîde"/>
            <p:cNvSpPr/>
            <p:nvPr/>
          </p:nvSpPr>
          <p:spPr bwMode="auto">
            <a:xfrm rot="2691234">
              <a:off x="5283304" y="3131064"/>
              <a:ext cx="595872" cy="595872"/>
            </a:xfrm>
            <a:prstGeom prst="teardrop">
              <a:avLst/>
            </a:prstGeom>
            <a:grpFill/>
            <a:ln w="19050">
              <a:noFill/>
              <a:round/>
            </a:ln>
          </p:spPr>
          <p:txBody>
            <a:bodyPr anchor="ctr"/>
            <a:lstStyle/>
            <a:p>
              <a:pPr algn="ctr"/>
            </a:p>
          </p:txBody>
        </p:sp>
        <p:sp>
          <p:nvSpPr>
            <p:cNvPr id="62" name="ï$líḍê"/>
            <p:cNvSpPr/>
            <p:nvPr/>
          </p:nvSpPr>
          <p:spPr bwMode="auto">
            <a:xfrm>
              <a:off x="5298039" y="3141938"/>
              <a:ext cx="574124" cy="574124"/>
            </a:xfrm>
            <a:prstGeom prst="ellipse">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1600">
                  <a:solidFill>
                    <a:schemeClr val="bg1">
                      <a:lumMod val="100000"/>
                    </a:schemeClr>
                  </a:solidFill>
                  <a:latin typeface="Impact" panose="020B0806030902050204" pitchFamily="34" charset="0"/>
                </a:rPr>
                <a:t>03</a:t>
              </a:r>
              <a:endParaRPr lang="en-US" altLang="zh-CN" sz="1600">
                <a:solidFill>
                  <a:schemeClr val="bg1">
                    <a:lumMod val="100000"/>
                  </a:schemeClr>
                </a:solidFill>
                <a:latin typeface="Impact" panose="020B0806030902050204" pitchFamily="34" charset="0"/>
              </a:endParaRPr>
            </a:p>
          </p:txBody>
        </p:sp>
      </p:grpSp>
      <p:sp>
        <p:nvSpPr>
          <p:cNvPr id="2" name="文本框 1"/>
          <p:cNvSpPr txBox="1"/>
          <p:nvPr/>
        </p:nvSpPr>
        <p:spPr>
          <a:xfrm>
            <a:off x="6767195" y="3399790"/>
            <a:ext cx="2316480" cy="534035"/>
          </a:xfrm>
          <a:prstGeom prst="rect">
            <a:avLst/>
          </a:prstGeom>
          <a:noFill/>
        </p:spPr>
        <p:txBody>
          <a:bodyPr wrap="none" rtlCol="0" anchor="t">
            <a:spAutoFit/>
          </a:bodyPr>
          <a:p>
            <a:pPr>
              <a:lnSpc>
                <a:spcPct val="120000"/>
              </a:lnSpc>
            </a:pPr>
            <a:r>
              <a:rPr lang="zh-CN" altLang="en-US" sz="2400" b="1" dirty="0">
                <a:solidFill>
                  <a:srgbClr val="66CCFF"/>
                </a:solidFill>
                <a:cs typeface="+mn-ea"/>
              </a:rPr>
              <a:t>驱动装置和支架</a:t>
            </a:r>
            <a:endParaRPr lang="zh-CN" altLang="en-US" sz="2400" b="1" dirty="0">
              <a:solidFill>
                <a:srgbClr val="66CCFF"/>
              </a:solidFill>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anim calcmode="lin" valueType="num">
                                      <p:cBhvr>
                                        <p:cTn id="23" dur="1000" fill="hold"/>
                                        <p:tgtEl>
                                          <p:spTgt spid="50"/>
                                        </p:tgtEl>
                                        <p:attrNameLst>
                                          <p:attrName>ppt_x</p:attrName>
                                        </p:attrNameLst>
                                      </p:cBhvr>
                                      <p:tavLst>
                                        <p:tav tm="0">
                                          <p:val>
                                            <p:strVal val="#ppt_x"/>
                                          </p:val>
                                        </p:tav>
                                        <p:tav tm="100000">
                                          <p:val>
                                            <p:strVal val="#ppt_x"/>
                                          </p:val>
                                        </p:tav>
                                      </p:tavLst>
                                    </p:anim>
                                    <p:anim calcmode="lin" valueType="num">
                                      <p:cBhvr>
                                        <p:cTn id="24" dur="100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1000"/>
                                        <p:tgtEl>
                                          <p:spTgt spid="51"/>
                                        </p:tgtEl>
                                      </p:cBhvr>
                                    </p:animEffect>
                                    <p:anim calcmode="lin" valueType="num">
                                      <p:cBhvr>
                                        <p:cTn id="28" dur="1000" fill="hold"/>
                                        <p:tgtEl>
                                          <p:spTgt spid="51"/>
                                        </p:tgtEl>
                                        <p:attrNameLst>
                                          <p:attrName>ppt_x</p:attrName>
                                        </p:attrNameLst>
                                      </p:cBhvr>
                                      <p:tavLst>
                                        <p:tav tm="0">
                                          <p:val>
                                            <p:strVal val="#ppt_x"/>
                                          </p:val>
                                        </p:tav>
                                        <p:tav tm="100000">
                                          <p:val>
                                            <p:strVal val="#ppt_x"/>
                                          </p:val>
                                        </p:tav>
                                      </p:tavLst>
                                    </p:anim>
                                    <p:anim calcmode="lin" valueType="num">
                                      <p:cBhvr>
                                        <p:cTn id="2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1000"/>
                                        <p:tgtEl>
                                          <p:spTgt spid="54"/>
                                        </p:tgtEl>
                                      </p:cBhvr>
                                    </p:animEffect>
                                    <p:anim calcmode="lin" valueType="num">
                                      <p:cBhvr>
                                        <p:cTn id="35" dur="1000" fill="hold"/>
                                        <p:tgtEl>
                                          <p:spTgt spid="54"/>
                                        </p:tgtEl>
                                        <p:attrNameLst>
                                          <p:attrName>ppt_x</p:attrName>
                                        </p:attrNameLst>
                                      </p:cBhvr>
                                      <p:tavLst>
                                        <p:tav tm="0">
                                          <p:val>
                                            <p:strVal val="#ppt_x"/>
                                          </p:val>
                                        </p:tav>
                                        <p:tav tm="100000">
                                          <p:val>
                                            <p:strVal val="#ppt_x"/>
                                          </p:val>
                                        </p:tav>
                                      </p:tavLst>
                                    </p:anim>
                                    <p:anim calcmode="lin" valueType="num">
                                      <p:cBhvr>
                                        <p:cTn id="36" dur="1000" fill="hold"/>
                                        <p:tgtEl>
                                          <p:spTgt spid="5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1000"/>
                                        <p:tgtEl>
                                          <p:spTgt spid="57"/>
                                        </p:tgtEl>
                                      </p:cBhvr>
                                    </p:animEffect>
                                    <p:anim calcmode="lin" valueType="num">
                                      <p:cBhvr>
                                        <p:cTn id="40" dur="1000" fill="hold"/>
                                        <p:tgtEl>
                                          <p:spTgt spid="57"/>
                                        </p:tgtEl>
                                        <p:attrNameLst>
                                          <p:attrName>ppt_x</p:attrName>
                                        </p:attrNameLst>
                                      </p:cBhvr>
                                      <p:tavLst>
                                        <p:tav tm="0">
                                          <p:val>
                                            <p:strVal val="#ppt_x"/>
                                          </p:val>
                                        </p:tav>
                                        <p:tav tm="100000">
                                          <p:val>
                                            <p:strVal val="#ppt_x"/>
                                          </p:val>
                                        </p:tav>
                                      </p:tavLst>
                                    </p:anim>
                                    <p:anim calcmode="lin" valueType="num">
                                      <p:cBhvr>
                                        <p:cTn id="41" dur="1000" fill="hold"/>
                                        <p:tgtEl>
                                          <p:spTgt spid="5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1000"/>
                                        <p:tgtEl>
                                          <p:spTgt spid="60"/>
                                        </p:tgtEl>
                                      </p:cBhvr>
                                    </p:animEffect>
                                    <p:anim calcmode="lin" valueType="num">
                                      <p:cBhvr>
                                        <p:cTn id="45" dur="1000" fill="hold"/>
                                        <p:tgtEl>
                                          <p:spTgt spid="60"/>
                                        </p:tgtEl>
                                        <p:attrNameLst>
                                          <p:attrName>ppt_x</p:attrName>
                                        </p:attrNameLst>
                                      </p:cBhvr>
                                      <p:tavLst>
                                        <p:tav tm="0">
                                          <p:val>
                                            <p:strVal val="#ppt_x"/>
                                          </p:val>
                                        </p:tav>
                                        <p:tav tm="100000">
                                          <p:val>
                                            <p:strVal val="#ppt_x"/>
                                          </p:val>
                                        </p:tav>
                                      </p:tavLst>
                                    </p:anim>
                                    <p:anim calcmode="lin" valueType="num">
                                      <p:cBhvr>
                                        <p:cTn id="4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020108" y="3045307"/>
            <a:ext cx="3140209" cy="768350"/>
          </a:xfrm>
          <a:prstGeom prst="rect">
            <a:avLst/>
          </a:prstGeom>
          <a:noFill/>
        </p:spPr>
        <p:txBody>
          <a:bodyPr wrap="square" rtlCol="0">
            <a:spAutoFit/>
          </a:bodyPr>
          <a:lstStyle/>
          <a:p>
            <a:pPr algn="r">
              <a:defRPr/>
            </a:pPr>
            <a:r>
              <a:rPr kumimoji="0" lang="en-US" altLang="zh-CN" sz="4400" b="0" i="0" u="none" strike="noStrike" kern="1200" cap="none" spc="0" normalizeH="0" baseline="0" noProof="0" dirty="0">
                <a:ln>
                  <a:noFill/>
                </a:ln>
                <a:solidFill>
                  <a:prstClr val="white"/>
                </a:solidFill>
                <a:effectLst/>
                <a:uLnTx/>
                <a:uFillTx/>
                <a:latin typeface="Microsoft YaHei UI" panose="020F0502020204030204"/>
                <a:ea typeface="微软雅黑" panose="020B0503020204020204" charset="-122"/>
                <a:cs typeface="+mn-cs"/>
              </a:rPr>
              <a:t>PART THREE </a:t>
            </a:r>
            <a:endParaRPr lang="zh-CN" altLang="en-US" sz="4400" dirty="0">
              <a:solidFill>
                <a:prstClr val="white"/>
              </a:solidFill>
            </a:endParaRPr>
          </a:p>
        </p:txBody>
      </p:sp>
      <p:sp>
        <p:nvSpPr>
          <p:cNvPr id="5" name="文本框 4"/>
          <p:cNvSpPr txBox="1"/>
          <p:nvPr/>
        </p:nvSpPr>
        <p:spPr>
          <a:xfrm>
            <a:off x="6564630" y="4163060"/>
            <a:ext cx="3691890" cy="681990"/>
          </a:xfrm>
          <a:prstGeom prst="rect">
            <a:avLst/>
          </a:prstGeom>
          <a:noFill/>
        </p:spPr>
        <p:txBody>
          <a:bodyPr wrap="square" rtlCol="0">
            <a:spAutoFit/>
          </a:bodyPr>
          <a:lstStyle/>
          <a:p>
            <a:pPr algn="r">
              <a:lnSpc>
                <a:spcPct val="120000"/>
              </a:lnSpc>
            </a:pPr>
            <a:r>
              <a:rPr lang="zh-CN" altLang="en-US" sz="3200" b="1" dirty="0">
                <a:solidFill>
                  <a:srgbClr val="66CCFF"/>
                </a:solidFill>
                <a:cs typeface="+mn-ea"/>
                <a:sym typeface="+mn-lt"/>
              </a:rPr>
              <a:t>驱动装置和支架</a:t>
            </a:r>
            <a:endParaRPr lang="zh-CN" altLang="en-US" sz="3200" b="1" dirty="0">
              <a:solidFill>
                <a:srgbClr val="66CCFF"/>
              </a:solidFill>
              <a:cs typeface="+mn-ea"/>
              <a:sym typeface="+mn-lt"/>
            </a:endParaRPr>
          </a:p>
        </p:txBody>
      </p:sp>
      <p:cxnSp>
        <p:nvCxnSpPr>
          <p:cNvPr id="6" name="直接连接符 5"/>
          <p:cNvCxnSpPr/>
          <p:nvPr/>
        </p:nvCxnSpPr>
        <p:spPr>
          <a:xfrm>
            <a:off x="8953355" y="3815045"/>
            <a:ext cx="120650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3"/>
          <p:cNvSpPr/>
          <p:nvPr/>
        </p:nvSpPr>
        <p:spPr>
          <a:xfrm>
            <a:off x="1" y="-9526"/>
            <a:ext cx="9566844" cy="6872061"/>
          </a:xfrm>
          <a:custGeom>
            <a:avLst/>
            <a:gdLst>
              <a:gd name="connsiteX0" fmla="*/ 0 w 1584894"/>
              <a:gd name="connsiteY0" fmla="*/ 0 h 6858000"/>
              <a:gd name="connsiteX1" fmla="*/ 1584894 w 1584894"/>
              <a:gd name="connsiteY1" fmla="*/ 0 h 6858000"/>
              <a:gd name="connsiteX2" fmla="*/ 1584894 w 1584894"/>
              <a:gd name="connsiteY2" fmla="*/ 6858000 h 6858000"/>
              <a:gd name="connsiteX3" fmla="*/ 0 w 1584894"/>
              <a:gd name="connsiteY3" fmla="*/ 6858000 h 6858000"/>
              <a:gd name="connsiteX4" fmla="*/ 0 w 1584894"/>
              <a:gd name="connsiteY4" fmla="*/ 0 h 6858000"/>
              <a:gd name="connsiteX0-1" fmla="*/ 0 w 5280594"/>
              <a:gd name="connsiteY0-2" fmla="*/ 0 h 6877050"/>
              <a:gd name="connsiteX1-3" fmla="*/ 1584894 w 5280594"/>
              <a:gd name="connsiteY1-4" fmla="*/ 0 h 6877050"/>
              <a:gd name="connsiteX2-5" fmla="*/ 5280594 w 5280594"/>
              <a:gd name="connsiteY2-6" fmla="*/ 6877050 h 6877050"/>
              <a:gd name="connsiteX3-7" fmla="*/ 0 w 5280594"/>
              <a:gd name="connsiteY3-8" fmla="*/ 6858000 h 6877050"/>
              <a:gd name="connsiteX4-9" fmla="*/ 0 w 5280594"/>
              <a:gd name="connsiteY4-10" fmla="*/ 0 h 6877050"/>
              <a:gd name="connsiteX0-11" fmla="*/ 0 w 5280594"/>
              <a:gd name="connsiteY0-12" fmla="*/ 0 h 6877050"/>
              <a:gd name="connsiteX1-13" fmla="*/ 746694 w 5280594"/>
              <a:gd name="connsiteY1-14" fmla="*/ 0 h 6877050"/>
              <a:gd name="connsiteX2-15" fmla="*/ 5280594 w 5280594"/>
              <a:gd name="connsiteY2-16" fmla="*/ 6877050 h 6877050"/>
              <a:gd name="connsiteX3-17" fmla="*/ 0 w 5280594"/>
              <a:gd name="connsiteY3-18" fmla="*/ 6858000 h 6877050"/>
              <a:gd name="connsiteX4-19" fmla="*/ 0 w 5280594"/>
              <a:gd name="connsiteY4-20" fmla="*/ 0 h 6877050"/>
              <a:gd name="connsiteX0-21" fmla="*/ 0 w 5280594"/>
              <a:gd name="connsiteY0-22" fmla="*/ 9525 h 6886575"/>
              <a:gd name="connsiteX1-23" fmla="*/ 632394 w 5280594"/>
              <a:gd name="connsiteY1-24" fmla="*/ 0 h 6886575"/>
              <a:gd name="connsiteX2-25" fmla="*/ 5280594 w 5280594"/>
              <a:gd name="connsiteY2-26" fmla="*/ 6886575 h 6886575"/>
              <a:gd name="connsiteX3-27" fmla="*/ 0 w 5280594"/>
              <a:gd name="connsiteY3-28" fmla="*/ 6867525 h 6886575"/>
              <a:gd name="connsiteX4-29" fmla="*/ 0 w 5280594"/>
              <a:gd name="connsiteY4-30" fmla="*/ 9525 h 6886575"/>
              <a:gd name="connsiteX0-31" fmla="*/ 0 w 5365001"/>
              <a:gd name="connsiteY0-32" fmla="*/ 9525 h 6886575"/>
              <a:gd name="connsiteX1-33" fmla="*/ 632394 w 5365001"/>
              <a:gd name="connsiteY1-34" fmla="*/ 0 h 6886575"/>
              <a:gd name="connsiteX2-35" fmla="*/ 5365001 w 5365001"/>
              <a:gd name="connsiteY2-36" fmla="*/ 6886575 h 6886575"/>
              <a:gd name="connsiteX3-37" fmla="*/ 0 w 5365001"/>
              <a:gd name="connsiteY3-38" fmla="*/ 6867525 h 6886575"/>
              <a:gd name="connsiteX4-39" fmla="*/ 0 w 5365001"/>
              <a:gd name="connsiteY4-40" fmla="*/ 9525 h 6886575"/>
              <a:gd name="connsiteX0-41" fmla="*/ 0 w 5379515"/>
              <a:gd name="connsiteY0-42" fmla="*/ 9525 h 6872061"/>
              <a:gd name="connsiteX1-43" fmla="*/ 632394 w 5379515"/>
              <a:gd name="connsiteY1-44" fmla="*/ 0 h 6872061"/>
              <a:gd name="connsiteX2-45" fmla="*/ 5379515 w 5379515"/>
              <a:gd name="connsiteY2-46" fmla="*/ 6872061 h 6872061"/>
              <a:gd name="connsiteX3-47" fmla="*/ 0 w 5379515"/>
              <a:gd name="connsiteY3-48" fmla="*/ 6867525 h 6872061"/>
              <a:gd name="connsiteX4-49" fmla="*/ 0 w 5379515"/>
              <a:gd name="connsiteY4-50" fmla="*/ 9525 h 6872061"/>
              <a:gd name="connsiteX0-51" fmla="*/ 0 w 9566844"/>
              <a:gd name="connsiteY0-52" fmla="*/ 9525 h 6872061"/>
              <a:gd name="connsiteX1-53" fmla="*/ 9566844 w 9566844"/>
              <a:gd name="connsiteY1-54" fmla="*/ 0 h 6872061"/>
              <a:gd name="connsiteX2-55" fmla="*/ 5379515 w 9566844"/>
              <a:gd name="connsiteY2-56" fmla="*/ 6872061 h 6872061"/>
              <a:gd name="connsiteX3-57" fmla="*/ 0 w 9566844"/>
              <a:gd name="connsiteY3-58" fmla="*/ 6867525 h 6872061"/>
              <a:gd name="connsiteX4-59" fmla="*/ 0 w 9566844"/>
              <a:gd name="connsiteY4-60" fmla="*/ 9525 h 6872061"/>
              <a:gd name="connsiteX0-61" fmla="*/ 0 w 9566844"/>
              <a:gd name="connsiteY0-62" fmla="*/ 9525 h 6872061"/>
              <a:gd name="connsiteX1-63" fmla="*/ 9566844 w 9566844"/>
              <a:gd name="connsiteY1-64" fmla="*/ 0 h 6872061"/>
              <a:gd name="connsiteX2-65" fmla="*/ 2560115 w 9566844"/>
              <a:gd name="connsiteY2-66" fmla="*/ 6872061 h 6872061"/>
              <a:gd name="connsiteX3-67" fmla="*/ 0 w 9566844"/>
              <a:gd name="connsiteY3-68" fmla="*/ 6867525 h 6872061"/>
              <a:gd name="connsiteX4-69" fmla="*/ 0 w 9566844"/>
              <a:gd name="connsiteY4-70" fmla="*/ 9525 h 68720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66844" h="6872061">
                <a:moveTo>
                  <a:pt x="0" y="9525"/>
                </a:moveTo>
                <a:lnTo>
                  <a:pt x="9566844" y="0"/>
                </a:lnTo>
                <a:lnTo>
                  <a:pt x="2560115" y="6872061"/>
                </a:lnTo>
                <a:lnTo>
                  <a:pt x="0" y="6867525"/>
                </a:lnTo>
                <a:lnTo>
                  <a:pt x="0" y="9525"/>
                </a:lnTo>
                <a:close/>
              </a:path>
            </a:pathLst>
          </a:custGeom>
          <a:blipFill dpi="0" rotWithShape="1">
            <a:blip r:embed="rId1"/>
            <a:srcRect/>
            <a:stretch>
              <a:fillRect l="-19000" t="-4000" r="-21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0" y="-14061"/>
            <a:ext cx="9566844" cy="6872061"/>
          </a:xfrm>
          <a:custGeom>
            <a:avLst/>
            <a:gdLst>
              <a:gd name="connsiteX0" fmla="*/ 0 w 1584894"/>
              <a:gd name="connsiteY0" fmla="*/ 0 h 6858000"/>
              <a:gd name="connsiteX1" fmla="*/ 1584894 w 1584894"/>
              <a:gd name="connsiteY1" fmla="*/ 0 h 6858000"/>
              <a:gd name="connsiteX2" fmla="*/ 1584894 w 1584894"/>
              <a:gd name="connsiteY2" fmla="*/ 6858000 h 6858000"/>
              <a:gd name="connsiteX3" fmla="*/ 0 w 1584894"/>
              <a:gd name="connsiteY3" fmla="*/ 6858000 h 6858000"/>
              <a:gd name="connsiteX4" fmla="*/ 0 w 1584894"/>
              <a:gd name="connsiteY4" fmla="*/ 0 h 6858000"/>
              <a:gd name="connsiteX0-1" fmla="*/ 0 w 5280594"/>
              <a:gd name="connsiteY0-2" fmla="*/ 0 h 6877050"/>
              <a:gd name="connsiteX1-3" fmla="*/ 1584894 w 5280594"/>
              <a:gd name="connsiteY1-4" fmla="*/ 0 h 6877050"/>
              <a:gd name="connsiteX2-5" fmla="*/ 5280594 w 5280594"/>
              <a:gd name="connsiteY2-6" fmla="*/ 6877050 h 6877050"/>
              <a:gd name="connsiteX3-7" fmla="*/ 0 w 5280594"/>
              <a:gd name="connsiteY3-8" fmla="*/ 6858000 h 6877050"/>
              <a:gd name="connsiteX4-9" fmla="*/ 0 w 5280594"/>
              <a:gd name="connsiteY4-10" fmla="*/ 0 h 6877050"/>
              <a:gd name="connsiteX0-11" fmla="*/ 0 w 5280594"/>
              <a:gd name="connsiteY0-12" fmla="*/ 0 h 6877050"/>
              <a:gd name="connsiteX1-13" fmla="*/ 746694 w 5280594"/>
              <a:gd name="connsiteY1-14" fmla="*/ 0 h 6877050"/>
              <a:gd name="connsiteX2-15" fmla="*/ 5280594 w 5280594"/>
              <a:gd name="connsiteY2-16" fmla="*/ 6877050 h 6877050"/>
              <a:gd name="connsiteX3-17" fmla="*/ 0 w 5280594"/>
              <a:gd name="connsiteY3-18" fmla="*/ 6858000 h 6877050"/>
              <a:gd name="connsiteX4-19" fmla="*/ 0 w 5280594"/>
              <a:gd name="connsiteY4-20" fmla="*/ 0 h 6877050"/>
              <a:gd name="connsiteX0-21" fmla="*/ 0 w 5280594"/>
              <a:gd name="connsiteY0-22" fmla="*/ 9525 h 6886575"/>
              <a:gd name="connsiteX1-23" fmla="*/ 632394 w 5280594"/>
              <a:gd name="connsiteY1-24" fmla="*/ 0 h 6886575"/>
              <a:gd name="connsiteX2-25" fmla="*/ 5280594 w 5280594"/>
              <a:gd name="connsiteY2-26" fmla="*/ 6886575 h 6886575"/>
              <a:gd name="connsiteX3-27" fmla="*/ 0 w 5280594"/>
              <a:gd name="connsiteY3-28" fmla="*/ 6867525 h 6886575"/>
              <a:gd name="connsiteX4-29" fmla="*/ 0 w 5280594"/>
              <a:gd name="connsiteY4-30" fmla="*/ 9525 h 6886575"/>
              <a:gd name="connsiteX0-31" fmla="*/ 0 w 5365001"/>
              <a:gd name="connsiteY0-32" fmla="*/ 9525 h 6886575"/>
              <a:gd name="connsiteX1-33" fmla="*/ 632394 w 5365001"/>
              <a:gd name="connsiteY1-34" fmla="*/ 0 h 6886575"/>
              <a:gd name="connsiteX2-35" fmla="*/ 5365001 w 5365001"/>
              <a:gd name="connsiteY2-36" fmla="*/ 6886575 h 6886575"/>
              <a:gd name="connsiteX3-37" fmla="*/ 0 w 5365001"/>
              <a:gd name="connsiteY3-38" fmla="*/ 6867525 h 6886575"/>
              <a:gd name="connsiteX4-39" fmla="*/ 0 w 5365001"/>
              <a:gd name="connsiteY4-40" fmla="*/ 9525 h 6886575"/>
              <a:gd name="connsiteX0-41" fmla="*/ 0 w 5379515"/>
              <a:gd name="connsiteY0-42" fmla="*/ 9525 h 6872061"/>
              <a:gd name="connsiteX1-43" fmla="*/ 632394 w 5379515"/>
              <a:gd name="connsiteY1-44" fmla="*/ 0 h 6872061"/>
              <a:gd name="connsiteX2-45" fmla="*/ 5379515 w 5379515"/>
              <a:gd name="connsiteY2-46" fmla="*/ 6872061 h 6872061"/>
              <a:gd name="connsiteX3-47" fmla="*/ 0 w 5379515"/>
              <a:gd name="connsiteY3-48" fmla="*/ 6867525 h 6872061"/>
              <a:gd name="connsiteX4-49" fmla="*/ 0 w 5379515"/>
              <a:gd name="connsiteY4-50" fmla="*/ 9525 h 6872061"/>
              <a:gd name="connsiteX0-51" fmla="*/ 0 w 9566844"/>
              <a:gd name="connsiteY0-52" fmla="*/ 9525 h 6872061"/>
              <a:gd name="connsiteX1-53" fmla="*/ 9566844 w 9566844"/>
              <a:gd name="connsiteY1-54" fmla="*/ 0 h 6872061"/>
              <a:gd name="connsiteX2-55" fmla="*/ 5379515 w 9566844"/>
              <a:gd name="connsiteY2-56" fmla="*/ 6872061 h 6872061"/>
              <a:gd name="connsiteX3-57" fmla="*/ 0 w 9566844"/>
              <a:gd name="connsiteY3-58" fmla="*/ 6867525 h 6872061"/>
              <a:gd name="connsiteX4-59" fmla="*/ 0 w 9566844"/>
              <a:gd name="connsiteY4-60" fmla="*/ 9525 h 6872061"/>
              <a:gd name="connsiteX0-61" fmla="*/ 0 w 9566844"/>
              <a:gd name="connsiteY0-62" fmla="*/ 9525 h 6872061"/>
              <a:gd name="connsiteX1-63" fmla="*/ 9566844 w 9566844"/>
              <a:gd name="connsiteY1-64" fmla="*/ 0 h 6872061"/>
              <a:gd name="connsiteX2-65" fmla="*/ 2560115 w 9566844"/>
              <a:gd name="connsiteY2-66" fmla="*/ 6872061 h 6872061"/>
              <a:gd name="connsiteX3-67" fmla="*/ 0 w 9566844"/>
              <a:gd name="connsiteY3-68" fmla="*/ 6867525 h 6872061"/>
              <a:gd name="connsiteX4-69" fmla="*/ 0 w 9566844"/>
              <a:gd name="connsiteY4-70" fmla="*/ 9525 h 68720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66844" h="6872061">
                <a:moveTo>
                  <a:pt x="0" y="9525"/>
                </a:moveTo>
                <a:lnTo>
                  <a:pt x="9566844" y="0"/>
                </a:lnTo>
                <a:lnTo>
                  <a:pt x="2560115" y="6872061"/>
                </a:lnTo>
                <a:lnTo>
                  <a:pt x="0" y="6867525"/>
                </a:lnTo>
                <a:lnTo>
                  <a:pt x="0" y="9525"/>
                </a:lnTo>
                <a:close/>
              </a:path>
            </a:pathLst>
          </a:custGeom>
          <a:solidFill>
            <a:srgbClr val="33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10983" r="2053"/>
          <a:stretch>
            <a:fillRect/>
          </a:stretch>
        </p:blipFill>
        <p:spPr>
          <a:xfrm>
            <a:off x="-1" y="-85874"/>
            <a:ext cx="12192001" cy="6968610"/>
          </a:xfrm>
          <a:prstGeom prst="rect">
            <a:avLst/>
          </a:prstGeom>
        </p:spPr>
      </p:pic>
      <p:sp>
        <p:nvSpPr>
          <p:cNvPr id="46" name="矩形 45"/>
          <p:cNvSpPr/>
          <p:nvPr/>
        </p:nvSpPr>
        <p:spPr>
          <a:xfrm>
            <a:off x="-1" y="-85874"/>
            <a:ext cx="12192001" cy="69686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860" name="矩形 4"/>
          <p:cNvSpPr>
            <a:spLocks noChangeArrowheads="1"/>
          </p:cNvSpPr>
          <p:nvPr/>
        </p:nvSpPr>
        <p:spPr bwMode="auto">
          <a:xfrm>
            <a:off x="1488758" y="966153"/>
            <a:ext cx="9213850" cy="363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indent="539750" defTabSz="1216025">
              <a:lnSpc>
                <a:spcPct val="150000"/>
              </a:lnSpc>
              <a:spcBef>
                <a:spcPct val="20000"/>
              </a:spcBef>
              <a:buFont typeface="Arial" panose="020B0604020202020204" pitchFamily="34" charset="0"/>
              <a:buNone/>
            </a:pP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３） 驱动装置。</a:t>
            </a:r>
            <a:endPar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539750" defTabSz="1216025">
              <a:lnSpc>
                <a:spcPct val="150000"/>
              </a:lnSpc>
              <a:spcBef>
                <a:spcPct val="20000"/>
              </a:spcBef>
              <a:buFont typeface="Arial" panose="020B0604020202020204" pitchFamily="34" charset="0"/>
              <a:buNone/>
            </a:pP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它是向传动机构提供动力的装置。按驱动方式不同， 有液压、气动、电动和机械驱动之分。</a:t>
            </a:r>
            <a:endPar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539750" defTabSz="1216025">
              <a:lnSpc>
                <a:spcPct val="150000"/>
              </a:lnSpc>
              <a:spcBef>
                <a:spcPct val="20000"/>
              </a:spcBef>
              <a:buFont typeface="Arial" panose="020B0604020202020204" pitchFamily="34" charset="0"/>
              <a:buNone/>
            </a:pP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４） 支架。使手部与机器人的腕或臂相连接。</a:t>
            </a:r>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539750" defTabSz="1216025">
              <a:lnSpc>
                <a:spcPct val="150000"/>
              </a:lnSpc>
              <a:spcBef>
                <a:spcPct val="20000"/>
              </a:spcBef>
              <a:buFont typeface="Arial" panose="020B0604020202020204" pitchFamily="34" charset="0"/>
              <a:buNone/>
            </a:pP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此外， 还有连接和支承元件， 它们将上述有关部分连成一个整体。</a:t>
            </a:r>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33079" y="322507"/>
            <a:ext cx="1706880" cy="1014730"/>
          </a:xfrm>
          <a:prstGeom prst="rect">
            <a:avLst/>
          </a:prstGeom>
          <a:noFill/>
        </p:spPr>
        <p:txBody>
          <a:bodyPr wrap="none" rtlCol="0">
            <a:spAutoFit/>
          </a:bodyPr>
          <a:p>
            <a:r>
              <a:rPr lang="zh-CN" altLang="en-US" sz="6000" b="1" dirty="0">
                <a:ln>
                  <a:solidFill>
                    <a:schemeClr val="tx1">
                      <a:lumMod val="50000"/>
                      <a:lumOff val="50000"/>
                    </a:schemeClr>
                  </a:solidFill>
                </a:ln>
                <a:blipFill dpi="0" rotWithShape="1">
                  <a:blip r:embed="rId1">
                    <a:extLst>
                      <a:ext uri="{28A0092B-C50C-407E-A947-70E740481C1C}">
                        <a14:useLocalDpi xmlns:a14="http://schemas.microsoft.com/office/drawing/2010/main" val="0"/>
                      </a:ext>
                    </a:extLst>
                  </a:blip>
                  <a:srcRect/>
                  <a:stretch>
                    <a:fillRect/>
                  </a:stretch>
                </a:blipFill>
                <a:effectLst>
                  <a:outerShdw blurRad="50800" dist="38100" dir="13500000" algn="br" rotWithShape="0">
                    <a:prstClr val="black">
                      <a:alpha val="40000"/>
                    </a:prstClr>
                  </a:outerShdw>
                </a:effectLst>
                <a:latin typeface="微软雅黑" panose="020B0503020204020204" charset="-122"/>
                <a:ea typeface="微软雅黑" panose="020B0503020204020204" charset="-122"/>
              </a:rPr>
              <a:t>总结</a:t>
            </a:r>
            <a:endParaRPr lang="zh-CN" altLang="en-US" sz="6000" b="1" dirty="0">
              <a:ln>
                <a:solidFill>
                  <a:schemeClr val="tx1">
                    <a:lumMod val="50000"/>
                    <a:lumOff val="50000"/>
                  </a:schemeClr>
                </a:solidFill>
              </a:ln>
              <a:blipFill dpi="0" rotWithShape="1">
                <a:blip r:embed="rId1">
                  <a:extLst>
                    <a:ext uri="{28A0092B-C50C-407E-A947-70E740481C1C}">
                      <a14:useLocalDpi xmlns:a14="http://schemas.microsoft.com/office/drawing/2010/main" val="0"/>
                    </a:ext>
                  </a:extLst>
                </a:blip>
                <a:srcRect/>
                <a:stretch>
                  <a:fillRect/>
                </a:stretch>
              </a:blipFill>
              <a:effectLst>
                <a:outerShdw blurRad="50800" dist="38100" dir="13500000" algn="br" rotWithShape="0">
                  <a:prstClr val="black">
                    <a:alpha val="40000"/>
                  </a:prstClr>
                </a:outerShdw>
              </a:effectLst>
              <a:latin typeface="微软雅黑" panose="020B0503020204020204" charset="-122"/>
              <a:ea typeface="微软雅黑" panose="020B0503020204020204" charset="-122"/>
            </a:endParaRPr>
          </a:p>
        </p:txBody>
      </p:sp>
      <p:sp>
        <p:nvSpPr>
          <p:cNvPr id="3" name="文本框 2"/>
          <p:cNvSpPr txBox="1"/>
          <p:nvPr/>
        </p:nvSpPr>
        <p:spPr>
          <a:xfrm>
            <a:off x="1732915" y="2306320"/>
            <a:ext cx="4423410" cy="368300"/>
          </a:xfrm>
          <a:prstGeom prst="rect">
            <a:avLst/>
          </a:prstGeom>
          <a:noFill/>
        </p:spPr>
        <p:txBody>
          <a:bodyPr wrap="square" rtlCol="0">
            <a:spAutoFit/>
          </a:bodyPr>
          <a:p>
            <a:r>
              <a:rPr lang="en-US" altLang="zh-CN">
                <a:solidFill>
                  <a:schemeClr val="bg1"/>
                </a:solidFill>
              </a:rPr>
              <a:t>1</a:t>
            </a:r>
            <a:r>
              <a:rPr lang="zh-CN" altLang="en-US">
                <a:solidFill>
                  <a:schemeClr val="bg1"/>
                </a:solidFill>
              </a:rPr>
              <a:t>、</a:t>
            </a:r>
            <a:endParaRPr lang="zh-CN" altLang="en-US">
              <a:solidFill>
                <a:schemeClr val="bg1"/>
              </a:solidFill>
            </a:endParaRPr>
          </a:p>
        </p:txBody>
      </p:sp>
      <p:grpSp>
        <p:nvGrpSpPr>
          <p:cNvPr id="4" name="组合 11"/>
          <p:cNvGrpSpPr/>
          <p:nvPr/>
        </p:nvGrpSpPr>
        <p:grpSpPr>
          <a:xfrm>
            <a:off x="1181345" y="1966376"/>
            <a:ext cx="4394433" cy="708427"/>
            <a:chOff x="6625836" y="2035313"/>
            <a:chExt cx="4394433" cy="708427"/>
          </a:xfrm>
          <a:solidFill>
            <a:srgbClr val="C00102"/>
          </a:solidFill>
        </p:grpSpPr>
        <p:sp>
          <p:nvSpPr>
            <p:cNvPr id="5" name="矩形 4"/>
            <p:cNvSpPr/>
            <p:nvPr/>
          </p:nvSpPr>
          <p:spPr>
            <a:xfrm>
              <a:off x="6625836" y="2035313"/>
              <a:ext cx="4394433" cy="707887"/>
            </a:xfrm>
            <a:prstGeom prst="rect">
              <a:avLst/>
            </a:prstGeom>
            <a:grpFill/>
            <a:ln w="25400" cap="flat" cmpd="sng" algn="ctr">
              <a:no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黑体" panose="02010609060101010101" charset="-122"/>
                <a:ea typeface="黑体" panose="02010609060101010101" charset="-122"/>
                <a:cs typeface="+mn-cs"/>
              </a:endParaRPr>
            </a:p>
          </p:txBody>
        </p:sp>
        <p:sp>
          <p:nvSpPr>
            <p:cNvPr id="6" name="文本框 13"/>
            <p:cNvSpPr txBox="1"/>
            <p:nvPr/>
          </p:nvSpPr>
          <p:spPr>
            <a:xfrm>
              <a:off x="7816870" y="2064925"/>
              <a:ext cx="2011680" cy="678815"/>
            </a:xfrm>
            <a:prstGeom prst="rect">
              <a:avLst/>
            </a:prstGeom>
            <a:grpFill/>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1">
                  <a:ln>
                    <a:noFill/>
                  </a:ln>
                  <a:solidFill>
                    <a:srgbClr val="FDFDFD"/>
                  </a:solidFill>
                  <a:effectLst/>
                  <a:uLnTx/>
                  <a:uFillTx/>
                  <a:latin typeface="微软雅黑" panose="020B0503020204020204" charset="-122"/>
                  <a:ea typeface="微软雅黑" panose="020B0503020204020204" charset="-122"/>
                  <a:cs typeface="+mn-ea"/>
                </a:rPr>
                <a:t>知识要点</a:t>
              </a:r>
              <a:endParaRPr kumimoji="0" lang="zh-CN" altLang="en-US" sz="3600" b="1" i="0" u="none" strike="noStrike" kern="0" cap="none" spc="0" normalizeH="0" baseline="0" noProof="1">
                <a:ln>
                  <a:noFill/>
                </a:ln>
                <a:solidFill>
                  <a:srgbClr val="FDFDFD"/>
                </a:solidFill>
                <a:effectLst/>
                <a:uLnTx/>
                <a:uFillTx/>
                <a:latin typeface="微软雅黑" panose="020B0503020204020204" charset="-122"/>
                <a:ea typeface="微软雅黑" panose="020B0503020204020204" charset="-122"/>
                <a:cs typeface="+mn-cs"/>
              </a:endParaRPr>
            </a:p>
          </p:txBody>
        </p:sp>
      </p:grpSp>
      <p:sp>
        <p:nvSpPr>
          <p:cNvPr id="7" name="矩形 6"/>
          <p:cNvSpPr/>
          <p:nvPr/>
        </p:nvSpPr>
        <p:spPr>
          <a:xfrm>
            <a:off x="797560" y="2924175"/>
            <a:ext cx="5963920" cy="2374265"/>
          </a:xfrm>
          <a:prstGeom prst="rect">
            <a:avLst/>
          </a:prstGeom>
          <a:noFill/>
          <a:ln w="25400" cap="flat" cmpd="sng" algn="ctr">
            <a:solidFill>
              <a:srgbClr val="C00102"/>
            </a:solid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黑体" panose="02010609060101010101" charset="-122"/>
              <a:ea typeface="黑体" panose="02010609060101010101" charset="-122"/>
              <a:cs typeface="+mn-cs"/>
            </a:endParaRPr>
          </a:p>
        </p:txBody>
      </p:sp>
      <p:sp>
        <p:nvSpPr>
          <p:cNvPr id="8" name="椭圆 7"/>
          <p:cNvSpPr/>
          <p:nvPr/>
        </p:nvSpPr>
        <p:spPr>
          <a:xfrm>
            <a:off x="1181100" y="3382328"/>
            <a:ext cx="179388" cy="179388"/>
          </a:xfrm>
          <a:prstGeom prst="ellipse">
            <a:avLst/>
          </a:prstGeom>
          <a:solidFill>
            <a:srgbClr val="C00102"/>
          </a:solidFill>
          <a:ln w="25400" cap="flat" cmpd="sng" algn="ctr">
            <a:no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黑体" panose="02010609060101010101" charset="-122"/>
              <a:ea typeface="黑体" panose="02010609060101010101" charset="-122"/>
              <a:cs typeface="+mn-cs"/>
            </a:endParaRPr>
          </a:p>
        </p:txBody>
      </p:sp>
      <p:sp>
        <p:nvSpPr>
          <p:cNvPr id="9" name="椭圆 8"/>
          <p:cNvSpPr/>
          <p:nvPr/>
        </p:nvSpPr>
        <p:spPr>
          <a:xfrm>
            <a:off x="1181100" y="4021455"/>
            <a:ext cx="179388" cy="179388"/>
          </a:xfrm>
          <a:prstGeom prst="ellipse">
            <a:avLst/>
          </a:prstGeom>
          <a:solidFill>
            <a:srgbClr val="C00102"/>
          </a:solidFill>
          <a:ln w="25400" cap="flat" cmpd="sng" algn="ctr">
            <a:no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黑体" panose="02010609060101010101" charset="-122"/>
              <a:ea typeface="黑体" panose="02010609060101010101" charset="-122"/>
              <a:cs typeface="+mn-cs"/>
            </a:endParaRPr>
          </a:p>
        </p:txBody>
      </p:sp>
      <p:sp>
        <p:nvSpPr>
          <p:cNvPr id="10" name="椭圆 9"/>
          <p:cNvSpPr/>
          <p:nvPr/>
        </p:nvSpPr>
        <p:spPr>
          <a:xfrm>
            <a:off x="1181100" y="4580573"/>
            <a:ext cx="179388" cy="179388"/>
          </a:xfrm>
          <a:prstGeom prst="ellipse">
            <a:avLst/>
          </a:prstGeom>
          <a:solidFill>
            <a:srgbClr val="C00102"/>
          </a:solidFill>
          <a:ln w="25400" cap="flat" cmpd="sng" algn="ctr">
            <a:no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黑体" panose="02010609060101010101" charset="-122"/>
              <a:ea typeface="黑体" panose="02010609060101010101" charset="-122"/>
              <a:cs typeface="+mn-cs"/>
            </a:endParaRPr>
          </a:p>
        </p:txBody>
      </p:sp>
      <p:sp>
        <p:nvSpPr>
          <p:cNvPr id="11" name="文本框 24"/>
          <p:cNvSpPr txBox="1"/>
          <p:nvPr/>
        </p:nvSpPr>
        <p:spPr>
          <a:xfrm>
            <a:off x="1554480" y="3241993"/>
            <a:ext cx="5059680" cy="460375"/>
          </a:xfrm>
          <a:prstGeom prst="rect">
            <a:avLst/>
          </a:prstGeom>
          <a:noFill/>
          <a:ln w="9525">
            <a:noFill/>
          </a:ln>
        </p:spPr>
        <p:txBody>
          <a:bodyPr wrap="none">
            <a:spAutoFit/>
          </a:bodyPr>
          <a:p>
            <a:pPr>
              <a:buFontTx/>
            </a:pPr>
            <a:r>
              <a:rPr lang="zh-CN" altLang="en-US" sz="2400" b="1" dirty="0">
                <a:solidFill>
                  <a:schemeClr val="bg1"/>
                </a:solidFill>
                <a:latin typeface="微软雅黑" panose="020B0503020204020204" charset="-122"/>
                <a:ea typeface="微软雅黑" panose="020B0503020204020204" charset="-122"/>
              </a:rPr>
              <a:t>夹钳式取料手的指面形状和指端形状</a:t>
            </a:r>
            <a:endParaRPr lang="zh-CN" altLang="en-US" sz="2400" b="1" dirty="0">
              <a:solidFill>
                <a:schemeClr val="bg1"/>
              </a:solidFill>
              <a:latin typeface="微软雅黑" panose="020B0503020204020204" charset="-122"/>
              <a:ea typeface="微软雅黑" panose="020B0503020204020204" charset="-122"/>
            </a:endParaRPr>
          </a:p>
        </p:txBody>
      </p:sp>
      <p:sp>
        <p:nvSpPr>
          <p:cNvPr id="12" name="文本框 25"/>
          <p:cNvSpPr txBox="1"/>
          <p:nvPr/>
        </p:nvSpPr>
        <p:spPr>
          <a:xfrm>
            <a:off x="1554480" y="3880803"/>
            <a:ext cx="3535680" cy="460375"/>
          </a:xfrm>
          <a:prstGeom prst="rect">
            <a:avLst/>
          </a:prstGeom>
          <a:noFill/>
          <a:ln w="9525">
            <a:noFill/>
          </a:ln>
        </p:spPr>
        <p:txBody>
          <a:bodyPr wrap="none">
            <a:spAutoFit/>
          </a:bodyPr>
          <a:p>
            <a:pPr>
              <a:buFontTx/>
            </a:pPr>
            <a:r>
              <a:rPr lang="zh-CN" altLang="en-US" sz="2400" b="1" dirty="0">
                <a:solidFill>
                  <a:schemeClr val="bg1"/>
                </a:solidFill>
                <a:latin typeface="微软雅黑" panose="020B0503020204020204" charset="-122"/>
                <a:ea typeface="微软雅黑" panose="020B0503020204020204" charset="-122"/>
              </a:rPr>
              <a:t>夹钳式取料手的传动装置</a:t>
            </a:r>
            <a:endParaRPr lang="zh-CN" altLang="en-US" sz="2400" b="1" dirty="0">
              <a:solidFill>
                <a:schemeClr val="bg1"/>
              </a:solidFill>
              <a:latin typeface="微软雅黑" panose="020B0503020204020204" charset="-122"/>
              <a:ea typeface="微软雅黑" panose="020B0503020204020204" charset="-122"/>
            </a:endParaRPr>
          </a:p>
        </p:txBody>
      </p:sp>
      <p:sp>
        <p:nvSpPr>
          <p:cNvPr id="13" name="文本框 2"/>
          <p:cNvSpPr txBox="1"/>
          <p:nvPr/>
        </p:nvSpPr>
        <p:spPr>
          <a:xfrm>
            <a:off x="1554480" y="4440555"/>
            <a:ext cx="4450080" cy="460375"/>
          </a:xfrm>
          <a:prstGeom prst="rect">
            <a:avLst/>
          </a:prstGeom>
          <a:noFill/>
          <a:ln w="9525">
            <a:noFill/>
          </a:ln>
        </p:spPr>
        <p:txBody>
          <a:bodyPr wrap="none">
            <a:spAutoFit/>
          </a:bodyPr>
          <a:p>
            <a:pPr>
              <a:buFontTx/>
            </a:pPr>
            <a:r>
              <a:rPr lang="zh-CN" altLang="en-US" sz="2400" b="1" dirty="0">
                <a:solidFill>
                  <a:schemeClr val="bg1"/>
                </a:solidFill>
                <a:latin typeface="微软雅黑" panose="020B0503020204020204" charset="-122"/>
                <a:ea typeface="微软雅黑" panose="020B0503020204020204" charset="-122"/>
              </a:rPr>
              <a:t>夹钳式取料手的驱动装置和支架</a:t>
            </a:r>
            <a:endParaRPr lang="zh-CN" altLang="en-US" sz="24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04" y="-6073"/>
            <a:ext cx="12210004" cy="6870550"/>
          </a:xfrm>
          <a:prstGeom prst="rect">
            <a:avLst/>
          </a:prstGeom>
        </p:spPr>
      </p:pic>
      <p:sp>
        <p:nvSpPr>
          <p:cNvPr id="20" name="文本框 19"/>
          <p:cNvSpPr txBox="1"/>
          <p:nvPr/>
        </p:nvSpPr>
        <p:spPr>
          <a:xfrm>
            <a:off x="530910" y="2538414"/>
            <a:ext cx="6241353" cy="1108317"/>
          </a:xfrm>
          <a:prstGeom prst="rect">
            <a:avLst/>
          </a:prstGeom>
          <a:noFill/>
        </p:spPr>
        <p:txBody>
          <a:bodyPr wrap="square" rtlCol="0">
            <a:spAutoFit/>
          </a:bodyPr>
          <a:lstStyle/>
          <a:p>
            <a:pPr algn="ctr">
              <a:lnSpc>
                <a:spcPct val="120000"/>
              </a:lnSpc>
            </a:pPr>
            <a:r>
              <a:rPr lang="en-US" altLang="zh-CN" sz="6000" b="1" dirty="0">
                <a:solidFill>
                  <a:schemeClr val="bg1"/>
                </a:solidFill>
                <a:cs typeface="+mn-ea"/>
                <a:sym typeface="+mn-lt"/>
              </a:rPr>
              <a:t>THANK YOU</a:t>
            </a:r>
            <a:endParaRPr lang="zh-CN" altLang="en-US" sz="6000" b="1" dirty="0">
              <a:solidFill>
                <a:schemeClr val="bg1"/>
              </a:solidFill>
              <a:cs typeface="+mn-ea"/>
              <a:sym typeface="+mn-lt"/>
            </a:endParaRPr>
          </a:p>
        </p:txBody>
      </p:sp>
      <p:sp>
        <p:nvSpPr>
          <p:cNvPr id="21" name="文本框 20"/>
          <p:cNvSpPr txBox="1"/>
          <p:nvPr/>
        </p:nvSpPr>
        <p:spPr>
          <a:xfrm>
            <a:off x="1231053" y="3399126"/>
            <a:ext cx="5949172" cy="837345"/>
          </a:xfrm>
          <a:prstGeom prst="rect">
            <a:avLst/>
          </a:prstGeom>
          <a:noFill/>
        </p:spPr>
        <p:txBody>
          <a:bodyPr wrap="square" rtlCol="0">
            <a:spAutoFit/>
          </a:bodyPr>
          <a:lstStyle/>
          <a:p>
            <a:pPr>
              <a:lnSpc>
                <a:spcPct val="120000"/>
              </a:lnSpc>
            </a:pPr>
            <a:r>
              <a:rPr lang="en-US" altLang="zh-CN" sz="4400" b="1" dirty="0">
                <a:solidFill>
                  <a:schemeClr val="bg1"/>
                </a:solidFill>
                <a:cs typeface="+mn-ea"/>
                <a:sym typeface="+mn-lt"/>
              </a:rPr>
              <a:t>FOR WATCHING</a:t>
            </a:r>
            <a:endParaRPr lang="zh-CN" altLang="en-US" sz="4400" b="1" dirty="0">
              <a:solidFill>
                <a:schemeClr val="bg1"/>
              </a:solidFill>
              <a:cs typeface="+mn-ea"/>
              <a:sym typeface="+mn-lt"/>
            </a:endParaRPr>
          </a:p>
        </p:txBody>
      </p:sp>
      <p:sp>
        <p:nvSpPr>
          <p:cNvPr id="22" name="矩形 21"/>
          <p:cNvSpPr/>
          <p:nvPr/>
        </p:nvSpPr>
        <p:spPr>
          <a:xfrm>
            <a:off x="1231053" y="4263314"/>
            <a:ext cx="4719581" cy="434822"/>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357532" y="4236471"/>
            <a:ext cx="2946495" cy="461665"/>
          </a:xfrm>
          <a:prstGeom prst="rect">
            <a:avLst/>
          </a:prstGeom>
          <a:noFill/>
        </p:spPr>
        <p:txBody>
          <a:bodyPr wrap="square" rtlCol="0">
            <a:spAutoFit/>
          </a:bodyPr>
          <a:lstStyle/>
          <a:p>
            <a:r>
              <a:rPr lang="zh-CN" altLang="en-US" sz="2400" b="1" dirty="0">
                <a:solidFill>
                  <a:schemeClr val="bg1"/>
                </a:solidFill>
                <a:cs typeface="+mn-ea"/>
                <a:sym typeface="+mn-lt"/>
              </a:rPr>
              <a:t>感谢您的观看</a:t>
            </a:r>
            <a:endParaRPr lang="zh-CN" altLang="en-US" sz="24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p:cNvPicPr>
            <a:picLocks noChangeAspect="1"/>
          </p:cNvPicPr>
          <p:nvPr/>
        </p:nvPicPr>
        <p:blipFill>
          <a:blip r:embed="rId1"/>
          <a:srcRect b="12318"/>
          <a:stretch>
            <a:fillRect/>
          </a:stretch>
        </p:blipFill>
        <p:spPr>
          <a:xfrm>
            <a:off x="-5715" y="0"/>
            <a:ext cx="12204065" cy="6858000"/>
          </a:xfrm>
          <a:prstGeom prst="rect">
            <a:avLst/>
          </a:prstGeom>
          <a:noFill/>
          <a:ln w="9525">
            <a:noFill/>
          </a:ln>
        </p:spPr>
      </p:pic>
      <p:sp>
        <p:nvSpPr>
          <p:cNvPr id="21507" name="矩形 1"/>
          <p:cNvSpPr/>
          <p:nvPr/>
        </p:nvSpPr>
        <p:spPr>
          <a:xfrm>
            <a:off x="6572885" y="-25400"/>
            <a:ext cx="5625465" cy="6883400"/>
          </a:xfrm>
          <a:custGeom>
            <a:avLst/>
            <a:gdLst/>
            <a:ahLst/>
            <a:cxnLst>
              <a:cxn ang="0">
                <a:pos x="0" y="0"/>
              </a:cxn>
              <a:cxn ang="0">
                <a:pos x="4100512" y="0"/>
              </a:cxn>
              <a:cxn ang="0">
                <a:pos x="4100512" y="6884988"/>
              </a:cxn>
              <a:cxn ang="0">
                <a:pos x="665989" y="6884988"/>
              </a:cxn>
              <a:cxn ang="0">
                <a:pos x="0" y="0"/>
              </a:cxn>
            </a:cxnLst>
            <a:pathLst>
              <a:path w="3923928" h="5143500">
                <a:moveTo>
                  <a:pt x="0" y="0"/>
                </a:moveTo>
                <a:lnTo>
                  <a:pt x="3923928" y="0"/>
                </a:lnTo>
                <a:lnTo>
                  <a:pt x="3923928" y="5143500"/>
                </a:lnTo>
                <a:lnTo>
                  <a:pt x="637309" y="5143500"/>
                </a:lnTo>
                <a:lnTo>
                  <a:pt x="0" y="0"/>
                </a:lnTo>
                <a:close/>
              </a:path>
            </a:pathLst>
          </a:custGeom>
          <a:solidFill>
            <a:srgbClr val="4472C4">
              <a:alpha val="100000"/>
            </a:srgbClr>
          </a:solidFill>
          <a:ln w="9525">
            <a:noFill/>
          </a:ln>
          <a:effectLst>
            <a:outerShdw dist="38100" dir="8100000" algn="ctr" rotWithShape="0">
              <a:srgbClr val="000000">
                <a:alpha val="65999"/>
              </a:srgbClr>
            </a:outerShdw>
          </a:effectLst>
        </p:spPr>
        <p:txBody>
          <a:bodyPr/>
          <a:p>
            <a:endParaRPr lang="zh-CN" altLang="en-US"/>
          </a:p>
        </p:txBody>
      </p:sp>
      <p:sp>
        <p:nvSpPr>
          <p:cNvPr id="21508" name="TextBox 4"/>
          <p:cNvSpPr txBox="1"/>
          <p:nvPr/>
        </p:nvSpPr>
        <p:spPr>
          <a:xfrm>
            <a:off x="7441565" y="1983105"/>
            <a:ext cx="4027170" cy="2861310"/>
          </a:xfrm>
          <a:prstGeom prst="rect">
            <a:avLst/>
          </a:prstGeom>
          <a:noFill/>
          <a:ln w="9525">
            <a:noFill/>
          </a:ln>
        </p:spPr>
        <p:txBody>
          <a:bodyPr wrap="square">
            <a:spAutoFit/>
          </a:bodyPr>
          <a:p>
            <a:pPr algn="just">
              <a:lnSpc>
                <a:spcPct val="150000"/>
              </a:lnSpc>
            </a:pPr>
            <a:r>
              <a:rPr lang="zh-CN" altLang="en-US" sz="2400" dirty="0">
                <a:solidFill>
                  <a:schemeClr val="bg1"/>
                </a:solidFill>
                <a:latin typeface="微软雅黑" panose="020B0503020204020204" charset="-122"/>
                <a:ea typeface="微软雅黑" panose="020B0503020204020204" charset="-122"/>
              </a:rPr>
              <a:t>本小节主要讲述工业机器人手部夹钳式的手指和指面形状以及指面材料、传动结构、驱动装置和支架，通过描述和图片的形式展示。</a:t>
            </a:r>
            <a:endParaRPr lang="zh-CN" altLang="en-US" sz="2400" dirty="0">
              <a:solidFill>
                <a:schemeClr val="bg1"/>
              </a:solidFill>
              <a:latin typeface="微软雅黑" panose="020B0503020204020204" charset="-122"/>
              <a:ea typeface="微软雅黑" panose="020B0503020204020204" charset="-122"/>
            </a:endParaRPr>
          </a:p>
        </p:txBody>
      </p:sp>
      <p:grpSp>
        <p:nvGrpSpPr>
          <p:cNvPr id="21509" name="组合 21508"/>
          <p:cNvGrpSpPr/>
          <p:nvPr/>
        </p:nvGrpSpPr>
        <p:grpSpPr>
          <a:xfrm rot="10800000">
            <a:off x="5067935" y="781050"/>
            <a:ext cx="2511425" cy="863600"/>
            <a:chOff x="0" y="0"/>
            <a:chExt cx="1883877" cy="648000"/>
          </a:xfrm>
        </p:grpSpPr>
        <p:sp>
          <p:nvSpPr>
            <p:cNvPr id="21510" name="矩形 9"/>
            <p:cNvSpPr/>
            <p:nvPr/>
          </p:nvSpPr>
          <p:spPr>
            <a:xfrm>
              <a:off x="425123" y="82191"/>
              <a:ext cx="1458754" cy="488382"/>
            </a:xfrm>
            <a:custGeom>
              <a:avLst/>
              <a:gdLst/>
              <a:ahLst/>
              <a:cxnLst/>
              <a:pathLst>
                <a:path w="144016" h="869444">
                  <a:moveTo>
                    <a:pt x="0" y="0"/>
                  </a:moveTo>
                  <a:lnTo>
                    <a:pt x="144016" y="0"/>
                  </a:lnTo>
                  <a:lnTo>
                    <a:pt x="144016" y="869444"/>
                  </a:lnTo>
                  <a:lnTo>
                    <a:pt x="0" y="869444"/>
                  </a:lnTo>
                  <a:close/>
                </a:path>
              </a:pathLst>
            </a:custGeom>
            <a:solidFill>
              <a:srgbClr val="4472C4">
                <a:alpha val="100000"/>
              </a:srgbClr>
            </a:solidFill>
            <a:ln w="9525">
              <a:noFill/>
            </a:ln>
          </p:spPr>
          <p:txBody>
            <a:bodyPr/>
            <a:p>
              <a:endParaRPr lang="zh-CN" altLang="en-US"/>
            </a:p>
          </p:txBody>
        </p:sp>
        <p:sp>
          <p:nvSpPr>
            <p:cNvPr id="21511" name="矩形 13"/>
            <p:cNvSpPr/>
            <p:nvPr/>
          </p:nvSpPr>
          <p:spPr>
            <a:xfrm rot="10800000">
              <a:off x="723468" y="180745"/>
              <a:ext cx="1051732" cy="345441"/>
            </a:xfrm>
            <a:prstGeom prst="rect">
              <a:avLst/>
            </a:prstGeom>
            <a:noFill/>
            <a:ln w="9525">
              <a:noFill/>
            </a:ln>
          </p:spPr>
          <p:txBody>
            <a:bodyPr wrap="none">
              <a:spAutoFit/>
            </a:bodyPr>
            <a:p>
              <a:r>
                <a:rPr lang="zh-CN" altLang="en-US" sz="2400" dirty="0">
                  <a:solidFill>
                    <a:schemeClr val="bg1"/>
                  </a:solidFill>
                  <a:latin typeface="黑体" panose="02010609060101010101" charset="-122"/>
                  <a:ea typeface="黑体" panose="02010609060101010101" charset="-122"/>
                </a:rPr>
                <a:t>单元提要</a:t>
              </a:r>
              <a:endParaRPr lang="zh-CN" altLang="en-US" sz="2400" dirty="0">
                <a:solidFill>
                  <a:schemeClr val="bg1"/>
                </a:solidFill>
                <a:latin typeface="黑体" panose="02010609060101010101" charset="-122"/>
                <a:ea typeface="黑体" panose="02010609060101010101" charset="-122"/>
              </a:endParaRPr>
            </a:p>
          </p:txBody>
        </p:sp>
        <p:grpSp>
          <p:nvGrpSpPr>
            <p:cNvPr id="21512" name="组合 21511"/>
            <p:cNvGrpSpPr>
              <a:grpSpLocks noChangeAspect="1"/>
            </p:cNvGrpSpPr>
            <p:nvPr/>
          </p:nvGrpSpPr>
          <p:grpSpPr>
            <a:xfrm>
              <a:off x="0" y="0"/>
              <a:ext cx="648000" cy="648000"/>
              <a:chOff x="0" y="0"/>
              <a:chExt cx="648000" cy="648000"/>
            </a:xfrm>
          </p:grpSpPr>
          <p:sp>
            <p:nvSpPr>
              <p:cNvPr id="21513" name="椭圆 15"/>
              <p:cNvSpPr>
                <a:spLocks noChangeAspect="1"/>
              </p:cNvSpPr>
              <p:nvPr/>
            </p:nvSpPr>
            <p:spPr>
              <a:xfrm>
                <a:off x="0" y="2382"/>
                <a:ext cx="647806" cy="648000"/>
              </a:xfrm>
              <a:prstGeom prst="ellipse">
                <a:avLst/>
              </a:prstGeom>
              <a:solidFill>
                <a:schemeClr val="bg1"/>
              </a:solidFill>
              <a:ln w="9525">
                <a:noFill/>
              </a:ln>
            </p:spPr>
            <p:txBody>
              <a:bodyPr anchor="ctr"/>
              <a:p>
                <a:pPr algn="ctr"/>
                <a:endParaRPr lang="zh-CN" altLang="en-US" sz="2400" dirty="0">
                  <a:solidFill>
                    <a:srgbClr val="FFFFFF"/>
                  </a:solidFill>
                  <a:latin typeface="Calibri" panose="020F0502020204030204" charset="0"/>
                </a:endParaRPr>
              </a:p>
            </p:txBody>
          </p:sp>
          <p:sp>
            <p:nvSpPr>
              <p:cNvPr id="21514" name="Freeform 5"/>
              <p:cNvSpPr>
                <a:spLocks noChangeAspect="1" noEditPoints="1"/>
              </p:cNvSpPr>
              <p:nvPr/>
            </p:nvSpPr>
            <p:spPr>
              <a:xfrm rot="10800000">
                <a:off x="22644" y="22644"/>
                <a:ext cx="602712" cy="602712"/>
              </a:xfrm>
              <a:custGeom>
                <a:avLst/>
                <a:gdLst>
                  <a:gd name="txL" fmla="*/ 0 w 2449"/>
                  <a:gd name="txT" fmla="*/ 0 h 2449"/>
                  <a:gd name="txR" fmla="*/ 2449 w 2449"/>
                  <a:gd name="txB" fmla="*/ 2449 h 2449"/>
                </a:gdLst>
                <a:ahLst/>
                <a:cxnLst>
                  <a:cxn ang="0">
                    <a:pos x="2147483647" y="566430185"/>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03060962" y="2147483647"/>
                  </a:cxn>
                  <a:cxn ang="0">
                    <a:pos x="29799416" y="2147483647"/>
                  </a:cxn>
                  <a:cxn ang="0">
                    <a:pos x="566430185" y="2147483647"/>
                  </a:cxn>
                  <a:cxn ang="0">
                    <a:pos x="2147483647" y="2147483647"/>
                  </a:cxn>
                  <a:cxn ang="0">
                    <a:pos x="2147483647" y="2147483647"/>
                  </a:cxn>
                  <a:cxn ang="0">
                    <a:pos x="2147483647" y="1803648780"/>
                  </a:cxn>
                  <a:cxn ang="0">
                    <a:pos x="2147483647" y="208656215"/>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449" h="2449">
                    <a:moveTo>
                      <a:pt x="1224" y="0"/>
                    </a:moveTo>
                    <a:lnTo>
                      <a:pt x="1287" y="2"/>
                    </a:lnTo>
                    <a:lnTo>
                      <a:pt x="1349" y="6"/>
                    </a:lnTo>
                    <a:lnTo>
                      <a:pt x="1411" y="14"/>
                    </a:lnTo>
                    <a:lnTo>
                      <a:pt x="1471" y="25"/>
                    </a:lnTo>
                    <a:lnTo>
                      <a:pt x="1530" y="38"/>
                    </a:lnTo>
                    <a:lnTo>
                      <a:pt x="1589" y="55"/>
                    </a:lnTo>
                    <a:lnTo>
                      <a:pt x="1645" y="75"/>
                    </a:lnTo>
                    <a:lnTo>
                      <a:pt x="1701" y="96"/>
                    </a:lnTo>
                    <a:lnTo>
                      <a:pt x="1755" y="121"/>
                    </a:lnTo>
                    <a:lnTo>
                      <a:pt x="1807" y="148"/>
                    </a:lnTo>
                    <a:lnTo>
                      <a:pt x="1859" y="178"/>
                    </a:lnTo>
                    <a:lnTo>
                      <a:pt x="1908" y="209"/>
                    </a:lnTo>
                    <a:lnTo>
                      <a:pt x="1957" y="243"/>
                    </a:lnTo>
                    <a:lnTo>
                      <a:pt x="2003" y="279"/>
                    </a:lnTo>
                    <a:lnTo>
                      <a:pt x="2048" y="318"/>
                    </a:lnTo>
                    <a:lnTo>
                      <a:pt x="2090" y="359"/>
                    </a:lnTo>
                    <a:lnTo>
                      <a:pt x="2130" y="401"/>
                    </a:lnTo>
                    <a:lnTo>
                      <a:pt x="2169" y="446"/>
                    </a:lnTo>
                    <a:lnTo>
                      <a:pt x="2205" y="492"/>
                    </a:lnTo>
                    <a:lnTo>
                      <a:pt x="2239" y="540"/>
                    </a:lnTo>
                    <a:lnTo>
                      <a:pt x="2271" y="590"/>
                    </a:lnTo>
                    <a:lnTo>
                      <a:pt x="2301" y="641"/>
                    </a:lnTo>
                    <a:lnTo>
                      <a:pt x="2328" y="694"/>
                    </a:lnTo>
                    <a:lnTo>
                      <a:pt x="2352" y="747"/>
                    </a:lnTo>
                    <a:lnTo>
                      <a:pt x="2374" y="804"/>
                    </a:lnTo>
                    <a:lnTo>
                      <a:pt x="2394" y="860"/>
                    </a:lnTo>
                    <a:lnTo>
                      <a:pt x="2410" y="919"/>
                    </a:lnTo>
                    <a:lnTo>
                      <a:pt x="2424" y="977"/>
                    </a:lnTo>
                    <a:lnTo>
                      <a:pt x="2435" y="1038"/>
                    </a:lnTo>
                    <a:lnTo>
                      <a:pt x="2442" y="1100"/>
                    </a:lnTo>
                    <a:lnTo>
                      <a:pt x="2447" y="1161"/>
                    </a:lnTo>
                    <a:lnTo>
                      <a:pt x="2449" y="1225"/>
                    </a:lnTo>
                    <a:lnTo>
                      <a:pt x="2447" y="1287"/>
                    </a:lnTo>
                    <a:lnTo>
                      <a:pt x="2442" y="1350"/>
                    </a:lnTo>
                    <a:lnTo>
                      <a:pt x="2435" y="1411"/>
                    </a:lnTo>
                    <a:lnTo>
                      <a:pt x="2424" y="1471"/>
                    </a:lnTo>
                    <a:lnTo>
                      <a:pt x="2410" y="1530"/>
                    </a:lnTo>
                    <a:lnTo>
                      <a:pt x="2394" y="1589"/>
                    </a:lnTo>
                    <a:lnTo>
                      <a:pt x="2374" y="1645"/>
                    </a:lnTo>
                    <a:lnTo>
                      <a:pt x="2352" y="1701"/>
                    </a:lnTo>
                    <a:lnTo>
                      <a:pt x="2328" y="1755"/>
                    </a:lnTo>
                    <a:lnTo>
                      <a:pt x="2301" y="1808"/>
                    </a:lnTo>
                    <a:lnTo>
                      <a:pt x="2271" y="1859"/>
                    </a:lnTo>
                    <a:lnTo>
                      <a:pt x="2239" y="1908"/>
                    </a:lnTo>
                    <a:lnTo>
                      <a:pt x="2205" y="1957"/>
                    </a:lnTo>
                    <a:lnTo>
                      <a:pt x="2169" y="2003"/>
                    </a:lnTo>
                    <a:lnTo>
                      <a:pt x="2130" y="2048"/>
                    </a:lnTo>
                    <a:lnTo>
                      <a:pt x="2090" y="2090"/>
                    </a:lnTo>
                    <a:lnTo>
                      <a:pt x="2048" y="2130"/>
                    </a:lnTo>
                    <a:lnTo>
                      <a:pt x="2003" y="2169"/>
                    </a:lnTo>
                    <a:lnTo>
                      <a:pt x="1957" y="2205"/>
                    </a:lnTo>
                    <a:lnTo>
                      <a:pt x="1908" y="2239"/>
                    </a:lnTo>
                    <a:lnTo>
                      <a:pt x="1859" y="2272"/>
                    </a:lnTo>
                    <a:lnTo>
                      <a:pt x="1807" y="2301"/>
                    </a:lnTo>
                    <a:lnTo>
                      <a:pt x="1755" y="2328"/>
                    </a:lnTo>
                    <a:lnTo>
                      <a:pt x="1701" y="2352"/>
                    </a:lnTo>
                    <a:lnTo>
                      <a:pt x="1645" y="2375"/>
                    </a:lnTo>
                    <a:lnTo>
                      <a:pt x="1589" y="2394"/>
                    </a:lnTo>
                    <a:lnTo>
                      <a:pt x="1530" y="2410"/>
                    </a:lnTo>
                    <a:lnTo>
                      <a:pt x="1471" y="2424"/>
                    </a:lnTo>
                    <a:lnTo>
                      <a:pt x="1411" y="2435"/>
                    </a:lnTo>
                    <a:lnTo>
                      <a:pt x="1349" y="2442"/>
                    </a:lnTo>
                    <a:lnTo>
                      <a:pt x="1287" y="2447"/>
                    </a:lnTo>
                    <a:lnTo>
                      <a:pt x="1224" y="2449"/>
                    </a:lnTo>
                    <a:lnTo>
                      <a:pt x="1161" y="2447"/>
                    </a:lnTo>
                    <a:lnTo>
                      <a:pt x="1099" y="2442"/>
                    </a:lnTo>
                    <a:lnTo>
                      <a:pt x="1038" y="2435"/>
                    </a:lnTo>
                    <a:lnTo>
                      <a:pt x="977" y="2424"/>
                    </a:lnTo>
                    <a:lnTo>
                      <a:pt x="918" y="2410"/>
                    </a:lnTo>
                    <a:lnTo>
                      <a:pt x="860" y="2394"/>
                    </a:lnTo>
                    <a:lnTo>
                      <a:pt x="803" y="2375"/>
                    </a:lnTo>
                    <a:lnTo>
                      <a:pt x="747" y="2352"/>
                    </a:lnTo>
                    <a:lnTo>
                      <a:pt x="694" y="2328"/>
                    </a:lnTo>
                    <a:lnTo>
                      <a:pt x="640" y="2301"/>
                    </a:lnTo>
                    <a:lnTo>
                      <a:pt x="589" y="2272"/>
                    </a:lnTo>
                    <a:lnTo>
                      <a:pt x="539" y="2239"/>
                    </a:lnTo>
                    <a:lnTo>
                      <a:pt x="492" y="2205"/>
                    </a:lnTo>
                    <a:lnTo>
                      <a:pt x="446" y="2169"/>
                    </a:lnTo>
                    <a:lnTo>
                      <a:pt x="401" y="2130"/>
                    </a:lnTo>
                    <a:lnTo>
                      <a:pt x="359" y="2090"/>
                    </a:lnTo>
                    <a:lnTo>
                      <a:pt x="318" y="2048"/>
                    </a:lnTo>
                    <a:lnTo>
                      <a:pt x="279" y="2003"/>
                    </a:lnTo>
                    <a:lnTo>
                      <a:pt x="243" y="1957"/>
                    </a:lnTo>
                    <a:lnTo>
                      <a:pt x="209" y="1908"/>
                    </a:lnTo>
                    <a:lnTo>
                      <a:pt x="177" y="1859"/>
                    </a:lnTo>
                    <a:lnTo>
                      <a:pt x="147" y="1808"/>
                    </a:lnTo>
                    <a:lnTo>
                      <a:pt x="121" y="1755"/>
                    </a:lnTo>
                    <a:lnTo>
                      <a:pt x="96" y="1701"/>
                    </a:lnTo>
                    <a:lnTo>
                      <a:pt x="74" y="1645"/>
                    </a:lnTo>
                    <a:lnTo>
                      <a:pt x="55" y="1589"/>
                    </a:lnTo>
                    <a:lnTo>
                      <a:pt x="38" y="1530"/>
                    </a:lnTo>
                    <a:lnTo>
                      <a:pt x="25" y="1471"/>
                    </a:lnTo>
                    <a:lnTo>
                      <a:pt x="14" y="1411"/>
                    </a:lnTo>
                    <a:lnTo>
                      <a:pt x="6" y="1350"/>
                    </a:lnTo>
                    <a:lnTo>
                      <a:pt x="2" y="1287"/>
                    </a:lnTo>
                    <a:lnTo>
                      <a:pt x="0" y="1225"/>
                    </a:lnTo>
                    <a:lnTo>
                      <a:pt x="2" y="1161"/>
                    </a:lnTo>
                    <a:lnTo>
                      <a:pt x="6" y="1100"/>
                    </a:lnTo>
                    <a:lnTo>
                      <a:pt x="14" y="1038"/>
                    </a:lnTo>
                    <a:lnTo>
                      <a:pt x="25" y="977"/>
                    </a:lnTo>
                    <a:lnTo>
                      <a:pt x="38" y="919"/>
                    </a:lnTo>
                    <a:lnTo>
                      <a:pt x="55" y="860"/>
                    </a:lnTo>
                    <a:lnTo>
                      <a:pt x="74" y="804"/>
                    </a:lnTo>
                    <a:lnTo>
                      <a:pt x="96" y="747"/>
                    </a:lnTo>
                    <a:lnTo>
                      <a:pt x="121" y="694"/>
                    </a:lnTo>
                    <a:lnTo>
                      <a:pt x="147" y="641"/>
                    </a:lnTo>
                    <a:lnTo>
                      <a:pt x="177" y="590"/>
                    </a:lnTo>
                    <a:lnTo>
                      <a:pt x="209" y="540"/>
                    </a:lnTo>
                    <a:lnTo>
                      <a:pt x="243" y="492"/>
                    </a:lnTo>
                    <a:lnTo>
                      <a:pt x="279" y="446"/>
                    </a:lnTo>
                    <a:lnTo>
                      <a:pt x="318" y="401"/>
                    </a:lnTo>
                    <a:lnTo>
                      <a:pt x="359" y="359"/>
                    </a:lnTo>
                    <a:lnTo>
                      <a:pt x="401" y="318"/>
                    </a:lnTo>
                    <a:lnTo>
                      <a:pt x="446" y="279"/>
                    </a:lnTo>
                    <a:lnTo>
                      <a:pt x="492" y="243"/>
                    </a:lnTo>
                    <a:lnTo>
                      <a:pt x="539" y="209"/>
                    </a:lnTo>
                    <a:lnTo>
                      <a:pt x="589" y="178"/>
                    </a:lnTo>
                    <a:lnTo>
                      <a:pt x="640" y="148"/>
                    </a:lnTo>
                    <a:lnTo>
                      <a:pt x="694" y="121"/>
                    </a:lnTo>
                    <a:lnTo>
                      <a:pt x="747" y="96"/>
                    </a:lnTo>
                    <a:lnTo>
                      <a:pt x="803" y="75"/>
                    </a:lnTo>
                    <a:lnTo>
                      <a:pt x="860" y="55"/>
                    </a:lnTo>
                    <a:lnTo>
                      <a:pt x="918" y="38"/>
                    </a:lnTo>
                    <a:lnTo>
                      <a:pt x="977" y="25"/>
                    </a:lnTo>
                    <a:lnTo>
                      <a:pt x="1038" y="14"/>
                    </a:lnTo>
                    <a:lnTo>
                      <a:pt x="1099" y="6"/>
                    </a:lnTo>
                    <a:lnTo>
                      <a:pt x="1161" y="2"/>
                    </a:lnTo>
                    <a:lnTo>
                      <a:pt x="1224" y="0"/>
                    </a:lnTo>
                    <a:close/>
                    <a:moveTo>
                      <a:pt x="784" y="814"/>
                    </a:moveTo>
                    <a:lnTo>
                      <a:pt x="1664" y="814"/>
                    </a:lnTo>
                    <a:lnTo>
                      <a:pt x="1673" y="815"/>
                    </a:lnTo>
                    <a:lnTo>
                      <a:pt x="1682" y="817"/>
                    </a:lnTo>
                    <a:lnTo>
                      <a:pt x="1689" y="821"/>
                    </a:lnTo>
                    <a:lnTo>
                      <a:pt x="1696" y="827"/>
                    </a:lnTo>
                    <a:lnTo>
                      <a:pt x="1703" y="834"/>
                    </a:lnTo>
                    <a:lnTo>
                      <a:pt x="1707" y="841"/>
                    </a:lnTo>
                    <a:lnTo>
                      <a:pt x="1709" y="850"/>
                    </a:lnTo>
                    <a:lnTo>
                      <a:pt x="1710" y="859"/>
                    </a:lnTo>
                    <a:lnTo>
                      <a:pt x="1710" y="1451"/>
                    </a:lnTo>
                    <a:lnTo>
                      <a:pt x="1709" y="1460"/>
                    </a:lnTo>
                    <a:lnTo>
                      <a:pt x="1707" y="1468"/>
                    </a:lnTo>
                    <a:lnTo>
                      <a:pt x="1703" y="1476"/>
                    </a:lnTo>
                    <a:lnTo>
                      <a:pt x="1696" y="1482"/>
                    </a:lnTo>
                    <a:lnTo>
                      <a:pt x="1689" y="1488"/>
                    </a:lnTo>
                    <a:lnTo>
                      <a:pt x="1682" y="1492"/>
                    </a:lnTo>
                    <a:lnTo>
                      <a:pt x="1673" y="1495"/>
                    </a:lnTo>
                    <a:lnTo>
                      <a:pt x="1664" y="1496"/>
                    </a:lnTo>
                    <a:lnTo>
                      <a:pt x="1347" y="1496"/>
                    </a:lnTo>
                    <a:lnTo>
                      <a:pt x="1347" y="1584"/>
                    </a:lnTo>
                    <a:lnTo>
                      <a:pt x="1422" y="1584"/>
                    </a:lnTo>
                    <a:lnTo>
                      <a:pt x="1429" y="1585"/>
                    </a:lnTo>
                    <a:lnTo>
                      <a:pt x="1435" y="1586"/>
                    </a:lnTo>
                    <a:lnTo>
                      <a:pt x="1441" y="1589"/>
                    </a:lnTo>
                    <a:lnTo>
                      <a:pt x="1446" y="1592"/>
                    </a:lnTo>
                    <a:lnTo>
                      <a:pt x="1450" y="1596"/>
                    </a:lnTo>
                    <a:lnTo>
                      <a:pt x="1454" y="1600"/>
                    </a:lnTo>
                    <a:lnTo>
                      <a:pt x="1456" y="1605"/>
                    </a:lnTo>
                    <a:lnTo>
                      <a:pt x="1456" y="1610"/>
                    </a:lnTo>
                    <a:lnTo>
                      <a:pt x="1456" y="1635"/>
                    </a:lnTo>
                    <a:lnTo>
                      <a:pt x="991" y="1635"/>
                    </a:lnTo>
                    <a:lnTo>
                      <a:pt x="991" y="1610"/>
                    </a:lnTo>
                    <a:lnTo>
                      <a:pt x="992" y="1605"/>
                    </a:lnTo>
                    <a:lnTo>
                      <a:pt x="994" y="1600"/>
                    </a:lnTo>
                    <a:lnTo>
                      <a:pt x="997" y="1596"/>
                    </a:lnTo>
                    <a:lnTo>
                      <a:pt x="1001" y="1592"/>
                    </a:lnTo>
                    <a:lnTo>
                      <a:pt x="1008" y="1589"/>
                    </a:lnTo>
                    <a:lnTo>
                      <a:pt x="1013" y="1586"/>
                    </a:lnTo>
                    <a:lnTo>
                      <a:pt x="1020" y="1585"/>
                    </a:lnTo>
                    <a:lnTo>
                      <a:pt x="1027" y="1584"/>
                    </a:lnTo>
                    <a:lnTo>
                      <a:pt x="1101" y="1584"/>
                    </a:lnTo>
                    <a:lnTo>
                      <a:pt x="1101" y="1496"/>
                    </a:lnTo>
                    <a:lnTo>
                      <a:pt x="784" y="1496"/>
                    </a:lnTo>
                    <a:lnTo>
                      <a:pt x="774" y="1495"/>
                    </a:lnTo>
                    <a:lnTo>
                      <a:pt x="766" y="1492"/>
                    </a:lnTo>
                    <a:lnTo>
                      <a:pt x="758" y="1488"/>
                    </a:lnTo>
                    <a:lnTo>
                      <a:pt x="752" y="1482"/>
                    </a:lnTo>
                    <a:lnTo>
                      <a:pt x="746" y="1476"/>
                    </a:lnTo>
                    <a:lnTo>
                      <a:pt x="742" y="1468"/>
                    </a:lnTo>
                    <a:lnTo>
                      <a:pt x="739" y="1460"/>
                    </a:lnTo>
                    <a:lnTo>
                      <a:pt x="738" y="1451"/>
                    </a:lnTo>
                    <a:lnTo>
                      <a:pt x="738" y="859"/>
                    </a:lnTo>
                    <a:lnTo>
                      <a:pt x="739" y="850"/>
                    </a:lnTo>
                    <a:lnTo>
                      <a:pt x="742" y="841"/>
                    </a:lnTo>
                    <a:lnTo>
                      <a:pt x="746" y="834"/>
                    </a:lnTo>
                    <a:lnTo>
                      <a:pt x="752" y="827"/>
                    </a:lnTo>
                    <a:lnTo>
                      <a:pt x="758" y="821"/>
                    </a:lnTo>
                    <a:lnTo>
                      <a:pt x="766" y="817"/>
                    </a:lnTo>
                    <a:lnTo>
                      <a:pt x="774" y="815"/>
                    </a:lnTo>
                    <a:lnTo>
                      <a:pt x="784" y="814"/>
                    </a:lnTo>
                    <a:close/>
                    <a:moveTo>
                      <a:pt x="788" y="872"/>
                    </a:moveTo>
                    <a:lnTo>
                      <a:pt x="1660" y="872"/>
                    </a:lnTo>
                    <a:lnTo>
                      <a:pt x="1660" y="1437"/>
                    </a:lnTo>
                    <a:lnTo>
                      <a:pt x="788" y="1437"/>
                    </a:lnTo>
                    <a:lnTo>
                      <a:pt x="788" y="872"/>
                    </a:lnTo>
                    <a:close/>
                    <a:moveTo>
                      <a:pt x="1224" y="387"/>
                    </a:moveTo>
                    <a:lnTo>
                      <a:pt x="1267" y="388"/>
                    </a:lnTo>
                    <a:lnTo>
                      <a:pt x="1310" y="391"/>
                    </a:lnTo>
                    <a:lnTo>
                      <a:pt x="1351" y="396"/>
                    </a:lnTo>
                    <a:lnTo>
                      <a:pt x="1393" y="403"/>
                    </a:lnTo>
                    <a:lnTo>
                      <a:pt x="1433" y="414"/>
                    </a:lnTo>
                    <a:lnTo>
                      <a:pt x="1474" y="425"/>
                    </a:lnTo>
                    <a:lnTo>
                      <a:pt x="1512" y="438"/>
                    </a:lnTo>
                    <a:lnTo>
                      <a:pt x="1550" y="453"/>
                    </a:lnTo>
                    <a:lnTo>
                      <a:pt x="1588" y="469"/>
                    </a:lnTo>
                    <a:lnTo>
                      <a:pt x="1624" y="488"/>
                    </a:lnTo>
                    <a:lnTo>
                      <a:pt x="1658" y="508"/>
                    </a:lnTo>
                    <a:lnTo>
                      <a:pt x="1692" y="530"/>
                    </a:lnTo>
                    <a:lnTo>
                      <a:pt x="1726" y="554"/>
                    </a:lnTo>
                    <a:lnTo>
                      <a:pt x="1757" y="578"/>
                    </a:lnTo>
                    <a:lnTo>
                      <a:pt x="1787" y="604"/>
                    </a:lnTo>
                    <a:lnTo>
                      <a:pt x="1817" y="632"/>
                    </a:lnTo>
                    <a:lnTo>
                      <a:pt x="1844" y="662"/>
                    </a:lnTo>
                    <a:lnTo>
                      <a:pt x="1870" y="692"/>
                    </a:lnTo>
                    <a:lnTo>
                      <a:pt x="1895" y="723"/>
                    </a:lnTo>
                    <a:lnTo>
                      <a:pt x="1918" y="757"/>
                    </a:lnTo>
                    <a:lnTo>
                      <a:pt x="1941" y="790"/>
                    </a:lnTo>
                    <a:lnTo>
                      <a:pt x="1961" y="825"/>
                    </a:lnTo>
                    <a:lnTo>
                      <a:pt x="1979" y="861"/>
                    </a:lnTo>
                    <a:lnTo>
                      <a:pt x="1996" y="899"/>
                    </a:lnTo>
                    <a:lnTo>
                      <a:pt x="2011" y="936"/>
                    </a:lnTo>
                    <a:lnTo>
                      <a:pt x="2024" y="975"/>
                    </a:lnTo>
                    <a:lnTo>
                      <a:pt x="2035" y="1015"/>
                    </a:lnTo>
                    <a:lnTo>
                      <a:pt x="2044" y="1056"/>
                    </a:lnTo>
                    <a:lnTo>
                      <a:pt x="2053" y="1096"/>
                    </a:lnTo>
                    <a:lnTo>
                      <a:pt x="2058" y="1139"/>
                    </a:lnTo>
                    <a:lnTo>
                      <a:pt x="2061" y="1181"/>
                    </a:lnTo>
                    <a:lnTo>
                      <a:pt x="2062" y="1225"/>
                    </a:lnTo>
                    <a:lnTo>
                      <a:pt x="2061" y="1268"/>
                    </a:lnTo>
                    <a:lnTo>
                      <a:pt x="2058" y="1310"/>
                    </a:lnTo>
                    <a:lnTo>
                      <a:pt x="2053" y="1352"/>
                    </a:lnTo>
                    <a:lnTo>
                      <a:pt x="2044" y="1393"/>
                    </a:lnTo>
                    <a:lnTo>
                      <a:pt x="2035" y="1433"/>
                    </a:lnTo>
                    <a:lnTo>
                      <a:pt x="2024" y="1474"/>
                    </a:lnTo>
                    <a:lnTo>
                      <a:pt x="2011" y="1512"/>
                    </a:lnTo>
                    <a:lnTo>
                      <a:pt x="1996" y="1550"/>
                    </a:lnTo>
                    <a:lnTo>
                      <a:pt x="1979" y="1588"/>
                    </a:lnTo>
                    <a:lnTo>
                      <a:pt x="1961" y="1623"/>
                    </a:lnTo>
                    <a:lnTo>
                      <a:pt x="1941" y="1658"/>
                    </a:lnTo>
                    <a:lnTo>
                      <a:pt x="1918" y="1693"/>
                    </a:lnTo>
                    <a:lnTo>
                      <a:pt x="1895" y="1725"/>
                    </a:lnTo>
                    <a:lnTo>
                      <a:pt x="1870" y="1757"/>
                    </a:lnTo>
                    <a:lnTo>
                      <a:pt x="1844" y="1787"/>
                    </a:lnTo>
                    <a:lnTo>
                      <a:pt x="1817" y="1817"/>
                    </a:lnTo>
                    <a:lnTo>
                      <a:pt x="1787" y="1844"/>
                    </a:lnTo>
                    <a:lnTo>
                      <a:pt x="1757" y="1870"/>
                    </a:lnTo>
                    <a:lnTo>
                      <a:pt x="1726" y="1895"/>
                    </a:lnTo>
                    <a:lnTo>
                      <a:pt x="1692" y="1919"/>
                    </a:lnTo>
                    <a:lnTo>
                      <a:pt x="1658" y="1941"/>
                    </a:lnTo>
                    <a:lnTo>
                      <a:pt x="1624" y="1961"/>
                    </a:lnTo>
                    <a:lnTo>
                      <a:pt x="1588" y="1979"/>
                    </a:lnTo>
                    <a:lnTo>
                      <a:pt x="1550" y="1996"/>
                    </a:lnTo>
                    <a:lnTo>
                      <a:pt x="1512" y="2011"/>
                    </a:lnTo>
                    <a:lnTo>
                      <a:pt x="1474" y="2024"/>
                    </a:lnTo>
                    <a:lnTo>
                      <a:pt x="1433" y="2036"/>
                    </a:lnTo>
                    <a:lnTo>
                      <a:pt x="1393" y="2045"/>
                    </a:lnTo>
                    <a:lnTo>
                      <a:pt x="1351" y="2053"/>
                    </a:lnTo>
                    <a:lnTo>
                      <a:pt x="1310" y="2058"/>
                    </a:lnTo>
                    <a:lnTo>
                      <a:pt x="1267" y="2061"/>
                    </a:lnTo>
                    <a:lnTo>
                      <a:pt x="1224" y="2062"/>
                    </a:lnTo>
                    <a:lnTo>
                      <a:pt x="1181" y="2061"/>
                    </a:lnTo>
                    <a:lnTo>
                      <a:pt x="1139" y="2058"/>
                    </a:lnTo>
                    <a:lnTo>
                      <a:pt x="1096" y="2053"/>
                    </a:lnTo>
                    <a:lnTo>
                      <a:pt x="1055" y="2045"/>
                    </a:lnTo>
                    <a:lnTo>
                      <a:pt x="1015" y="2036"/>
                    </a:lnTo>
                    <a:lnTo>
                      <a:pt x="975" y="2024"/>
                    </a:lnTo>
                    <a:lnTo>
                      <a:pt x="936" y="2011"/>
                    </a:lnTo>
                    <a:lnTo>
                      <a:pt x="899" y="1996"/>
                    </a:lnTo>
                    <a:lnTo>
                      <a:pt x="861" y="1979"/>
                    </a:lnTo>
                    <a:lnTo>
                      <a:pt x="825" y="1961"/>
                    </a:lnTo>
                    <a:lnTo>
                      <a:pt x="790" y="1941"/>
                    </a:lnTo>
                    <a:lnTo>
                      <a:pt x="756" y="1919"/>
                    </a:lnTo>
                    <a:lnTo>
                      <a:pt x="723" y="1895"/>
                    </a:lnTo>
                    <a:lnTo>
                      <a:pt x="692" y="1870"/>
                    </a:lnTo>
                    <a:lnTo>
                      <a:pt x="662" y="1844"/>
                    </a:lnTo>
                    <a:lnTo>
                      <a:pt x="632" y="1817"/>
                    </a:lnTo>
                    <a:lnTo>
                      <a:pt x="604" y="1787"/>
                    </a:lnTo>
                    <a:lnTo>
                      <a:pt x="578" y="1757"/>
                    </a:lnTo>
                    <a:lnTo>
                      <a:pt x="553" y="1725"/>
                    </a:lnTo>
                    <a:lnTo>
                      <a:pt x="529" y="1693"/>
                    </a:lnTo>
                    <a:lnTo>
                      <a:pt x="508" y="1658"/>
                    </a:lnTo>
                    <a:lnTo>
                      <a:pt x="488" y="1623"/>
                    </a:lnTo>
                    <a:lnTo>
                      <a:pt x="469" y="1588"/>
                    </a:lnTo>
                    <a:lnTo>
                      <a:pt x="453" y="1550"/>
                    </a:lnTo>
                    <a:lnTo>
                      <a:pt x="438" y="1512"/>
                    </a:lnTo>
                    <a:lnTo>
                      <a:pt x="424" y="1474"/>
                    </a:lnTo>
                    <a:lnTo>
                      <a:pt x="413" y="1433"/>
                    </a:lnTo>
                    <a:lnTo>
                      <a:pt x="403" y="1393"/>
                    </a:lnTo>
                    <a:lnTo>
                      <a:pt x="396" y="1352"/>
                    </a:lnTo>
                    <a:lnTo>
                      <a:pt x="391" y="1310"/>
                    </a:lnTo>
                    <a:lnTo>
                      <a:pt x="388" y="1268"/>
                    </a:lnTo>
                    <a:lnTo>
                      <a:pt x="386" y="1225"/>
                    </a:lnTo>
                    <a:lnTo>
                      <a:pt x="388" y="1181"/>
                    </a:lnTo>
                    <a:lnTo>
                      <a:pt x="391" y="1139"/>
                    </a:lnTo>
                    <a:lnTo>
                      <a:pt x="396" y="1096"/>
                    </a:lnTo>
                    <a:lnTo>
                      <a:pt x="403" y="1056"/>
                    </a:lnTo>
                    <a:lnTo>
                      <a:pt x="413" y="1015"/>
                    </a:lnTo>
                    <a:lnTo>
                      <a:pt x="424" y="975"/>
                    </a:lnTo>
                    <a:lnTo>
                      <a:pt x="438" y="936"/>
                    </a:lnTo>
                    <a:lnTo>
                      <a:pt x="453" y="899"/>
                    </a:lnTo>
                    <a:lnTo>
                      <a:pt x="469" y="861"/>
                    </a:lnTo>
                    <a:lnTo>
                      <a:pt x="488" y="825"/>
                    </a:lnTo>
                    <a:lnTo>
                      <a:pt x="508" y="790"/>
                    </a:lnTo>
                    <a:lnTo>
                      <a:pt x="529" y="757"/>
                    </a:lnTo>
                    <a:lnTo>
                      <a:pt x="553" y="723"/>
                    </a:lnTo>
                    <a:lnTo>
                      <a:pt x="578" y="692"/>
                    </a:lnTo>
                    <a:lnTo>
                      <a:pt x="604" y="662"/>
                    </a:lnTo>
                    <a:lnTo>
                      <a:pt x="632" y="632"/>
                    </a:lnTo>
                    <a:lnTo>
                      <a:pt x="662" y="604"/>
                    </a:lnTo>
                    <a:lnTo>
                      <a:pt x="692" y="578"/>
                    </a:lnTo>
                    <a:lnTo>
                      <a:pt x="723" y="554"/>
                    </a:lnTo>
                    <a:lnTo>
                      <a:pt x="756" y="530"/>
                    </a:lnTo>
                    <a:lnTo>
                      <a:pt x="790" y="508"/>
                    </a:lnTo>
                    <a:lnTo>
                      <a:pt x="825" y="488"/>
                    </a:lnTo>
                    <a:lnTo>
                      <a:pt x="861" y="469"/>
                    </a:lnTo>
                    <a:lnTo>
                      <a:pt x="899" y="453"/>
                    </a:lnTo>
                    <a:lnTo>
                      <a:pt x="936" y="438"/>
                    </a:lnTo>
                    <a:lnTo>
                      <a:pt x="975" y="425"/>
                    </a:lnTo>
                    <a:lnTo>
                      <a:pt x="1015" y="414"/>
                    </a:lnTo>
                    <a:lnTo>
                      <a:pt x="1055" y="403"/>
                    </a:lnTo>
                    <a:lnTo>
                      <a:pt x="1096" y="396"/>
                    </a:lnTo>
                    <a:lnTo>
                      <a:pt x="1139" y="391"/>
                    </a:lnTo>
                    <a:lnTo>
                      <a:pt x="1181" y="388"/>
                    </a:lnTo>
                    <a:lnTo>
                      <a:pt x="1224" y="387"/>
                    </a:lnTo>
                    <a:close/>
                  </a:path>
                </a:pathLst>
              </a:custGeom>
              <a:solidFill>
                <a:srgbClr val="4472C4">
                  <a:alpha val="100000"/>
                </a:srgbClr>
              </a:solidFill>
              <a:ln w="9525">
                <a:noFill/>
              </a:ln>
            </p:spPr>
            <p:txBody>
              <a:bodyPr/>
              <a:p>
                <a:endParaRPr lang="zh-CN" altLang="en-US"/>
              </a:p>
            </p:txBody>
          </p:sp>
        </p:gr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1+#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1500"/>
                                        <p:tgtEl>
                                          <p:spTgt spid="2150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fade">
                                      <p:cBhvr>
                                        <p:cTn id="15" dur="1000"/>
                                        <p:tgtEl>
                                          <p:spTgt spid="21508"/>
                                        </p:tgtEl>
                                      </p:cBhvr>
                                    </p:animEffect>
                                    <p:anim calcmode="lin" valueType="num">
                                      <p:cBhvr>
                                        <p:cTn id="16" dur="1000" fill="hold"/>
                                        <p:tgtEl>
                                          <p:spTgt spid="21508"/>
                                        </p:tgtEl>
                                        <p:attrNameLst>
                                          <p:attrName>ppt_x</p:attrName>
                                        </p:attrNameLst>
                                      </p:cBhvr>
                                      <p:tavLst>
                                        <p:tav tm="0">
                                          <p:val>
                                            <p:strVal val="#ppt_x"/>
                                          </p:val>
                                        </p:tav>
                                        <p:tav tm="100000">
                                          <p:val>
                                            <p:strVal val="#ppt_x"/>
                                          </p:val>
                                        </p:tav>
                                      </p:tavLst>
                                    </p:anim>
                                    <p:anim calcmode="lin" valueType="num">
                                      <p:cBhvr>
                                        <p:cTn id="17" dur="1000" fill="hold"/>
                                        <p:tgtEl>
                                          <p:spTgt spid="2150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1509"/>
                                        </p:tgtEl>
                                        <p:attrNameLst>
                                          <p:attrName>style.visibility</p:attrName>
                                        </p:attrNameLst>
                                      </p:cBhvr>
                                      <p:to>
                                        <p:strVal val="visible"/>
                                      </p:to>
                                    </p:set>
                                    <p:anim calcmode="lin" valueType="num">
                                      <p:cBhvr additive="base">
                                        <p:cTn id="20" dur="500" fill="hold"/>
                                        <p:tgtEl>
                                          <p:spTgt spid="21509"/>
                                        </p:tgtEl>
                                        <p:attrNameLst>
                                          <p:attrName>ppt_x</p:attrName>
                                        </p:attrNameLst>
                                      </p:cBhvr>
                                      <p:tavLst>
                                        <p:tav tm="0">
                                          <p:val>
                                            <p:strVal val="0-#ppt_w/2"/>
                                          </p:val>
                                        </p:tav>
                                        <p:tav tm="100000">
                                          <p:val>
                                            <p:strVal val="#ppt_x"/>
                                          </p:val>
                                        </p:tav>
                                      </p:tavLst>
                                    </p:anim>
                                    <p:anim calcmode="lin" valueType="num">
                                      <p:cBhvr additive="base">
                                        <p:cTn id="21"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p:cNvPicPr>
            <a:picLocks noChangeAspect="1"/>
          </p:cNvPicPr>
          <p:nvPr/>
        </p:nvPicPr>
        <p:blipFill>
          <a:blip r:embed="rId1"/>
          <a:srcRect b="12318"/>
          <a:stretch>
            <a:fillRect/>
          </a:stretch>
        </p:blipFill>
        <p:spPr>
          <a:xfrm>
            <a:off x="-68580" y="0"/>
            <a:ext cx="12235180" cy="6858000"/>
          </a:xfrm>
          <a:prstGeom prst="rect">
            <a:avLst/>
          </a:prstGeom>
          <a:noFill/>
          <a:ln w="9525">
            <a:noFill/>
          </a:ln>
        </p:spPr>
      </p:pic>
      <p:sp>
        <p:nvSpPr>
          <p:cNvPr id="22531" name="矩形 1"/>
          <p:cNvSpPr/>
          <p:nvPr/>
        </p:nvSpPr>
        <p:spPr>
          <a:xfrm>
            <a:off x="6558280" y="-12700"/>
            <a:ext cx="5640070" cy="6883400"/>
          </a:xfrm>
          <a:custGeom>
            <a:avLst/>
            <a:gdLst/>
            <a:ahLst/>
            <a:cxnLst>
              <a:cxn ang="0">
                <a:pos x="0" y="0"/>
              </a:cxn>
              <a:cxn ang="0">
                <a:pos x="4114800" y="0"/>
              </a:cxn>
              <a:cxn ang="0">
                <a:pos x="4114800" y="6884988"/>
              </a:cxn>
              <a:cxn ang="0">
                <a:pos x="668310" y="6884988"/>
              </a:cxn>
              <a:cxn ang="0">
                <a:pos x="0" y="0"/>
              </a:cxn>
            </a:cxnLst>
            <a:pathLst>
              <a:path w="3923928" h="5143500">
                <a:moveTo>
                  <a:pt x="0" y="0"/>
                </a:moveTo>
                <a:lnTo>
                  <a:pt x="3923928" y="0"/>
                </a:lnTo>
                <a:lnTo>
                  <a:pt x="3923928" y="5143500"/>
                </a:lnTo>
                <a:lnTo>
                  <a:pt x="637309" y="5143500"/>
                </a:lnTo>
                <a:lnTo>
                  <a:pt x="0" y="0"/>
                </a:lnTo>
                <a:close/>
              </a:path>
            </a:pathLst>
          </a:custGeom>
          <a:solidFill>
            <a:srgbClr val="4472C4">
              <a:alpha val="100000"/>
            </a:srgbClr>
          </a:solidFill>
          <a:ln w="9525">
            <a:noFill/>
          </a:ln>
          <a:effectLst>
            <a:outerShdw dist="38100" dir="8100000" algn="ctr" rotWithShape="0">
              <a:srgbClr val="000000">
                <a:alpha val="65999"/>
              </a:srgbClr>
            </a:outerShdw>
          </a:effectLst>
        </p:spPr>
        <p:txBody>
          <a:bodyPr/>
          <a:p>
            <a:endParaRPr lang="zh-CN" altLang="en-US"/>
          </a:p>
        </p:txBody>
      </p:sp>
      <p:sp>
        <p:nvSpPr>
          <p:cNvPr id="22532" name="TextBox 4"/>
          <p:cNvSpPr txBox="1"/>
          <p:nvPr/>
        </p:nvSpPr>
        <p:spPr>
          <a:xfrm>
            <a:off x="7454265" y="1510030"/>
            <a:ext cx="4502785" cy="3969385"/>
          </a:xfrm>
          <a:prstGeom prst="rect">
            <a:avLst/>
          </a:prstGeom>
          <a:noFill/>
          <a:ln w="9525">
            <a:noFill/>
          </a:ln>
        </p:spPr>
        <p:txBody>
          <a:bodyPr wrap="square">
            <a:spAutoFit/>
          </a:bodyPr>
          <a:p>
            <a:pPr algn="just">
              <a:lnSpc>
                <a:spcPct val="150000"/>
              </a:lnSpc>
            </a:pPr>
            <a:r>
              <a:rPr lang="zh-CN" altLang="en-US" sz="2400" dirty="0">
                <a:solidFill>
                  <a:schemeClr val="bg1"/>
                </a:solidFill>
                <a:latin typeface="微软雅黑" panose="020B0503020204020204" charset="-122"/>
                <a:ea typeface="微软雅黑" panose="020B0503020204020204" charset="-122"/>
              </a:rPr>
              <a:t>学习完本模块的内容后，学生应能够掌握工业机器人的夹钳式手指的工作特点，了解指面形状和指面材料、指端形状，了解夹钳式手指的驱动装置和传动装置工作原理。学会在日常生活中选择合适的指面和指端。</a:t>
            </a:r>
            <a:endParaRPr lang="zh-CN" altLang="en-US" sz="2400" dirty="0">
              <a:solidFill>
                <a:schemeClr val="bg1"/>
              </a:solidFill>
              <a:latin typeface="微软雅黑" panose="020B0503020204020204" charset="-122"/>
              <a:ea typeface="微软雅黑" panose="020B0503020204020204" charset="-122"/>
            </a:endParaRPr>
          </a:p>
        </p:txBody>
      </p:sp>
      <p:grpSp>
        <p:nvGrpSpPr>
          <p:cNvPr id="22533" name="组合 22532"/>
          <p:cNvGrpSpPr/>
          <p:nvPr/>
        </p:nvGrpSpPr>
        <p:grpSpPr>
          <a:xfrm rot="10800000">
            <a:off x="5067935" y="671513"/>
            <a:ext cx="2511425" cy="863600"/>
            <a:chOff x="0" y="0"/>
            <a:chExt cx="1883877" cy="648000"/>
          </a:xfrm>
        </p:grpSpPr>
        <p:sp>
          <p:nvSpPr>
            <p:cNvPr id="22534" name="矩形 9"/>
            <p:cNvSpPr/>
            <p:nvPr/>
          </p:nvSpPr>
          <p:spPr>
            <a:xfrm>
              <a:off x="425123" y="82192"/>
              <a:ext cx="1458754" cy="488382"/>
            </a:xfrm>
            <a:custGeom>
              <a:avLst/>
              <a:gdLst/>
              <a:ahLst/>
              <a:cxnLst/>
              <a:pathLst>
                <a:path w="144016" h="869444">
                  <a:moveTo>
                    <a:pt x="0" y="0"/>
                  </a:moveTo>
                  <a:lnTo>
                    <a:pt x="144016" y="0"/>
                  </a:lnTo>
                  <a:lnTo>
                    <a:pt x="144016" y="869444"/>
                  </a:lnTo>
                  <a:lnTo>
                    <a:pt x="0" y="869444"/>
                  </a:lnTo>
                  <a:close/>
                </a:path>
              </a:pathLst>
            </a:custGeom>
            <a:solidFill>
              <a:srgbClr val="4472C4">
                <a:alpha val="100000"/>
              </a:srgbClr>
            </a:solidFill>
            <a:ln w="9525">
              <a:noFill/>
            </a:ln>
          </p:spPr>
          <p:txBody>
            <a:bodyPr/>
            <a:p>
              <a:endParaRPr lang="zh-CN" altLang="en-US"/>
            </a:p>
          </p:txBody>
        </p:sp>
        <p:sp>
          <p:nvSpPr>
            <p:cNvPr id="22535" name="矩形 13"/>
            <p:cNvSpPr/>
            <p:nvPr/>
          </p:nvSpPr>
          <p:spPr>
            <a:xfrm rot="10800000">
              <a:off x="723468" y="180745"/>
              <a:ext cx="1051732" cy="345441"/>
            </a:xfrm>
            <a:prstGeom prst="rect">
              <a:avLst/>
            </a:prstGeom>
            <a:noFill/>
            <a:ln w="9525">
              <a:noFill/>
            </a:ln>
          </p:spPr>
          <p:txBody>
            <a:bodyPr wrap="none">
              <a:spAutoFit/>
            </a:bodyPr>
            <a:p>
              <a:r>
                <a:rPr lang="zh-CN" altLang="en-US" sz="2400" dirty="0">
                  <a:solidFill>
                    <a:schemeClr val="bg1"/>
                  </a:solidFill>
                  <a:latin typeface="黑体" panose="02010609060101010101" charset="-122"/>
                  <a:ea typeface="黑体" panose="02010609060101010101" charset="-122"/>
                </a:rPr>
                <a:t>学习要求</a:t>
              </a:r>
              <a:endParaRPr lang="zh-CN" altLang="en-US" sz="2400" dirty="0">
                <a:solidFill>
                  <a:schemeClr val="bg1"/>
                </a:solidFill>
                <a:latin typeface="黑体" panose="02010609060101010101" charset="-122"/>
                <a:ea typeface="黑体" panose="02010609060101010101" charset="-122"/>
              </a:endParaRPr>
            </a:p>
          </p:txBody>
        </p:sp>
        <p:grpSp>
          <p:nvGrpSpPr>
            <p:cNvPr id="22536" name="组合 22535"/>
            <p:cNvGrpSpPr>
              <a:grpSpLocks noChangeAspect="1"/>
            </p:cNvGrpSpPr>
            <p:nvPr/>
          </p:nvGrpSpPr>
          <p:grpSpPr>
            <a:xfrm>
              <a:off x="0" y="0"/>
              <a:ext cx="648000" cy="648000"/>
              <a:chOff x="0" y="0"/>
              <a:chExt cx="648000" cy="648000"/>
            </a:xfrm>
          </p:grpSpPr>
          <p:sp>
            <p:nvSpPr>
              <p:cNvPr id="22537" name="椭圆 15"/>
              <p:cNvSpPr>
                <a:spLocks noChangeAspect="1"/>
              </p:cNvSpPr>
              <p:nvPr/>
            </p:nvSpPr>
            <p:spPr>
              <a:xfrm>
                <a:off x="0" y="2382"/>
                <a:ext cx="647806" cy="648000"/>
              </a:xfrm>
              <a:prstGeom prst="ellipse">
                <a:avLst/>
              </a:prstGeom>
              <a:solidFill>
                <a:schemeClr val="bg1"/>
              </a:solidFill>
              <a:ln w="9525">
                <a:noFill/>
              </a:ln>
            </p:spPr>
            <p:txBody>
              <a:bodyPr anchor="ctr"/>
              <a:p>
                <a:pPr algn="ctr"/>
                <a:endParaRPr lang="zh-CN" altLang="en-US" sz="2400" dirty="0">
                  <a:solidFill>
                    <a:srgbClr val="FFFFFF"/>
                  </a:solidFill>
                  <a:latin typeface="Calibri" panose="020F0502020204030204" charset="0"/>
                </a:endParaRPr>
              </a:p>
            </p:txBody>
          </p:sp>
          <p:sp>
            <p:nvSpPr>
              <p:cNvPr id="22538" name="Freeform 5"/>
              <p:cNvSpPr>
                <a:spLocks noChangeAspect="1" noEditPoints="1"/>
              </p:cNvSpPr>
              <p:nvPr/>
            </p:nvSpPr>
            <p:spPr>
              <a:xfrm rot="10800000">
                <a:off x="22644" y="22644"/>
                <a:ext cx="602712" cy="602712"/>
              </a:xfrm>
              <a:custGeom>
                <a:avLst/>
                <a:gdLst>
                  <a:gd name="txL" fmla="*/ 0 w 2449"/>
                  <a:gd name="txT" fmla="*/ 0 h 2449"/>
                  <a:gd name="txR" fmla="*/ 2449 w 2449"/>
                  <a:gd name="txB" fmla="*/ 2449 h 2449"/>
                </a:gdLst>
                <a:ahLst/>
                <a:cxnLst>
                  <a:cxn ang="0">
                    <a:pos x="2147483647" y="566430185"/>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03060962" y="2147483647"/>
                  </a:cxn>
                  <a:cxn ang="0">
                    <a:pos x="29799416" y="2147483647"/>
                  </a:cxn>
                  <a:cxn ang="0">
                    <a:pos x="566430185" y="2147483647"/>
                  </a:cxn>
                  <a:cxn ang="0">
                    <a:pos x="2147483647" y="2147483647"/>
                  </a:cxn>
                  <a:cxn ang="0">
                    <a:pos x="2147483647" y="2147483647"/>
                  </a:cxn>
                  <a:cxn ang="0">
                    <a:pos x="2147483647" y="1803648780"/>
                  </a:cxn>
                  <a:cxn ang="0">
                    <a:pos x="2147483647" y="208656215"/>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449" h="2449">
                    <a:moveTo>
                      <a:pt x="1224" y="0"/>
                    </a:moveTo>
                    <a:lnTo>
                      <a:pt x="1287" y="2"/>
                    </a:lnTo>
                    <a:lnTo>
                      <a:pt x="1349" y="6"/>
                    </a:lnTo>
                    <a:lnTo>
                      <a:pt x="1411" y="14"/>
                    </a:lnTo>
                    <a:lnTo>
                      <a:pt x="1471" y="25"/>
                    </a:lnTo>
                    <a:lnTo>
                      <a:pt x="1530" y="38"/>
                    </a:lnTo>
                    <a:lnTo>
                      <a:pt x="1589" y="55"/>
                    </a:lnTo>
                    <a:lnTo>
                      <a:pt x="1645" y="75"/>
                    </a:lnTo>
                    <a:lnTo>
                      <a:pt x="1701" y="96"/>
                    </a:lnTo>
                    <a:lnTo>
                      <a:pt x="1755" y="121"/>
                    </a:lnTo>
                    <a:lnTo>
                      <a:pt x="1807" y="148"/>
                    </a:lnTo>
                    <a:lnTo>
                      <a:pt x="1859" y="178"/>
                    </a:lnTo>
                    <a:lnTo>
                      <a:pt x="1908" y="209"/>
                    </a:lnTo>
                    <a:lnTo>
                      <a:pt x="1957" y="243"/>
                    </a:lnTo>
                    <a:lnTo>
                      <a:pt x="2003" y="279"/>
                    </a:lnTo>
                    <a:lnTo>
                      <a:pt x="2048" y="318"/>
                    </a:lnTo>
                    <a:lnTo>
                      <a:pt x="2090" y="359"/>
                    </a:lnTo>
                    <a:lnTo>
                      <a:pt x="2130" y="401"/>
                    </a:lnTo>
                    <a:lnTo>
                      <a:pt x="2169" y="446"/>
                    </a:lnTo>
                    <a:lnTo>
                      <a:pt x="2205" y="492"/>
                    </a:lnTo>
                    <a:lnTo>
                      <a:pt x="2239" y="540"/>
                    </a:lnTo>
                    <a:lnTo>
                      <a:pt x="2271" y="590"/>
                    </a:lnTo>
                    <a:lnTo>
                      <a:pt x="2301" y="641"/>
                    </a:lnTo>
                    <a:lnTo>
                      <a:pt x="2328" y="694"/>
                    </a:lnTo>
                    <a:lnTo>
                      <a:pt x="2352" y="747"/>
                    </a:lnTo>
                    <a:lnTo>
                      <a:pt x="2374" y="804"/>
                    </a:lnTo>
                    <a:lnTo>
                      <a:pt x="2394" y="860"/>
                    </a:lnTo>
                    <a:lnTo>
                      <a:pt x="2410" y="919"/>
                    </a:lnTo>
                    <a:lnTo>
                      <a:pt x="2424" y="977"/>
                    </a:lnTo>
                    <a:lnTo>
                      <a:pt x="2435" y="1038"/>
                    </a:lnTo>
                    <a:lnTo>
                      <a:pt x="2442" y="1100"/>
                    </a:lnTo>
                    <a:lnTo>
                      <a:pt x="2447" y="1161"/>
                    </a:lnTo>
                    <a:lnTo>
                      <a:pt x="2449" y="1225"/>
                    </a:lnTo>
                    <a:lnTo>
                      <a:pt x="2447" y="1287"/>
                    </a:lnTo>
                    <a:lnTo>
                      <a:pt x="2442" y="1350"/>
                    </a:lnTo>
                    <a:lnTo>
                      <a:pt x="2435" y="1411"/>
                    </a:lnTo>
                    <a:lnTo>
                      <a:pt x="2424" y="1471"/>
                    </a:lnTo>
                    <a:lnTo>
                      <a:pt x="2410" y="1530"/>
                    </a:lnTo>
                    <a:lnTo>
                      <a:pt x="2394" y="1589"/>
                    </a:lnTo>
                    <a:lnTo>
                      <a:pt x="2374" y="1645"/>
                    </a:lnTo>
                    <a:lnTo>
                      <a:pt x="2352" y="1701"/>
                    </a:lnTo>
                    <a:lnTo>
                      <a:pt x="2328" y="1755"/>
                    </a:lnTo>
                    <a:lnTo>
                      <a:pt x="2301" y="1808"/>
                    </a:lnTo>
                    <a:lnTo>
                      <a:pt x="2271" y="1859"/>
                    </a:lnTo>
                    <a:lnTo>
                      <a:pt x="2239" y="1908"/>
                    </a:lnTo>
                    <a:lnTo>
                      <a:pt x="2205" y="1957"/>
                    </a:lnTo>
                    <a:lnTo>
                      <a:pt x="2169" y="2003"/>
                    </a:lnTo>
                    <a:lnTo>
                      <a:pt x="2130" y="2048"/>
                    </a:lnTo>
                    <a:lnTo>
                      <a:pt x="2090" y="2090"/>
                    </a:lnTo>
                    <a:lnTo>
                      <a:pt x="2048" y="2130"/>
                    </a:lnTo>
                    <a:lnTo>
                      <a:pt x="2003" y="2169"/>
                    </a:lnTo>
                    <a:lnTo>
                      <a:pt x="1957" y="2205"/>
                    </a:lnTo>
                    <a:lnTo>
                      <a:pt x="1908" y="2239"/>
                    </a:lnTo>
                    <a:lnTo>
                      <a:pt x="1859" y="2272"/>
                    </a:lnTo>
                    <a:lnTo>
                      <a:pt x="1807" y="2301"/>
                    </a:lnTo>
                    <a:lnTo>
                      <a:pt x="1755" y="2328"/>
                    </a:lnTo>
                    <a:lnTo>
                      <a:pt x="1701" y="2352"/>
                    </a:lnTo>
                    <a:lnTo>
                      <a:pt x="1645" y="2375"/>
                    </a:lnTo>
                    <a:lnTo>
                      <a:pt x="1589" y="2394"/>
                    </a:lnTo>
                    <a:lnTo>
                      <a:pt x="1530" y="2410"/>
                    </a:lnTo>
                    <a:lnTo>
                      <a:pt x="1471" y="2424"/>
                    </a:lnTo>
                    <a:lnTo>
                      <a:pt x="1411" y="2435"/>
                    </a:lnTo>
                    <a:lnTo>
                      <a:pt x="1349" y="2442"/>
                    </a:lnTo>
                    <a:lnTo>
                      <a:pt x="1287" y="2447"/>
                    </a:lnTo>
                    <a:lnTo>
                      <a:pt x="1224" y="2449"/>
                    </a:lnTo>
                    <a:lnTo>
                      <a:pt x="1161" y="2447"/>
                    </a:lnTo>
                    <a:lnTo>
                      <a:pt x="1099" y="2442"/>
                    </a:lnTo>
                    <a:lnTo>
                      <a:pt x="1038" y="2435"/>
                    </a:lnTo>
                    <a:lnTo>
                      <a:pt x="977" y="2424"/>
                    </a:lnTo>
                    <a:lnTo>
                      <a:pt x="918" y="2410"/>
                    </a:lnTo>
                    <a:lnTo>
                      <a:pt x="860" y="2394"/>
                    </a:lnTo>
                    <a:lnTo>
                      <a:pt x="803" y="2375"/>
                    </a:lnTo>
                    <a:lnTo>
                      <a:pt x="747" y="2352"/>
                    </a:lnTo>
                    <a:lnTo>
                      <a:pt x="694" y="2328"/>
                    </a:lnTo>
                    <a:lnTo>
                      <a:pt x="640" y="2301"/>
                    </a:lnTo>
                    <a:lnTo>
                      <a:pt x="589" y="2272"/>
                    </a:lnTo>
                    <a:lnTo>
                      <a:pt x="539" y="2239"/>
                    </a:lnTo>
                    <a:lnTo>
                      <a:pt x="492" y="2205"/>
                    </a:lnTo>
                    <a:lnTo>
                      <a:pt x="446" y="2169"/>
                    </a:lnTo>
                    <a:lnTo>
                      <a:pt x="401" y="2130"/>
                    </a:lnTo>
                    <a:lnTo>
                      <a:pt x="359" y="2090"/>
                    </a:lnTo>
                    <a:lnTo>
                      <a:pt x="318" y="2048"/>
                    </a:lnTo>
                    <a:lnTo>
                      <a:pt x="279" y="2003"/>
                    </a:lnTo>
                    <a:lnTo>
                      <a:pt x="243" y="1957"/>
                    </a:lnTo>
                    <a:lnTo>
                      <a:pt x="209" y="1908"/>
                    </a:lnTo>
                    <a:lnTo>
                      <a:pt x="177" y="1859"/>
                    </a:lnTo>
                    <a:lnTo>
                      <a:pt x="147" y="1808"/>
                    </a:lnTo>
                    <a:lnTo>
                      <a:pt x="121" y="1755"/>
                    </a:lnTo>
                    <a:lnTo>
                      <a:pt x="96" y="1701"/>
                    </a:lnTo>
                    <a:lnTo>
                      <a:pt x="74" y="1645"/>
                    </a:lnTo>
                    <a:lnTo>
                      <a:pt x="55" y="1589"/>
                    </a:lnTo>
                    <a:lnTo>
                      <a:pt x="38" y="1530"/>
                    </a:lnTo>
                    <a:lnTo>
                      <a:pt x="25" y="1471"/>
                    </a:lnTo>
                    <a:lnTo>
                      <a:pt x="14" y="1411"/>
                    </a:lnTo>
                    <a:lnTo>
                      <a:pt x="6" y="1350"/>
                    </a:lnTo>
                    <a:lnTo>
                      <a:pt x="2" y="1287"/>
                    </a:lnTo>
                    <a:lnTo>
                      <a:pt x="0" y="1225"/>
                    </a:lnTo>
                    <a:lnTo>
                      <a:pt x="2" y="1161"/>
                    </a:lnTo>
                    <a:lnTo>
                      <a:pt x="6" y="1100"/>
                    </a:lnTo>
                    <a:lnTo>
                      <a:pt x="14" y="1038"/>
                    </a:lnTo>
                    <a:lnTo>
                      <a:pt x="25" y="977"/>
                    </a:lnTo>
                    <a:lnTo>
                      <a:pt x="38" y="919"/>
                    </a:lnTo>
                    <a:lnTo>
                      <a:pt x="55" y="860"/>
                    </a:lnTo>
                    <a:lnTo>
                      <a:pt x="74" y="804"/>
                    </a:lnTo>
                    <a:lnTo>
                      <a:pt x="96" y="747"/>
                    </a:lnTo>
                    <a:lnTo>
                      <a:pt x="121" y="694"/>
                    </a:lnTo>
                    <a:lnTo>
                      <a:pt x="147" y="641"/>
                    </a:lnTo>
                    <a:lnTo>
                      <a:pt x="177" y="590"/>
                    </a:lnTo>
                    <a:lnTo>
                      <a:pt x="209" y="540"/>
                    </a:lnTo>
                    <a:lnTo>
                      <a:pt x="243" y="492"/>
                    </a:lnTo>
                    <a:lnTo>
                      <a:pt x="279" y="446"/>
                    </a:lnTo>
                    <a:lnTo>
                      <a:pt x="318" y="401"/>
                    </a:lnTo>
                    <a:lnTo>
                      <a:pt x="359" y="359"/>
                    </a:lnTo>
                    <a:lnTo>
                      <a:pt x="401" y="318"/>
                    </a:lnTo>
                    <a:lnTo>
                      <a:pt x="446" y="279"/>
                    </a:lnTo>
                    <a:lnTo>
                      <a:pt x="492" y="243"/>
                    </a:lnTo>
                    <a:lnTo>
                      <a:pt x="539" y="209"/>
                    </a:lnTo>
                    <a:lnTo>
                      <a:pt x="589" y="178"/>
                    </a:lnTo>
                    <a:lnTo>
                      <a:pt x="640" y="148"/>
                    </a:lnTo>
                    <a:lnTo>
                      <a:pt x="694" y="121"/>
                    </a:lnTo>
                    <a:lnTo>
                      <a:pt x="747" y="96"/>
                    </a:lnTo>
                    <a:lnTo>
                      <a:pt x="803" y="75"/>
                    </a:lnTo>
                    <a:lnTo>
                      <a:pt x="860" y="55"/>
                    </a:lnTo>
                    <a:lnTo>
                      <a:pt x="918" y="38"/>
                    </a:lnTo>
                    <a:lnTo>
                      <a:pt x="977" y="25"/>
                    </a:lnTo>
                    <a:lnTo>
                      <a:pt x="1038" y="14"/>
                    </a:lnTo>
                    <a:lnTo>
                      <a:pt x="1099" y="6"/>
                    </a:lnTo>
                    <a:lnTo>
                      <a:pt x="1161" y="2"/>
                    </a:lnTo>
                    <a:lnTo>
                      <a:pt x="1224" y="0"/>
                    </a:lnTo>
                    <a:close/>
                    <a:moveTo>
                      <a:pt x="784" y="814"/>
                    </a:moveTo>
                    <a:lnTo>
                      <a:pt x="1664" y="814"/>
                    </a:lnTo>
                    <a:lnTo>
                      <a:pt x="1673" y="815"/>
                    </a:lnTo>
                    <a:lnTo>
                      <a:pt x="1682" y="817"/>
                    </a:lnTo>
                    <a:lnTo>
                      <a:pt x="1689" y="821"/>
                    </a:lnTo>
                    <a:lnTo>
                      <a:pt x="1696" y="827"/>
                    </a:lnTo>
                    <a:lnTo>
                      <a:pt x="1703" y="834"/>
                    </a:lnTo>
                    <a:lnTo>
                      <a:pt x="1707" y="841"/>
                    </a:lnTo>
                    <a:lnTo>
                      <a:pt x="1709" y="850"/>
                    </a:lnTo>
                    <a:lnTo>
                      <a:pt x="1710" y="859"/>
                    </a:lnTo>
                    <a:lnTo>
                      <a:pt x="1710" y="1451"/>
                    </a:lnTo>
                    <a:lnTo>
                      <a:pt x="1709" y="1460"/>
                    </a:lnTo>
                    <a:lnTo>
                      <a:pt x="1707" y="1468"/>
                    </a:lnTo>
                    <a:lnTo>
                      <a:pt x="1703" y="1476"/>
                    </a:lnTo>
                    <a:lnTo>
                      <a:pt x="1696" y="1482"/>
                    </a:lnTo>
                    <a:lnTo>
                      <a:pt x="1689" y="1488"/>
                    </a:lnTo>
                    <a:lnTo>
                      <a:pt x="1682" y="1492"/>
                    </a:lnTo>
                    <a:lnTo>
                      <a:pt x="1673" y="1495"/>
                    </a:lnTo>
                    <a:lnTo>
                      <a:pt x="1664" y="1496"/>
                    </a:lnTo>
                    <a:lnTo>
                      <a:pt x="1347" y="1496"/>
                    </a:lnTo>
                    <a:lnTo>
                      <a:pt x="1347" y="1584"/>
                    </a:lnTo>
                    <a:lnTo>
                      <a:pt x="1422" y="1584"/>
                    </a:lnTo>
                    <a:lnTo>
                      <a:pt x="1429" y="1585"/>
                    </a:lnTo>
                    <a:lnTo>
                      <a:pt x="1435" y="1586"/>
                    </a:lnTo>
                    <a:lnTo>
                      <a:pt x="1441" y="1589"/>
                    </a:lnTo>
                    <a:lnTo>
                      <a:pt x="1446" y="1592"/>
                    </a:lnTo>
                    <a:lnTo>
                      <a:pt x="1450" y="1596"/>
                    </a:lnTo>
                    <a:lnTo>
                      <a:pt x="1454" y="1600"/>
                    </a:lnTo>
                    <a:lnTo>
                      <a:pt x="1456" y="1605"/>
                    </a:lnTo>
                    <a:lnTo>
                      <a:pt x="1456" y="1610"/>
                    </a:lnTo>
                    <a:lnTo>
                      <a:pt x="1456" y="1635"/>
                    </a:lnTo>
                    <a:lnTo>
                      <a:pt x="991" y="1635"/>
                    </a:lnTo>
                    <a:lnTo>
                      <a:pt x="991" y="1610"/>
                    </a:lnTo>
                    <a:lnTo>
                      <a:pt x="992" y="1605"/>
                    </a:lnTo>
                    <a:lnTo>
                      <a:pt x="994" y="1600"/>
                    </a:lnTo>
                    <a:lnTo>
                      <a:pt x="997" y="1596"/>
                    </a:lnTo>
                    <a:lnTo>
                      <a:pt x="1001" y="1592"/>
                    </a:lnTo>
                    <a:lnTo>
                      <a:pt x="1008" y="1589"/>
                    </a:lnTo>
                    <a:lnTo>
                      <a:pt x="1013" y="1586"/>
                    </a:lnTo>
                    <a:lnTo>
                      <a:pt x="1020" y="1585"/>
                    </a:lnTo>
                    <a:lnTo>
                      <a:pt x="1027" y="1584"/>
                    </a:lnTo>
                    <a:lnTo>
                      <a:pt x="1101" y="1584"/>
                    </a:lnTo>
                    <a:lnTo>
                      <a:pt x="1101" y="1496"/>
                    </a:lnTo>
                    <a:lnTo>
                      <a:pt x="784" y="1496"/>
                    </a:lnTo>
                    <a:lnTo>
                      <a:pt x="774" y="1495"/>
                    </a:lnTo>
                    <a:lnTo>
                      <a:pt x="766" y="1492"/>
                    </a:lnTo>
                    <a:lnTo>
                      <a:pt x="758" y="1488"/>
                    </a:lnTo>
                    <a:lnTo>
                      <a:pt x="752" y="1482"/>
                    </a:lnTo>
                    <a:lnTo>
                      <a:pt x="746" y="1476"/>
                    </a:lnTo>
                    <a:lnTo>
                      <a:pt x="742" y="1468"/>
                    </a:lnTo>
                    <a:lnTo>
                      <a:pt x="739" y="1460"/>
                    </a:lnTo>
                    <a:lnTo>
                      <a:pt x="738" y="1451"/>
                    </a:lnTo>
                    <a:lnTo>
                      <a:pt x="738" y="859"/>
                    </a:lnTo>
                    <a:lnTo>
                      <a:pt x="739" y="850"/>
                    </a:lnTo>
                    <a:lnTo>
                      <a:pt x="742" y="841"/>
                    </a:lnTo>
                    <a:lnTo>
                      <a:pt x="746" y="834"/>
                    </a:lnTo>
                    <a:lnTo>
                      <a:pt x="752" y="827"/>
                    </a:lnTo>
                    <a:lnTo>
                      <a:pt x="758" y="821"/>
                    </a:lnTo>
                    <a:lnTo>
                      <a:pt x="766" y="817"/>
                    </a:lnTo>
                    <a:lnTo>
                      <a:pt x="774" y="815"/>
                    </a:lnTo>
                    <a:lnTo>
                      <a:pt x="784" y="814"/>
                    </a:lnTo>
                    <a:close/>
                    <a:moveTo>
                      <a:pt x="788" y="872"/>
                    </a:moveTo>
                    <a:lnTo>
                      <a:pt x="1660" y="872"/>
                    </a:lnTo>
                    <a:lnTo>
                      <a:pt x="1660" y="1437"/>
                    </a:lnTo>
                    <a:lnTo>
                      <a:pt x="788" y="1437"/>
                    </a:lnTo>
                    <a:lnTo>
                      <a:pt x="788" y="872"/>
                    </a:lnTo>
                    <a:close/>
                    <a:moveTo>
                      <a:pt x="1224" y="387"/>
                    </a:moveTo>
                    <a:lnTo>
                      <a:pt x="1267" y="388"/>
                    </a:lnTo>
                    <a:lnTo>
                      <a:pt x="1310" y="391"/>
                    </a:lnTo>
                    <a:lnTo>
                      <a:pt x="1351" y="396"/>
                    </a:lnTo>
                    <a:lnTo>
                      <a:pt x="1393" y="403"/>
                    </a:lnTo>
                    <a:lnTo>
                      <a:pt x="1433" y="414"/>
                    </a:lnTo>
                    <a:lnTo>
                      <a:pt x="1474" y="425"/>
                    </a:lnTo>
                    <a:lnTo>
                      <a:pt x="1512" y="438"/>
                    </a:lnTo>
                    <a:lnTo>
                      <a:pt x="1550" y="453"/>
                    </a:lnTo>
                    <a:lnTo>
                      <a:pt x="1588" y="469"/>
                    </a:lnTo>
                    <a:lnTo>
                      <a:pt x="1624" y="488"/>
                    </a:lnTo>
                    <a:lnTo>
                      <a:pt x="1658" y="508"/>
                    </a:lnTo>
                    <a:lnTo>
                      <a:pt x="1692" y="530"/>
                    </a:lnTo>
                    <a:lnTo>
                      <a:pt x="1726" y="554"/>
                    </a:lnTo>
                    <a:lnTo>
                      <a:pt x="1757" y="578"/>
                    </a:lnTo>
                    <a:lnTo>
                      <a:pt x="1787" y="604"/>
                    </a:lnTo>
                    <a:lnTo>
                      <a:pt x="1817" y="632"/>
                    </a:lnTo>
                    <a:lnTo>
                      <a:pt x="1844" y="662"/>
                    </a:lnTo>
                    <a:lnTo>
                      <a:pt x="1870" y="692"/>
                    </a:lnTo>
                    <a:lnTo>
                      <a:pt x="1895" y="723"/>
                    </a:lnTo>
                    <a:lnTo>
                      <a:pt x="1918" y="757"/>
                    </a:lnTo>
                    <a:lnTo>
                      <a:pt x="1941" y="790"/>
                    </a:lnTo>
                    <a:lnTo>
                      <a:pt x="1961" y="825"/>
                    </a:lnTo>
                    <a:lnTo>
                      <a:pt x="1979" y="861"/>
                    </a:lnTo>
                    <a:lnTo>
                      <a:pt x="1996" y="899"/>
                    </a:lnTo>
                    <a:lnTo>
                      <a:pt x="2011" y="936"/>
                    </a:lnTo>
                    <a:lnTo>
                      <a:pt x="2024" y="975"/>
                    </a:lnTo>
                    <a:lnTo>
                      <a:pt x="2035" y="1015"/>
                    </a:lnTo>
                    <a:lnTo>
                      <a:pt x="2044" y="1056"/>
                    </a:lnTo>
                    <a:lnTo>
                      <a:pt x="2053" y="1096"/>
                    </a:lnTo>
                    <a:lnTo>
                      <a:pt x="2058" y="1139"/>
                    </a:lnTo>
                    <a:lnTo>
                      <a:pt x="2061" y="1181"/>
                    </a:lnTo>
                    <a:lnTo>
                      <a:pt x="2062" y="1225"/>
                    </a:lnTo>
                    <a:lnTo>
                      <a:pt x="2061" y="1268"/>
                    </a:lnTo>
                    <a:lnTo>
                      <a:pt x="2058" y="1310"/>
                    </a:lnTo>
                    <a:lnTo>
                      <a:pt x="2053" y="1352"/>
                    </a:lnTo>
                    <a:lnTo>
                      <a:pt x="2044" y="1393"/>
                    </a:lnTo>
                    <a:lnTo>
                      <a:pt x="2035" y="1433"/>
                    </a:lnTo>
                    <a:lnTo>
                      <a:pt x="2024" y="1474"/>
                    </a:lnTo>
                    <a:lnTo>
                      <a:pt x="2011" y="1512"/>
                    </a:lnTo>
                    <a:lnTo>
                      <a:pt x="1996" y="1550"/>
                    </a:lnTo>
                    <a:lnTo>
                      <a:pt x="1979" y="1588"/>
                    </a:lnTo>
                    <a:lnTo>
                      <a:pt x="1961" y="1623"/>
                    </a:lnTo>
                    <a:lnTo>
                      <a:pt x="1941" y="1658"/>
                    </a:lnTo>
                    <a:lnTo>
                      <a:pt x="1918" y="1693"/>
                    </a:lnTo>
                    <a:lnTo>
                      <a:pt x="1895" y="1725"/>
                    </a:lnTo>
                    <a:lnTo>
                      <a:pt x="1870" y="1757"/>
                    </a:lnTo>
                    <a:lnTo>
                      <a:pt x="1844" y="1787"/>
                    </a:lnTo>
                    <a:lnTo>
                      <a:pt x="1817" y="1817"/>
                    </a:lnTo>
                    <a:lnTo>
                      <a:pt x="1787" y="1844"/>
                    </a:lnTo>
                    <a:lnTo>
                      <a:pt x="1757" y="1870"/>
                    </a:lnTo>
                    <a:lnTo>
                      <a:pt x="1726" y="1895"/>
                    </a:lnTo>
                    <a:lnTo>
                      <a:pt x="1692" y="1919"/>
                    </a:lnTo>
                    <a:lnTo>
                      <a:pt x="1658" y="1941"/>
                    </a:lnTo>
                    <a:lnTo>
                      <a:pt x="1624" y="1961"/>
                    </a:lnTo>
                    <a:lnTo>
                      <a:pt x="1588" y="1979"/>
                    </a:lnTo>
                    <a:lnTo>
                      <a:pt x="1550" y="1996"/>
                    </a:lnTo>
                    <a:lnTo>
                      <a:pt x="1512" y="2011"/>
                    </a:lnTo>
                    <a:lnTo>
                      <a:pt x="1474" y="2024"/>
                    </a:lnTo>
                    <a:lnTo>
                      <a:pt x="1433" y="2036"/>
                    </a:lnTo>
                    <a:lnTo>
                      <a:pt x="1393" y="2045"/>
                    </a:lnTo>
                    <a:lnTo>
                      <a:pt x="1351" y="2053"/>
                    </a:lnTo>
                    <a:lnTo>
                      <a:pt x="1310" y="2058"/>
                    </a:lnTo>
                    <a:lnTo>
                      <a:pt x="1267" y="2061"/>
                    </a:lnTo>
                    <a:lnTo>
                      <a:pt x="1224" y="2062"/>
                    </a:lnTo>
                    <a:lnTo>
                      <a:pt x="1181" y="2061"/>
                    </a:lnTo>
                    <a:lnTo>
                      <a:pt x="1139" y="2058"/>
                    </a:lnTo>
                    <a:lnTo>
                      <a:pt x="1096" y="2053"/>
                    </a:lnTo>
                    <a:lnTo>
                      <a:pt x="1055" y="2045"/>
                    </a:lnTo>
                    <a:lnTo>
                      <a:pt x="1015" y="2036"/>
                    </a:lnTo>
                    <a:lnTo>
                      <a:pt x="975" y="2024"/>
                    </a:lnTo>
                    <a:lnTo>
                      <a:pt x="936" y="2011"/>
                    </a:lnTo>
                    <a:lnTo>
                      <a:pt x="899" y="1996"/>
                    </a:lnTo>
                    <a:lnTo>
                      <a:pt x="861" y="1979"/>
                    </a:lnTo>
                    <a:lnTo>
                      <a:pt x="825" y="1961"/>
                    </a:lnTo>
                    <a:lnTo>
                      <a:pt x="790" y="1941"/>
                    </a:lnTo>
                    <a:lnTo>
                      <a:pt x="756" y="1919"/>
                    </a:lnTo>
                    <a:lnTo>
                      <a:pt x="723" y="1895"/>
                    </a:lnTo>
                    <a:lnTo>
                      <a:pt x="692" y="1870"/>
                    </a:lnTo>
                    <a:lnTo>
                      <a:pt x="662" y="1844"/>
                    </a:lnTo>
                    <a:lnTo>
                      <a:pt x="632" y="1817"/>
                    </a:lnTo>
                    <a:lnTo>
                      <a:pt x="604" y="1787"/>
                    </a:lnTo>
                    <a:lnTo>
                      <a:pt x="578" y="1757"/>
                    </a:lnTo>
                    <a:lnTo>
                      <a:pt x="553" y="1725"/>
                    </a:lnTo>
                    <a:lnTo>
                      <a:pt x="529" y="1693"/>
                    </a:lnTo>
                    <a:lnTo>
                      <a:pt x="508" y="1658"/>
                    </a:lnTo>
                    <a:lnTo>
                      <a:pt x="488" y="1623"/>
                    </a:lnTo>
                    <a:lnTo>
                      <a:pt x="469" y="1588"/>
                    </a:lnTo>
                    <a:lnTo>
                      <a:pt x="453" y="1550"/>
                    </a:lnTo>
                    <a:lnTo>
                      <a:pt x="438" y="1512"/>
                    </a:lnTo>
                    <a:lnTo>
                      <a:pt x="424" y="1474"/>
                    </a:lnTo>
                    <a:lnTo>
                      <a:pt x="413" y="1433"/>
                    </a:lnTo>
                    <a:lnTo>
                      <a:pt x="403" y="1393"/>
                    </a:lnTo>
                    <a:lnTo>
                      <a:pt x="396" y="1352"/>
                    </a:lnTo>
                    <a:lnTo>
                      <a:pt x="391" y="1310"/>
                    </a:lnTo>
                    <a:lnTo>
                      <a:pt x="388" y="1268"/>
                    </a:lnTo>
                    <a:lnTo>
                      <a:pt x="386" y="1225"/>
                    </a:lnTo>
                    <a:lnTo>
                      <a:pt x="388" y="1181"/>
                    </a:lnTo>
                    <a:lnTo>
                      <a:pt x="391" y="1139"/>
                    </a:lnTo>
                    <a:lnTo>
                      <a:pt x="396" y="1096"/>
                    </a:lnTo>
                    <a:lnTo>
                      <a:pt x="403" y="1056"/>
                    </a:lnTo>
                    <a:lnTo>
                      <a:pt x="413" y="1015"/>
                    </a:lnTo>
                    <a:lnTo>
                      <a:pt x="424" y="975"/>
                    </a:lnTo>
                    <a:lnTo>
                      <a:pt x="438" y="936"/>
                    </a:lnTo>
                    <a:lnTo>
                      <a:pt x="453" y="899"/>
                    </a:lnTo>
                    <a:lnTo>
                      <a:pt x="469" y="861"/>
                    </a:lnTo>
                    <a:lnTo>
                      <a:pt x="488" y="825"/>
                    </a:lnTo>
                    <a:lnTo>
                      <a:pt x="508" y="790"/>
                    </a:lnTo>
                    <a:lnTo>
                      <a:pt x="529" y="757"/>
                    </a:lnTo>
                    <a:lnTo>
                      <a:pt x="553" y="723"/>
                    </a:lnTo>
                    <a:lnTo>
                      <a:pt x="578" y="692"/>
                    </a:lnTo>
                    <a:lnTo>
                      <a:pt x="604" y="662"/>
                    </a:lnTo>
                    <a:lnTo>
                      <a:pt x="632" y="632"/>
                    </a:lnTo>
                    <a:lnTo>
                      <a:pt x="662" y="604"/>
                    </a:lnTo>
                    <a:lnTo>
                      <a:pt x="692" y="578"/>
                    </a:lnTo>
                    <a:lnTo>
                      <a:pt x="723" y="554"/>
                    </a:lnTo>
                    <a:lnTo>
                      <a:pt x="756" y="530"/>
                    </a:lnTo>
                    <a:lnTo>
                      <a:pt x="790" y="508"/>
                    </a:lnTo>
                    <a:lnTo>
                      <a:pt x="825" y="488"/>
                    </a:lnTo>
                    <a:lnTo>
                      <a:pt x="861" y="469"/>
                    </a:lnTo>
                    <a:lnTo>
                      <a:pt x="899" y="453"/>
                    </a:lnTo>
                    <a:lnTo>
                      <a:pt x="936" y="438"/>
                    </a:lnTo>
                    <a:lnTo>
                      <a:pt x="975" y="425"/>
                    </a:lnTo>
                    <a:lnTo>
                      <a:pt x="1015" y="414"/>
                    </a:lnTo>
                    <a:lnTo>
                      <a:pt x="1055" y="403"/>
                    </a:lnTo>
                    <a:lnTo>
                      <a:pt x="1096" y="396"/>
                    </a:lnTo>
                    <a:lnTo>
                      <a:pt x="1139" y="391"/>
                    </a:lnTo>
                    <a:lnTo>
                      <a:pt x="1181" y="388"/>
                    </a:lnTo>
                    <a:lnTo>
                      <a:pt x="1224" y="387"/>
                    </a:lnTo>
                    <a:close/>
                  </a:path>
                </a:pathLst>
              </a:custGeom>
              <a:solidFill>
                <a:srgbClr val="4472C4">
                  <a:alpha val="100000"/>
                </a:srgbClr>
              </a:solidFill>
              <a:ln w="9525">
                <a:noFill/>
              </a:ln>
            </p:spPr>
            <p:txBody>
              <a:bodyPr/>
              <a:p>
                <a:endParaRPr lang="zh-CN" altLang="en-US"/>
              </a:p>
            </p:txBody>
          </p:sp>
        </p:gr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1+#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fade">
                                      <p:cBhvr>
                                        <p:cTn id="12" dur="1500"/>
                                        <p:tgtEl>
                                          <p:spTgt spid="22530"/>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fade">
                                      <p:cBhvr>
                                        <p:cTn id="15" dur="1000"/>
                                        <p:tgtEl>
                                          <p:spTgt spid="22532"/>
                                        </p:tgtEl>
                                      </p:cBhvr>
                                    </p:animEffect>
                                    <p:anim calcmode="lin" valueType="num">
                                      <p:cBhvr>
                                        <p:cTn id="16" dur="1000" fill="hold"/>
                                        <p:tgtEl>
                                          <p:spTgt spid="22532"/>
                                        </p:tgtEl>
                                        <p:attrNameLst>
                                          <p:attrName>ppt_x</p:attrName>
                                        </p:attrNameLst>
                                      </p:cBhvr>
                                      <p:tavLst>
                                        <p:tav tm="0">
                                          <p:val>
                                            <p:strVal val="#ppt_x"/>
                                          </p:val>
                                        </p:tav>
                                        <p:tav tm="100000">
                                          <p:val>
                                            <p:strVal val="#ppt_x"/>
                                          </p:val>
                                        </p:tav>
                                      </p:tavLst>
                                    </p:anim>
                                    <p:anim calcmode="lin" valueType="num">
                                      <p:cBhvr>
                                        <p:cTn id="17" dur="1000" fill="hold"/>
                                        <p:tgtEl>
                                          <p:spTgt spid="22532"/>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2533"/>
                                        </p:tgtEl>
                                        <p:attrNameLst>
                                          <p:attrName>style.visibility</p:attrName>
                                        </p:attrNameLst>
                                      </p:cBhvr>
                                      <p:to>
                                        <p:strVal val="visible"/>
                                      </p:to>
                                    </p:set>
                                    <p:anim calcmode="lin" valueType="num">
                                      <p:cBhvr additive="base">
                                        <p:cTn id="20" dur="500" fill="hold"/>
                                        <p:tgtEl>
                                          <p:spTgt spid="22533"/>
                                        </p:tgtEl>
                                        <p:attrNameLst>
                                          <p:attrName>ppt_x</p:attrName>
                                        </p:attrNameLst>
                                      </p:cBhvr>
                                      <p:tavLst>
                                        <p:tav tm="0">
                                          <p:val>
                                            <p:strVal val="0-#ppt_w/2"/>
                                          </p:val>
                                        </p:tav>
                                        <p:tav tm="100000">
                                          <p:val>
                                            <p:strVal val="#ppt_x"/>
                                          </p:val>
                                        </p:tav>
                                      </p:tavLst>
                                    </p:anim>
                                    <p:anim calcmode="lin" valueType="num">
                                      <p:cBhvr additive="base">
                                        <p:cTn id="21"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2846705" cy="2484120"/>
          </a:xfrm>
          <a:prstGeom prst="rect">
            <a:avLst/>
          </a:prstGeom>
        </p:spPr>
      </p:pic>
      <p:pic>
        <p:nvPicPr>
          <p:cNvPr id="49156" name="Picture 2"/>
          <p:cNvPicPr>
            <a:picLocks noChangeAspect="1"/>
          </p:cNvPicPr>
          <p:nvPr/>
        </p:nvPicPr>
        <p:blipFill>
          <a:blip r:embed="rId2"/>
          <a:stretch>
            <a:fillRect/>
          </a:stretch>
        </p:blipFill>
        <p:spPr>
          <a:xfrm>
            <a:off x="5835650" y="1289050"/>
            <a:ext cx="6356350" cy="4653280"/>
          </a:xfrm>
          <a:prstGeom prst="rect">
            <a:avLst/>
          </a:prstGeom>
          <a:noFill/>
          <a:ln w="9525">
            <a:noFill/>
          </a:ln>
        </p:spPr>
      </p:pic>
      <p:grpSp>
        <p:nvGrpSpPr>
          <p:cNvPr id="49157" name="组合 49156"/>
          <p:cNvGrpSpPr/>
          <p:nvPr/>
        </p:nvGrpSpPr>
        <p:grpSpPr>
          <a:xfrm>
            <a:off x="2122805" y="1053165"/>
            <a:ext cx="7785735" cy="5428092"/>
            <a:chOff x="1404" y="-313"/>
            <a:chExt cx="4120" cy="2310"/>
          </a:xfrm>
        </p:grpSpPr>
        <p:pic>
          <p:nvPicPr>
            <p:cNvPr id="6" name="TextBox 23"/>
            <p:cNvPicPr/>
            <p:nvPr/>
          </p:nvPicPr>
          <p:blipFill>
            <a:blip r:embed="rId3"/>
            <a:stretch>
              <a:fillRect/>
            </a:stretch>
          </p:blipFill>
          <p:spPr>
            <a:xfrm>
              <a:off x="1404" y="-313"/>
              <a:ext cx="4120" cy="2310"/>
            </a:xfrm>
            <a:prstGeom prst="rect">
              <a:avLst/>
            </a:prstGeom>
            <a:noFill/>
            <a:ln w="9525">
              <a:noFill/>
            </a:ln>
          </p:spPr>
        </p:pic>
        <p:sp>
          <p:nvSpPr>
            <p:cNvPr id="49158" name="文本框 49158"/>
            <p:cNvSpPr txBox="1"/>
            <p:nvPr/>
          </p:nvSpPr>
          <p:spPr>
            <a:xfrm>
              <a:off x="2339" y="91"/>
              <a:ext cx="2373" cy="1420"/>
            </a:xfrm>
            <a:prstGeom prst="rect">
              <a:avLst/>
            </a:prstGeom>
            <a:noFill/>
            <a:ln w="9525">
              <a:noFill/>
            </a:ln>
          </p:spPr>
          <p:txBody>
            <a:bodyPr anchor="ctr"/>
            <a:p>
              <a:pPr indent="539750" algn="just" defTabSz="1216025">
                <a:lnSpc>
                  <a:spcPct val="150000"/>
                </a:lnSpc>
                <a:spcBef>
                  <a:spcPct val="20000"/>
                </a:spcBef>
                <a:buFont typeface="Arial" panose="020B0604020202020204" pitchFamily="34" charset="0"/>
                <a:buNone/>
              </a:pPr>
              <a:r>
                <a:rPr lang="en-US" altLang="zh-CN" sz="2000" dirty="0">
                  <a:solidFill>
                    <a:srgbClr val="FFFFFF"/>
                  </a:solidFill>
                  <a:latin typeface="微软雅黑" panose="020B0503020204020204" charset="-122"/>
                  <a:ea typeface="微软雅黑" panose="020B0503020204020204" charset="-122"/>
                </a:rPr>
                <a:t>        </a:t>
              </a:r>
              <a:r>
                <a:rPr lang="zh-CN" alt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机器人的手部是最重要的执行机构， 从功能和形态上看， 它可分为工业机器人的手部和仿人机器人的手部。目前， 前者应用较多， 也比较成熟。</a:t>
              </a:r>
              <a:endPar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indent="539750" algn="just" defTabSz="1216025">
                <a:lnSpc>
                  <a:spcPct val="150000"/>
                </a:lnSpc>
                <a:spcBef>
                  <a:spcPct val="20000"/>
                </a:spcBef>
                <a:buFont typeface="Arial" panose="020B0604020202020204" pitchFamily="34" charset="0"/>
                <a:buNone/>
              </a:pPr>
              <a:endParaRPr lang="zh-CN" alt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750" fill="hold"/>
                                        <p:tgtEl>
                                          <p:spTgt spid="49157"/>
                                        </p:tgtEl>
                                        <p:attrNameLst>
                                          <p:attrName>ppt_x</p:attrName>
                                        </p:attrNameLst>
                                      </p:cBhvr>
                                      <p:tavLst>
                                        <p:tav tm="0">
                                          <p:val>
                                            <p:strVal val="0-#ppt_w/2"/>
                                          </p:val>
                                        </p:tav>
                                        <p:tav tm="100000">
                                          <p:val>
                                            <p:strVal val="#ppt_x"/>
                                          </p:val>
                                        </p:tav>
                                      </p:tavLst>
                                    </p:anim>
                                    <p:anim calcmode="lin" valueType="num">
                                      <p:cBhvr additive="base">
                                        <p:cTn id="8" dur="750" fill="hold"/>
                                        <p:tgtEl>
                                          <p:spTgt spid="4915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100000" fill="hold" nodeType="afterEffect">
                                  <p:stCondLst>
                                    <p:cond delay="0"/>
                                  </p:stCondLst>
                                  <p:childTnLst>
                                    <p:set>
                                      <p:cBhvr>
                                        <p:cTn id="11" dur="1" fill="hold">
                                          <p:stCondLst>
                                            <p:cond delay="0"/>
                                          </p:stCondLst>
                                        </p:cTn>
                                        <p:tgtEl>
                                          <p:spTgt spid="49156"/>
                                        </p:tgtEl>
                                        <p:attrNameLst>
                                          <p:attrName>style.visibility</p:attrName>
                                        </p:attrNameLst>
                                      </p:cBhvr>
                                      <p:to>
                                        <p:strVal val="visible"/>
                                      </p:to>
                                    </p:set>
                                    <p:anim calcmode="lin" valueType="num">
                                      <p:cBhvr additive="base">
                                        <p:cTn id="12" dur="750" fill="hold"/>
                                        <p:tgtEl>
                                          <p:spTgt spid="49156"/>
                                        </p:tgtEl>
                                        <p:attrNameLst>
                                          <p:attrName>ppt_x</p:attrName>
                                        </p:attrNameLst>
                                      </p:cBhvr>
                                      <p:tavLst>
                                        <p:tav tm="0">
                                          <p:val>
                                            <p:strVal val="1+#ppt_w/2"/>
                                          </p:val>
                                        </p:tav>
                                        <p:tav tm="100000">
                                          <p:val>
                                            <p:strVal val="#ppt_x"/>
                                          </p:val>
                                        </p:tav>
                                      </p:tavLst>
                                    </p:anim>
                                    <p:anim calcmode="lin" valueType="num">
                                      <p:cBhvr additive="base">
                                        <p:cTn id="13" dur="750" fill="hold"/>
                                        <p:tgtEl>
                                          <p:spTgt spid="49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2846705" cy="2484120"/>
          </a:xfrm>
          <a:prstGeom prst="rect">
            <a:avLst/>
          </a:prstGeom>
        </p:spPr>
      </p:pic>
      <p:pic>
        <p:nvPicPr>
          <p:cNvPr id="49156" name="Picture 2"/>
          <p:cNvPicPr>
            <a:picLocks noChangeAspect="1"/>
          </p:cNvPicPr>
          <p:nvPr/>
        </p:nvPicPr>
        <p:blipFill>
          <a:blip r:embed="rId2"/>
          <a:stretch>
            <a:fillRect/>
          </a:stretch>
        </p:blipFill>
        <p:spPr>
          <a:xfrm>
            <a:off x="5835650" y="1289050"/>
            <a:ext cx="6356350" cy="4653280"/>
          </a:xfrm>
          <a:prstGeom prst="rect">
            <a:avLst/>
          </a:prstGeom>
          <a:noFill/>
          <a:ln w="9525">
            <a:noFill/>
          </a:ln>
        </p:spPr>
      </p:pic>
      <p:grpSp>
        <p:nvGrpSpPr>
          <p:cNvPr id="49157" name="组合 49156"/>
          <p:cNvGrpSpPr/>
          <p:nvPr/>
        </p:nvGrpSpPr>
        <p:grpSpPr>
          <a:xfrm>
            <a:off x="2122805" y="1053165"/>
            <a:ext cx="7785735" cy="5428092"/>
            <a:chOff x="1404" y="-313"/>
            <a:chExt cx="4120" cy="2310"/>
          </a:xfrm>
        </p:grpSpPr>
        <p:pic>
          <p:nvPicPr>
            <p:cNvPr id="6" name="TextBox 23"/>
            <p:cNvPicPr/>
            <p:nvPr/>
          </p:nvPicPr>
          <p:blipFill>
            <a:blip r:embed="rId3"/>
            <a:stretch>
              <a:fillRect/>
            </a:stretch>
          </p:blipFill>
          <p:spPr>
            <a:xfrm>
              <a:off x="1404" y="-313"/>
              <a:ext cx="4120" cy="2310"/>
            </a:xfrm>
            <a:prstGeom prst="rect">
              <a:avLst/>
            </a:prstGeom>
            <a:noFill/>
            <a:ln w="9525">
              <a:noFill/>
            </a:ln>
          </p:spPr>
        </p:pic>
        <p:sp>
          <p:nvSpPr>
            <p:cNvPr id="49158" name="文本框 49158"/>
            <p:cNvSpPr txBox="1"/>
            <p:nvPr/>
          </p:nvSpPr>
          <p:spPr>
            <a:xfrm>
              <a:off x="2271" y="91"/>
              <a:ext cx="2594" cy="1420"/>
            </a:xfrm>
            <a:prstGeom prst="rect">
              <a:avLst/>
            </a:prstGeom>
            <a:noFill/>
            <a:ln w="9525">
              <a:noFill/>
            </a:ln>
          </p:spPr>
          <p:txBody>
            <a:bodyPr anchor="ctr"/>
            <a:p>
              <a:pPr indent="539750" algn="just" defTabSz="1216025">
                <a:lnSpc>
                  <a:spcPct val="150000"/>
                </a:lnSpc>
                <a:spcBef>
                  <a:spcPct val="20000"/>
                </a:spcBef>
                <a:buFont typeface="Arial" panose="020B0604020202020204" pitchFamily="34" charset="0"/>
                <a:buNone/>
              </a:pPr>
              <a:r>
                <a:rPr lang="en-US" altLang="zh-CN" sz="2000" dirty="0">
                  <a:solidFill>
                    <a:srgbClr val="FFFFFF"/>
                  </a:solidFill>
                  <a:latin typeface="微软雅黑" panose="020B0503020204020204" charset="-122"/>
                  <a:ea typeface="微软雅黑" panose="020B0503020204020204" charset="-122"/>
                </a:rPr>
                <a:t>    </a:t>
              </a:r>
              <a:r>
                <a:rPr lang="en-US" altLang="zh-CN" sz="2400" dirty="0">
                  <a:solidFill>
                    <a:schemeClr val="bg1"/>
                  </a:solidFill>
                  <a:latin typeface="微软雅黑" panose="020B0503020204020204" charset="-122"/>
                  <a:ea typeface="微软雅黑" panose="020B0503020204020204" charset="-122"/>
                </a:rPr>
                <a:t>  </a:t>
              </a:r>
              <a:r>
                <a:rPr lang="zh-CN" alt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工业机器人的手部是用来握持工件或工具的部件。由于被握持工件的形状、尺寸、重量、材质及表面状态的不同， 手部结构是多种多样的。大部分的手部结构都是根据特定的工件要求而专门设计的。各种手部的工作原理不同， 故其结构形态各异。</a:t>
              </a:r>
              <a:endParaRPr lang="zh-CN" alt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750" fill="hold"/>
                                        <p:tgtEl>
                                          <p:spTgt spid="49157"/>
                                        </p:tgtEl>
                                        <p:attrNameLst>
                                          <p:attrName>ppt_x</p:attrName>
                                        </p:attrNameLst>
                                      </p:cBhvr>
                                      <p:tavLst>
                                        <p:tav tm="0">
                                          <p:val>
                                            <p:strVal val="0-#ppt_w/2"/>
                                          </p:val>
                                        </p:tav>
                                        <p:tav tm="100000">
                                          <p:val>
                                            <p:strVal val="#ppt_x"/>
                                          </p:val>
                                        </p:tav>
                                      </p:tavLst>
                                    </p:anim>
                                    <p:anim calcmode="lin" valueType="num">
                                      <p:cBhvr additive="base">
                                        <p:cTn id="8" dur="750" fill="hold"/>
                                        <p:tgtEl>
                                          <p:spTgt spid="4915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100000" fill="hold" nodeType="afterEffect">
                                  <p:stCondLst>
                                    <p:cond delay="0"/>
                                  </p:stCondLst>
                                  <p:childTnLst>
                                    <p:set>
                                      <p:cBhvr>
                                        <p:cTn id="11" dur="1" fill="hold">
                                          <p:stCondLst>
                                            <p:cond delay="0"/>
                                          </p:stCondLst>
                                        </p:cTn>
                                        <p:tgtEl>
                                          <p:spTgt spid="49156"/>
                                        </p:tgtEl>
                                        <p:attrNameLst>
                                          <p:attrName>style.visibility</p:attrName>
                                        </p:attrNameLst>
                                      </p:cBhvr>
                                      <p:to>
                                        <p:strVal val="visible"/>
                                      </p:to>
                                    </p:set>
                                    <p:anim calcmode="lin" valueType="num">
                                      <p:cBhvr additive="base">
                                        <p:cTn id="12" dur="750" fill="hold"/>
                                        <p:tgtEl>
                                          <p:spTgt spid="49156"/>
                                        </p:tgtEl>
                                        <p:attrNameLst>
                                          <p:attrName>ppt_x</p:attrName>
                                        </p:attrNameLst>
                                      </p:cBhvr>
                                      <p:tavLst>
                                        <p:tav tm="0">
                                          <p:val>
                                            <p:strVal val="1+#ppt_w/2"/>
                                          </p:val>
                                        </p:tav>
                                        <p:tav tm="100000">
                                          <p:val>
                                            <p:strVal val="#ppt_x"/>
                                          </p:val>
                                        </p:tav>
                                      </p:tavLst>
                                    </p:anim>
                                    <p:anim calcmode="lin" valueType="num">
                                      <p:cBhvr additive="base">
                                        <p:cTn id="13" dur="750" fill="hold"/>
                                        <p:tgtEl>
                                          <p:spTgt spid="49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8352973" y="2903067"/>
            <a:ext cx="3140209" cy="769441"/>
          </a:xfrm>
          <a:prstGeom prst="rect">
            <a:avLst/>
          </a:prstGeom>
          <a:noFill/>
        </p:spPr>
        <p:txBody>
          <a:bodyPr wrap="square" rtlCol="0">
            <a:spAutoFit/>
          </a:bodyPr>
          <a:lstStyle/>
          <a:p>
            <a:pPr algn="r">
              <a:defRPr/>
            </a:pPr>
            <a:r>
              <a:rPr kumimoji="0" lang="en-US" altLang="zh-CN" sz="4400" b="0" i="0" u="none" strike="noStrike" kern="1200" cap="none" spc="0" normalizeH="0" baseline="0" noProof="0" dirty="0">
                <a:ln>
                  <a:noFill/>
                </a:ln>
                <a:solidFill>
                  <a:prstClr val="white"/>
                </a:solidFill>
                <a:effectLst/>
                <a:uLnTx/>
                <a:uFillTx/>
                <a:latin typeface="Microsoft YaHei UI" panose="020F0502020204030204"/>
                <a:ea typeface="微软雅黑" panose="020B0503020204020204" charset="-122"/>
                <a:cs typeface="+mn-cs"/>
              </a:rPr>
              <a:t>PART </a:t>
            </a:r>
            <a:r>
              <a:rPr lang="en-US" altLang="zh-CN" sz="4400" dirty="0">
                <a:solidFill>
                  <a:prstClr val="white"/>
                </a:solidFill>
              </a:rPr>
              <a:t>ONE</a:t>
            </a:r>
            <a:endParaRPr lang="zh-CN" altLang="en-US" sz="4400" dirty="0">
              <a:solidFill>
                <a:prstClr val="white"/>
              </a:solidFill>
            </a:endParaRPr>
          </a:p>
        </p:txBody>
      </p:sp>
      <p:sp>
        <p:nvSpPr>
          <p:cNvPr id="21" name="文本框 20"/>
          <p:cNvSpPr txBox="1"/>
          <p:nvPr/>
        </p:nvSpPr>
        <p:spPr>
          <a:xfrm>
            <a:off x="4572000" y="4243421"/>
            <a:ext cx="6908657" cy="1272540"/>
          </a:xfrm>
          <a:prstGeom prst="rect">
            <a:avLst/>
          </a:prstGeom>
          <a:noFill/>
        </p:spPr>
        <p:txBody>
          <a:bodyPr wrap="square" rtlCol="0">
            <a:spAutoFit/>
          </a:bodyPr>
          <a:lstStyle/>
          <a:p>
            <a:pPr algn="r">
              <a:lnSpc>
                <a:spcPct val="120000"/>
              </a:lnSpc>
            </a:pPr>
            <a:r>
              <a:rPr lang="zh-CN" altLang="zh-CN" sz="3200" b="1" dirty="0">
                <a:solidFill>
                  <a:srgbClr val="66CCFF"/>
                </a:solidFill>
                <a:cs typeface="+mn-ea"/>
                <a:sym typeface="+mn-lt"/>
              </a:rPr>
              <a:t>夹钳式手部</a:t>
            </a:r>
            <a:endParaRPr lang="zh-CN" altLang="zh-CN" sz="3200" b="1" dirty="0">
              <a:solidFill>
                <a:srgbClr val="66CCFF"/>
              </a:solidFill>
              <a:cs typeface="+mn-ea"/>
              <a:sym typeface="+mn-lt"/>
            </a:endParaRPr>
          </a:p>
          <a:p>
            <a:pPr algn="r">
              <a:lnSpc>
                <a:spcPct val="120000"/>
              </a:lnSpc>
            </a:pPr>
            <a:endParaRPr lang="zh-CN" altLang="en-US" sz="3200" b="1" dirty="0">
              <a:solidFill>
                <a:srgbClr val="66CCFF"/>
              </a:solidFill>
              <a:cs typeface="+mn-ea"/>
              <a:sym typeface="+mn-lt"/>
            </a:endParaRPr>
          </a:p>
        </p:txBody>
      </p:sp>
      <p:cxnSp>
        <p:nvCxnSpPr>
          <p:cNvPr id="22" name="直接连接符 21"/>
          <p:cNvCxnSpPr/>
          <p:nvPr/>
        </p:nvCxnSpPr>
        <p:spPr>
          <a:xfrm>
            <a:off x="10159855" y="3815045"/>
            <a:ext cx="120650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矩形 3"/>
          <p:cNvSpPr/>
          <p:nvPr/>
        </p:nvSpPr>
        <p:spPr>
          <a:xfrm>
            <a:off x="1" y="-9526"/>
            <a:ext cx="9566844" cy="6872061"/>
          </a:xfrm>
          <a:custGeom>
            <a:avLst/>
            <a:gdLst>
              <a:gd name="connsiteX0" fmla="*/ 0 w 1584894"/>
              <a:gd name="connsiteY0" fmla="*/ 0 h 6858000"/>
              <a:gd name="connsiteX1" fmla="*/ 1584894 w 1584894"/>
              <a:gd name="connsiteY1" fmla="*/ 0 h 6858000"/>
              <a:gd name="connsiteX2" fmla="*/ 1584894 w 1584894"/>
              <a:gd name="connsiteY2" fmla="*/ 6858000 h 6858000"/>
              <a:gd name="connsiteX3" fmla="*/ 0 w 1584894"/>
              <a:gd name="connsiteY3" fmla="*/ 6858000 h 6858000"/>
              <a:gd name="connsiteX4" fmla="*/ 0 w 1584894"/>
              <a:gd name="connsiteY4" fmla="*/ 0 h 6858000"/>
              <a:gd name="connsiteX0-1" fmla="*/ 0 w 5280594"/>
              <a:gd name="connsiteY0-2" fmla="*/ 0 h 6877050"/>
              <a:gd name="connsiteX1-3" fmla="*/ 1584894 w 5280594"/>
              <a:gd name="connsiteY1-4" fmla="*/ 0 h 6877050"/>
              <a:gd name="connsiteX2-5" fmla="*/ 5280594 w 5280594"/>
              <a:gd name="connsiteY2-6" fmla="*/ 6877050 h 6877050"/>
              <a:gd name="connsiteX3-7" fmla="*/ 0 w 5280594"/>
              <a:gd name="connsiteY3-8" fmla="*/ 6858000 h 6877050"/>
              <a:gd name="connsiteX4-9" fmla="*/ 0 w 5280594"/>
              <a:gd name="connsiteY4-10" fmla="*/ 0 h 6877050"/>
              <a:gd name="connsiteX0-11" fmla="*/ 0 w 5280594"/>
              <a:gd name="connsiteY0-12" fmla="*/ 0 h 6877050"/>
              <a:gd name="connsiteX1-13" fmla="*/ 746694 w 5280594"/>
              <a:gd name="connsiteY1-14" fmla="*/ 0 h 6877050"/>
              <a:gd name="connsiteX2-15" fmla="*/ 5280594 w 5280594"/>
              <a:gd name="connsiteY2-16" fmla="*/ 6877050 h 6877050"/>
              <a:gd name="connsiteX3-17" fmla="*/ 0 w 5280594"/>
              <a:gd name="connsiteY3-18" fmla="*/ 6858000 h 6877050"/>
              <a:gd name="connsiteX4-19" fmla="*/ 0 w 5280594"/>
              <a:gd name="connsiteY4-20" fmla="*/ 0 h 6877050"/>
              <a:gd name="connsiteX0-21" fmla="*/ 0 w 5280594"/>
              <a:gd name="connsiteY0-22" fmla="*/ 9525 h 6886575"/>
              <a:gd name="connsiteX1-23" fmla="*/ 632394 w 5280594"/>
              <a:gd name="connsiteY1-24" fmla="*/ 0 h 6886575"/>
              <a:gd name="connsiteX2-25" fmla="*/ 5280594 w 5280594"/>
              <a:gd name="connsiteY2-26" fmla="*/ 6886575 h 6886575"/>
              <a:gd name="connsiteX3-27" fmla="*/ 0 w 5280594"/>
              <a:gd name="connsiteY3-28" fmla="*/ 6867525 h 6886575"/>
              <a:gd name="connsiteX4-29" fmla="*/ 0 w 5280594"/>
              <a:gd name="connsiteY4-30" fmla="*/ 9525 h 6886575"/>
              <a:gd name="connsiteX0-31" fmla="*/ 0 w 5365001"/>
              <a:gd name="connsiteY0-32" fmla="*/ 9525 h 6886575"/>
              <a:gd name="connsiteX1-33" fmla="*/ 632394 w 5365001"/>
              <a:gd name="connsiteY1-34" fmla="*/ 0 h 6886575"/>
              <a:gd name="connsiteX2-35" fmla="*/ 5365001 w 5365001"/>
              <a:gd name="connsiteY2-36" fmla="*/ 6886575 h 6886575"/>
              <a:gd name="connsiteX3-37" fmla="*/ 0 w 5365001"/>
              <a:gd name="connsiteY3-38" fmla="*/ 6867525 h 6886575"/>
              <a:gd name="connsiteX4-39" fmla="*/ 0 w 5365001"/>
              <a:gd name="connsiteY4-40" fmla="*/ 9525 h 6886575"/>
              <a:gd name="connsiteX0-41" fmla="*/ 0 w 5379515"/>
              <a:gd name="connsiteY0-42" fmla="*/ 9525 h 6872061"/>
              <a:gd name="connsiteX1-43" fmla="*/ 632394 w 5379515"/>
              <a:gd name="connsiteY1-44" fmla="*/ 0 h 6872061"/>
              <a:gd name="connsiteX2-45" fmla="*/ 5379515 w 5379515"/>
              <a:gd name="connsiteY2-46" fmla="*/ 6872061 h 6872061"/>
              <a:gd name="connsiteX3-47" fmla="*/ 0 w 5379515"/>
              <a:gd name="connsiteY3-48" fmla="*/ 6867525 h 6872061"/>
              <a:gd name="connsiteX4-49" fmla="*/ 0 w 5379515"/>
              <a:gd name="connsiteY4-50" fmla="*/ 9525 h 6872061"/>
              <a:gd name="connsiteX0-51" fmla="*/ 0 w 9566844"/>
              <a:gd name="connsiteY0-52" fmla="*/ 9525 h 6872061"/>
              <a:gd name="connsiteX1-53" fmla="*/ 9566844 w 9566844"/>
              <a:gd name="connsiteY1-54" fmla="*/ 0 h 6872061"/>
              <a:gd name="connsiteX2-55" fmla="*/ 5379515 w 9566844"/>
              <a:gd name="connsiteY2-56" fmla="*/ 6872061 h 6872061"/>
              <a:gd name="connsiteX3-57" fmla="*/ 0 w 9566844"/>
              <a:gd name="connsiteY3-58" fmla="*/ 6867525 h 6872061"/>
              <a:gd name="connsiteX4-59" fmla="*/ 0 w 9566844"/>
              <a:gd name="connsiteY4-60" fmla="*/ 9525 h 6872061"/>
              <a:gd name="connsiteX0-61" fmla="*/ 0 w 9566844"/>
              <a:gd name="connsiteY0-62" fmla="*/ 9525 h 6872061"/>
              <a:gd name="connsiteX1-63" fmla="*/ 9566844 w 9566844"/>
              <a:gd name="connsiteY1-64" fmla="*/ 0 h 6872061"/>
              <a:gd name="connsiteX2-65" fmla="*/ 2560115 w 9566844"/>
              <a:gd name="connsiteY2-66" fmla="*/ 6872061 h 6872061"/>
              <a:gd name="connsiteX3-67" fmla="*/ 0 w 9566844"/>
              <a:gd name="connsiteY3-68" fmla="*/ 6867525 h 6872061"/>
              <a:gd name="connsiteX4-69" fmla="*/ 0 w 9566844"/>
              <a:gd name="connsiteY4-70" fmla="*/ 9525 h 68720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66844" h="6872061">
                <a:moveTo>
                  <a:pt x="0" y="9525"/>
                </a:moveTo>
                <a:lnTo>
                  <a:pt x="9566844" y="0"/>
                </a:lnTo>
                <a:lnTo>
                  <a:pt x="2560115" y="6872061"/>
                </a:lnTo>
                <a:lnTo>
                  <a:pt x="0" y="6867525"/>
                </a:lnTo>
                <a:lnTo>
                  <a:pt x="0" y="9525"/>
                </a:lnTo>
                <a:close/>
              </a:path>
            </a:pathLst>
          </a:custGeom>
          <a:blipFill dpi="0" rotWithShape="1">
            <a:blip r:embed="rId1"/>
            <a:srcRect/>
            <a:stretch>
              <a:fillRect l="-19000" t="-4000" r="-21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3"/>
          <p:cNvSpPr/>
          <p:nvPr/>
        </p:nvSpPr>
        <p:spPr>
          <a:xfrm>
            <a:off x="0" y="-14061"/>
            <a:ext cx="9566844" cy="6872061"/>
          </a:xfrm>
          <a:custGeom>
            <a:avLst/>
            <a:gdLst>
              <a:gd name="connsiteX0" fmla="*/ 0 w 1584894"/>
              <a:gd name="connsiteY0" fmla="*/ 0 h 6858000"/>
              <a:gd name="connsiteX1" fmla="*/ 1584894 w 1584894"/>
              <a:gd name="connsiteY1" fmla="*/ 0 h 6858000"/>
              <a:gd name="connsiteX2" fmla="*/ 1584894 w 1584894"/>
              <a:gd name="connsiteY2" fmla="*/ 6858000 h 6858000"/>
              <a:gd name="connsiteX3" fmla="*/ 0 w 1584894"/>
              <a:gd name="connsiteY3" fmla="*/ 6858000 h 6858000"/>
              <a:gd name="connsiteX4" fmla="*/ 0 w 1584894"/>
              <a:gd name="connsiteY4" fmla="*/ 0 h 6858000"/>
              <a:gd name="connsiteX0-1" fmla="*/ 0 w 5280594"/>
              <a:gd name="connsiteY0-2" fmla="*/ 0 h 6877050"/>
              <a:gd name="connsiteX1-3" fmla="*/ 1584894 w 5280594"/>
              <a:gd name="connsiteY1-4" fmla="*/ 0 h 6877050"/>
              <a:gd name="connsiteX2-5" fmla="*/ 5280594 w 5280594"/>
              <a:gd name="connsiteY2-6" fmla="*/ 6877050 h 6877050"/>
              <a:gd name="connsiteX3-7" fmla="*/ 0 w 5280594"/>
              <a:gd name="connsiteY3-8" fmla="*/ 6858000 h 6877050"/>
              <a:gd name="connsiteX4-9" fmla="*/ 0 w 5280594"/>
              <a:gd name="connsiteY4-10" fmla="*/ 0 h 6877050"/>
              <a:gd name="connsiteX0-11" fmla="*/ 0 w 5280594"/>
              <a:gd name="connsiteY0-12" fmla="*/ 0 h 6877050"/>
              <a:gd name="connsiteX1-13" fmla="*/ 746694 w 5280594"/>
              <a:gd name="connsiteY1-14" fmla="*/ 0 h 6877050"/>
              <a:gd name="connsiteX2-15" fmla="*/ 5280594 w 5280594"/>
              <a:gd name="connsiteY2-16" fmla="*/ 6877050 h 6877050"/>
              <a:gd name="connsiteX3-17" fmla="*/ 0 w 5280594"/>
              <a:gd name="connsiteY3-18" fmla="*/ 6858000 h 6877050"/>
              <a:gd name="connsiteX4-19" fmla="*/ 0 w 5280594"/>
              <a:gd name="connsiteY4-20" fmla="*/ 0 h 6877050"/>
              <a:gd name="connsiteX0-21" fmla="*/ 0 w 5280594"/>
              <a:gd name="connsiteY0-22" fmla="*/ 9525 h 6886575"/>
              <a:gd name="connsiteX1-23" fmla="*/ 632394 w 5280594"/>
              <a:gd name="connsiteY1-24" fmla="*/ 0 h 6886575"/>
              <a:gd name="connsiteX2-25" fmla="*/ 5280594 w 5280594"/>
              <a:gd name="connsiteY2-26" fmla="*/ 6886575 h 6886575"/>
              <a:gd name="connsiteX3-27" fmla="*/ 0 w 5280594"/>
              <a:gd name="connsiteY3-28" fmla="*/ 6867525 h 6886575"/>
              <a:gd name="connsiteX4-29" fmla="*/ 0 w 5280594"/>
              <a:gd name="connsiteY4-30" fmla="*/ 9525 h 6886575"/>
              <a:gd name="connsiteX0-31" fmla="*/ 0 w 5365001"/>
              <a:gd name="connsiteY0-32" fmla="*/ 9525 h 6886575"/>
              <a:gd name="connsiteX1-33" fmla="*/ 632394 w 5365001"/>
              <a:gd name="connsiteY1-34" fmla="*/ 0 h 6886575"/>
              <a:gd name="connsiteX2-35" fmla="*/ 5365001 w 5365001"/>
              <a:gd name="connsiteY2-36" fmla="*/ 6886575 h 6886575"/>
              <a:gd name="connsiteX3-37" fmla="*/ 0 w 5365001"/>
              <a:gd name="connsiteY3-38" fmla="*/ 6867525 h 6886575"/>
              <a:gd name="connsiteX4-39" fmla="*/ 0 w 5365001"/>
              <a:gd name="connsiteY4-40" fmla="*/ 9525 h 6886575"/>
              <a:gd name="connsiteX0-41" fmla="*/ 0 w 5379515"/>
              <a:gd name="connsiteY0-42" fmla="*/ 9525 h 6872061"/>
              <a:gd name="connsiteX1-43" fmla="*/ 632394 w 5379515"/>
              <a:gd name="connsiteY1-44" fmla="*/ 0 h 6872061"/>
              <a:gd name="connsiteX2-45" fmla="*/ 5379515 w 5379515"/>
              <a:gd name="connsiteY2-46" fmla="*/ 6872061 h 6872061"/>
              <a:gd name="connsiteX3-47" fmla="*/ 0 w 5379515"/>
              <a:gd name="connsiteY3-48" fmla="*/ 6867525 h 6872061"/>
              <a:gd name="connsiteX4-49" fmla="*/ 0 w 5379515"/>
              <a:gd name="connsiteY4-50" fmla="*/ 9525 h 6872061"/>
              <a:gd name="connsiteX0-51" fmla="*/ 0 w 9566844"/>
              <a:gd name="connsiteY0-52" fmla="*/ 9525 h 6872061"/>
              <a:gd name="connsiteX1-53" fmla="*/ 9566844 w 9566844"/>
              <a:gd name="connsiteY1-54" fmla="*/ 0 h 6872061"/>
              <a:gd name="connsiteX2-55" fmla="*/ 5379515 w 9566844"/>
              <a:gd name="connsiteY2-56" fmla="*/ 6872061 h 6872061"/>
              <a:gd name="connsiteX3-57" fmla="*/ 0 w 9566844"/>
              <a:gd name="connsiteY3-58" fmla="*/ 6867525 h 6872061"/>
              <a:gd name="connsiteX4-59" fmla="*/ 0 w 9566844"/>
              <a:gd name="connsiteY4-60" fmla="*/ 9525 h 6872061"/>
              <a:gd name="connsiteX0-61" fmla="*/ 0 w 9566844"/>
              <a:gd name="connsiteY0-62" fmla="*/ 9525 h 6872061"/>
              <a:gd name="connsiteX1-63" fmla="*/ 9566844 w 9566844"/>
              <a:gd name="connsiteY1-64" fmla="*/ 0 h 6872061"/>
              <a:gd name="connsiteX2-65" fmla="*/ 2560115 w 9566844"/>
              <a:gd name="connsiteY2-66" fmla="*/ 6872061 h 6872061"/>
              <a:gd name="connsiteX3-67" fmla="*/ 0 w 9566844"/>
              <a:gd name="connsiteY3-68" fmla="*/ 6867525 h 6872061"/>
              <a:gd name="connsiteX4-69" fmla="*/ 0 w 9566844"/>
              <a:gd name="connsiteY4-70" fmla="*/ 9525 h 68720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66844" h="6872061">
                <a:moveTo>
                  <a:pt x="0" y="9525"/>
                </a:moveTo>
                <a:lnTo>
                  <a:pt x="9566844" y="0"/>
                </a:lnTo>
                <a:lnTo>
                  <a:pt x="2560115" y="6872061"/>
                </a:lnTo>
                <a:lnTo>
                  <a:pt x="0" y="6867525"/>
                </a:lnTo>
                <a:lnTo>
                  <a:pt x="0" y="9525"/>
                </a:lnTo>
                <a:close/>
              </a:path>
            </a:pathLst>
          </a:custGeom>
          <a:solidFill>
            <a:srgbClr val="33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10983" r="2053"/>
          <a:stretch>
            <a:fillRect/>
          </a:stretch>
        </p:blipFill>
        <p:spPr>
          <a:xfrm>
            <a:off x="-1" y="-85874"/>
            <a:ext cx="12192001" cy="6968610"/>
          </a:xfrm>
          <a:prstGeom prst="rect">
            <a:avLst/>
          </a:prstGeom>
        </p:spPr>
      </p:pic>
      <p:sp>
        <p:nvSpPr>
          <p:cNvPr id="46" name="矩形 45"/>
          <p:cNvSpPr/>
          <p:nvPr/>
        </p:nvSpPr>
        <p:spPr>
          <a:xfrm>
            <a:off x="-1" y="-85874"/>
            <a:ext cx="12192001" cy="69686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574" name="矩形 4"/>
          <p:cNvSpPr>
            <a:spLocks noChangeArrowheads="1"/>
          </p:cNvSpPr>
          <p:nvPr/>
        </p:nvSpPr>
        <p:spPr bwMode="auto">
          <a:xfrm>
            <a:off x="704850" y="280035"/>
            <a:ext cx="1072451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（１） 夹钳式手部　夹钳式是工业机器人最常用的一种手部形式， 一般夹钳式手部由以下几部分组成：</a:t>
            </a:r>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pic>
        <p:nvPicPr>
          <p:cNvPr id="10957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5515" y="1167130"/>
            <a:ext cx="7760970" cy="484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文本框 59"/>
          <p:cNvSpPr txBox="1"/>
          <p:nvPr/>
        </p:nvSpPr>
        <p:spPr>
          <a:xfrm>
            <a:off x="3360420" y="5868035"/>
            <a:ext cx="6149340" cy="1014730"/>
          </a:xfrm>
          <a:prstGeom prst="rect">
            <a:avLst/>
          </a:prstGeom>
          <a:noFill/>
        </p:spPr>
        <p:txBody>
          <a:bodyPr wrap="square">
            <a:spAutoFit/>
          </a:bodyPr>
          <a:p>
            <a:pPr algn="ct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１</a:t>
            </a:r>
            <a:r>
              <a:rPr lang="en-US" altLang="zh-CN" sz="2000" b="1" dirty="0">
                <a:solidFill>
                  <a:srgbClr val="1C4885"/>
                </a:solidFill>
                <a:latin typeface="+mj-ea"/>
                <a:ea typeface="+mj-ea"/>
              </a:rPr>
              <a:t>—</a:t>
            </a:r>
            <a:r>
              <a:rPr lang="zh-CN" altLang="en-US" sz="2000" b="1" dirty="0">
                <a:solidFill>
                  <a:srgbClr val="1C4885"/>
                </a:solidFill>
                <a:latin typeface="+mj-ea"/>
                <a:ea typeface="+mj-ea"/>
              </a:rPr>
              <a:t>手指　２</a:t>
            </a:r>
            <a:r>
              <a:rPr lang="en-US" altLang="zh-CN" sz="2000" b="1" dirty="0">
                <a:solidFill>
                  <a:srgbClr val="1C4885"/>
                </a:solidFill>
                <a:latin typeface="+mj-ea"/>
                <a:ea typeface="+mj-ea"/>
              </a:rPr>
              <a:t>—</a:t>
            </a:r>
            <a:r>
              <a:rPr lang="zh-CN" altLang="en-US" sz="2000" b="1" dirty="0">
                <a:solidFill>
                  <a:srgbClr val="1C4885"/>
                </a:solidFill>
                <a:latin typeface="+mj-ea"/>
                <a:ea typeface="+mj-ea"/>
              </a:rPr>
              <a:t>传动机构　３</a:t>
            </a:r>
            <a:r>
              <a:rPr lang="en-US" altLang="zh-CN" sz="2000" b="1" dirty="0">
                <a:solidFill>
                  <a:srgbClr val="1C4885"/>
                </a:solidFill>
                <a:latin typeface="+mj-ea"/>
                <a:ea typeface="+mj-ea"/>
              </a:rPr>
              <a:t>—</a:t>
            </a:r>
            <a:r>
              <a:rPr lang="zh-CN" altLang="en-US" sz="2000" b="1" dirty="0">
                <a:solidFill>
                  <a:srgbClr val="1C4885"/>
                </a:solidFill>
                <a:latin typeface="+mj-ea"/>
                <a:ea typeface="+mj-ea"/>
              </a:rPr>
              <a:t>驱动装置　</a:t>
            </a:r>
            <a:endParaRPr lang="en-US" altLang="zh-CN" sz="2000" b="1" dirty="0">
              <a:solidFill>
                <a:srgbClr val="1C4885"/>
              </a:solidFill>
              <a:latin typeface="+mj-ea"/>
              <a:ea typeface="+mj-ea"/>
            </a:endParaRPr>
          </a:p>
          <a:p>
            <a:pPr algn="ct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４</a:t>
            </a:r>
            <a:r>
              <a:rPr lang="en-US" altLang="zh-CN" sz="2000" b="1" dirty="0">
                <a:solidFill>
                  <a:srgbClr val="1C4885"/>
                </a:solidFill>
                <a:latin typeface="+mj-ea"/>
                <a:ea typeface="+mj-ea"/>
              </a:rPr>
              <a:t>—</a:t>
            </a:r>
            <a:r>
              <a:rPr lang="zh-CN" altLang="en-US" sz="2000" b="1" dirty="0">
                <a:solidFill>
                  <a:srgbClr val="1C4885"/>
                </a:solidFill>
                <a:latin typeface="+mj-ea"/>
                <a:ea typeface="+mj-ea"/>
              </a:rPr>
              <a:t>支架　５</a:t>
            </a:r>
            <a:r>
              <a:rPr lang="en-US" altLang="zh-CN" sz="2000" b="1" dirty="0">
                <a:solidFill>
                  <a:srgbClr val="1C4885"/>
                </a:solidFill>
                <a:latin typeface="+mj-ea"/>
                <a:ea typeface="+mj-ea"/>
              </a:rPr>
              <a:t>—</a:t>
            </a:r>
            <a:r>
              <a:rPr lang="zh-CN" altLang="en-US" sz="2000" b="1" dirty="0">
                <a:solidFill>
                  <a:srgbClr val="1C4885"/>
                </a:solidFill>
                <a:latin typeface="+mj-ea"/>
                <a:ea typeface="+mj-ea"/>
              </a:rPr>
              <a:t>工件</a:t>
            </a:r>
            <a:endParaRPr lang="zh-CN" altLang="en-US" sz="2000" b="1" dirty="0">
              <a:solidFill>
                <a:srgbClr val="1C4885"/>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10983" r="2053"/>
          <a:stretch>
            <a:fillRect/>
          </a:stretch>
        </p:blipFill>
        <p:spPr>
          <a:xfrm>
            <a:off x="-1" y="-85874"/>
            <a:ext cx="12192001" cy="6968610"/>
          </a:xfrm>
          <a:prstGeom prst="rect">
            <a:avLst/>
          </a:prstGeom>
        </p:spPr>
      </p:pic>
      <p:sp>
        <p:nvSpPr>
          <p:cNvPr id="46" name="矩形 45"/>
          <p:cNvSpPr/>
          <p:nvPr/>
        </p:nvSpPr>
        <p:spPr>
          <a:xfrm>
            <a:off x="-1" y="-85874"/>
            <a:ext cx="12192001" cy="69686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596" name="矩形 4"/>
          <p:cNvSpPr>
            <a:spLocks noChangeArrowheads="1"/>
          </p:cNvSpPr>
          <p:nvPr/>
        </p:nvSpPr>
        <p:spPr bwMode="auto">
          <a:xfrm>
            <a:off x="751205" y="450850"/>
            <a:ext cx="1059815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１） 手指。它是直接与工件接触的构件。手部松开和夹紧工件， 就是通过手指的张开和闭合来实现的。一般情况下， 机器人的手部只有两个手指， 少数有三个或多个手指。它们的结构形式常取决于被夹持工件的形状和特性。</a:t>
            </a:r>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10597" name="矩形 4"/>
          <p:cNvSpPr>
            <a:spLocks noChangeArrowheads="1"/>
          </p:cNvSpPr>
          <p:nvPr/>
        </p:nvSpPr>
        <p:spPr bwMode="auto">
          <a:xfrm>
            <a:off x="943929" y="2548573"/>
            <a:ext cx="9728852" cy="245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① 指端的形状。指端是手指上直接与工件接触的部位， 它的结构形状取决于工件的形状。</a:t>
            </a: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indent="539750" algn="just" defTabSz="1216025">
              <a:lnSpc>
                <a:spcPct val="150000"/>
              </a:lnSpc>
              <a:spcBef>
                <a:spcPct val="20000"/>
              </a:spcBef>
              <a:buFont typeface="Arial" panose="020B0604020202020204" pitchFamily="34" charset="0"/>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类型有： Ｖ 形指， 平面指,尖指或薄、长指和特形指。</a:t>
            </a: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indent="539750" algn="just" defTabSz="1216025">
              <a:lnSpc>
                <a:spcPct val="150000"/>
              </a:lnSpc>
              <a:spcBef>
                <a:spcPct val="20000"/>
              </a:spcBef>
              <a:buFont typeface="Arial" panose="020B0604020202020204" pitchFamily="34" charset="0"/>
              <a:buNone/>
            </a:pP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3500">
        <p14:prism/>
      </p:transition>
    </mc:Choice>
    <mc:Fallback>
      <p:transition spd="slow" advClick="0" advTm="3500">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Microsoft YaHei UI"/>
        <a:ea typeface="微软雅黑"/>
        <a:cs typeface=""/>
      </a:majorFont>
      <a:minorFont>
        <a:latin typeface="Microsoft YaHei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2161</Words>
  <Application>WPS 演示</Application>
  <PresentationFormat>宽屏</PresentationFormat>
  <Paragraphs>118</Paragraphs>
  <Slides>23</Slides>
  <Notes>12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Impact</vt:lpstr>
      <vt:lpstr>Microsoft YaHei UI</vt:lpstr>
      <vt:lpstr>Calibri</vt:lpstr>
      <vt:lpstr>微软雅黑</vt:lpstr>
      <vt:lpstr>Arial Unicode MS</vt:lpstr>
      <vt:lpstr>等线</vt:lpstr>
      <vt:lpstr>Microsoft YaHei UI</vt:lpstr>
      <vt:lpstr>Segoe Print</vt:lpstr>
      <vt:lpstr>Times New Roman</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人工智能2（7.19）</dc:title>
  <dc:creator>谢健</dc:creator>
  <cp:lastModifiedBy>小杰</cp:lastModifiedBy>
  <cp:revision>123</cp:revision>
  <dcterms:created xsi:type="dcterms:W3CDTF">2017-07-19T07:14:00Z</dcterms:created>
  <dcterms:modified xsi:type="dcterms:W3CDTF">2020-04-26T08:08:07Z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