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wdp" ContentType="image/vnd.ms-photo"/>
  <Default Extension="wmv" ContentType="video/x-ms-wmv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256" r:id="rId3"/>
    <p:sldId id="259" r:id="rId5"/>
    <p:sldId id="312" r:id="rId6"/>
    <p:sldId id="313" r:id="rId7"/>
    <p:sldId id="311" r:id="rId8"/>
    <p:sldId id="260" r:id="rId9"/>
    <p:sldId id="270" r:id="rId10"/>
    <p:sldId id="324" r:id="rId11"/>
    <p:sldId id="272" r:id="rId12"/>
    <p:sldId id="325" r:id="rId13"/>
    <p:sldId id="274" r:id="rId14"/>
    <p:sldId id="326" r:id="rId15"/>
    <p:sldId id="327" r:id="rId16"/>
    <p:sldId id="328" r:id="rId17"/>
    <p:sldId id="329" r:id="rId18"/>
    <p:sldId id="261" r:id="rId19"/>
    <p:sldId id="276" r:id="rId20"/>
    <p:sldId id="330" r:id="rId21"/>
    <p:sldId id="331" r:id="rId22"/>
    <p:sldId id="30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27" autoAdjust="0"/>
    <p:restoredTop sz="94151" autoAdjust="0"/>
  </p:normalViewPr>
  <p:slideViewPr>
    <p:cSldViewPr snapToGrid="0">
      <p:cViewPr varScale="1">
        <p:scale>
          <a:sx n="72" d="100"/>
          <a:sy n="72" d="100"/>
        </p:scale>
        <p:origin x="49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6EBDE-636B-4CC0-A3A0-919CD8A5E3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B4FC-C859-4F44-A142-265C2978DD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B4FC-C859-4F44-A142-265C2978DD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png"/><Relationship Id="rId5" Type="http://schemas.microsoft.com/office/2007/relationships/media" Target="../media/media2.mp4"/><Relationship Id="rId4" Type="http://schemas.openxmlformats.org/officeDocument/2006/relationships/image" Target="../media/image1.png"/><Relationship Id="rId3" Type="http://schemas.microsoft.com/office/2007/relationships/media" Target="../media/media1.wmv"/><Relationship Id="rId2" Type="http://schemas.openxmlformats.org/officeDocument/2006/relationships/video" Target="NULL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前~2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3">
                  <p14:trim end="7981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fxlsbYlh3u8lNQnyxTa@@s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5">
                  <p14:trim end="1853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xlsbYlh3u8lNQnyxTa@@s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3">
                  <p14:trim end="1853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1932405"/>
            <a:ext cx="12192000" cy="492559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r="19468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6001C">
                  <a:alpha val="0"/>
                </a:srgbClr>
              </a:gs>
              <a:gs pos="100000">
                <a:srgbClr val="06001C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2676" t="13262" r="34397" b="2205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5A5B8"/>
              </a:gs>
              <a:gs pos="59000">
                <a:srgbClr val="0070C0"/>
              </a:gs>
              <a:gs pos="97000">
                <a:srgbClr val="174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/>
          <a:srcRect r="32437" b="3059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248D-23EA-4282-BDD4-C5422A7739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521F-E503-486D-8F2C-822C53B7C0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652742" y="1169650"/>
            <a:ext cx="9023106" cy="295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457200"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457200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感谢您下载觅知网平台上提供的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457200"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457200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在觅知网出售的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的保护，作品的所有权、版权和著作权归觅知网所有，您下载的是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457200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1652741" y="4985563"/>
            <a:ext cx="7296131" cy="3683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457200"/>
            <a:r>
              <a:rPr lang="zh-CN" altLang="en-US" sz="1800" b="1" dirty="0">
                <a:solidFill>
                  <a:schemeClr val="bg1"/>
                </a:solidFill>
              </a:rPr>
              <a:t>更多精品</a:t>
            </a:r>
            <a:r>
              <a:rPr lang="en-US" altLang="zh-CN" sz="1800" b="1" dirty="0">
                <a:solidFill>
                  <a:schemeClr val="bg1"/>
                </a:solidFill>
              </a:rPr>
              <a:t>PPT</a:t>
            </a:r>
            <a:r>
              <a:rPr lang="zh-CN" altLang="en-US" sz="1800" b="1" dirty="0">
                <a:solidFill>
                  <a:schemeClr val="bg1"/>
                </a:solidFill>
              </a:rPr>
              <a:t>模板：</a:t>
            </a:r>
            <a:r>
              <a:rPr lang="en-US" altLang="zh-CN" sz="1800" b="1" dirty="0">
                <a:solidFill>
                  <a:schemeClr val="bg1"/>
                </a:solidFill>
              </a:rPr>
              <a:t>http://www.51miz.com/ppt/</a:t>
            </a:r>
            <a:endParaRPr lang="en-US" altLang="zh-CN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2248D-23EA-4282-BDD4-C5422A7739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521F-E503-486D-8F2C-822C53B7C09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5" Type="http://schemas.openxmlformats.org/officeDocument/2006/relationships/notesSlide" Target="../notesSlides/notesSlide8.xml"/><Relationship Id="rId24" Type="http://schemas.openxmlformats.org/officeDocument/2006/relationships/slideLayout" Target="../slideLayouts/slideLayout5.xml"/><Relationship Id="rId23" Type="http://schemas.openxmlformats.org/officeDocument/2006/relationships/tags" Target="../tags/tag36.xml"/><Relationship Id="rId22" Type="http://schemas.openxmlformats.org/officeDocument/2006/relationships/tags" Target="../tags/tag35.xml"/><Relationship Id="rId21" Type="http://schemas.openxmlformats.org/officeDocument/2006/relationships/tags" Target="../tags/tag34.xml"/><Relationship Id="rId20" Type="http://schemas.openxmlformats.org/officeDocument/2006/relationships/tags" Target="../tags/tag33.xml"/><Relationship Id="rId2" Type="http://schemas.microsoft.com/office/2007/relationships/hdphoto" Target="../media/image21.wdp"/><Relationship Id="rId19" Type="http://schemas.openxmlformats.org/officeDocument/2006/relationships/tags" Target="../tags/tag32.xml"/><Relationship Id="rId18" Type="http://schemas.openxmlformats.org/officeDocument/2006/relationships/tags" Target="../tags/tag31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3.bin"/><Relationship Id="rId3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8.jpe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2.jpeg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3.jpeg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19.wmf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microsoft.com/office/2007/relationships/hdphoto" Target="../media/image21.wdp"/><Relationship Id="rId19" Type="http://schemas.openxmlformats.org/officeDocument/2006/relationships/notesSlide" Target="../notesSlides/notesSlide7.xml"/><Relationship Id="rId18" Type="http://schemas.openxmlformats.org/officeDocument/2006/relationships/slideLayout" Target="../slideLayouts/slideLayout5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932405"/>
            <a:ext cx="12192000" cy="4925595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103" y="93"/>
            <a:ext cx="8895809" cy="65875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40885" y="1681480"/>
            <a:ext cx="66103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</a:rPr>
              <a:t>履带式行走机构</a:t>
            </a:r>
            <a:endParaRPr lang="zh-CN" altLang="en-US" sz="7200" b="1">
              <a:solidFill>
                <a:schemeClr val="bg1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文本框 249"/>
          <p:cNvSpPr txBox="1"/>
          <p:nvPr/>
        </p:nvSpPr>
        <p:spPr>
          <a:xfrm>
            <a:off x="650059" y="363134"/>
            <a:ext cx="92138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 smtClean="0">
                <a:solidFill>
                  <a:schemeClr val="bg1"/>
                </a:solidFill>
                <a:latin typeface="Stencil" panose="040409050D0802020404" pitchFamily="82" charset="0"/>
                <a:ea typeface="微软雅黑" panose="020B0503020204020204" pitchFamily="34" charset="-122"/>
              </a:rPr>
              <a:t>02</a:t>
            </a:r>
            <a:endParaRPr lang="en-US" altLang="zh-CN" sz="8000" dirty="0" smtClean="0">
              <a:solidFill>
                <a:schemeClr val="bg1"/>
              </a:solidFill>
              <a:latin typeface="Stencil" panose="040409050D0802020404" pitchFamily="82" charset="0"/>
              <a:ea typeface="微软雅黑" panose="020B0503020204020204" pitchFamily="34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1849942" y="563359"/>
            <a:ext cx="7802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履带式行走机构的特点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4" name="图片 25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055" y="108744"/>
            <a:ext cx="4070703" cy="2493642"/>
          </a:xfrm>
          <a:prstGeom prst="rect">
            <a:avLst/>
          </a:prstGeom>
        </p:spPr>
      </p:pic>
      <p:cxnSp>
        <p:nvCxnSpPr>
          <p:cNvPr id="255" name="直接连接符 254"/>
          <p:cNvCxnSpPr/>
          <p:nvPr/>
        </p:nvCxnSpPr>
        <p:spPr>
          <a:xfrm>
            <a:off x="1792823" y="363083"/>
            <a:ext cx="0" cy="136349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6276975" y="4187190"/>
            <a:ext cx="4468495" cy="1114425"/>
          </a:xfrm>
          <a:prstGeom prst="roundRect">
            <a:avLst/>
          </a:prstGeom>
          <a:solidFill>
            <a:srgbClr val="3498DB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6276975" y="2447925"/>
            <a:ext cx="5696585" cy="1368425"/>
          </a:xfrm>
          <a:prstGeom prst="roundRect">
            <a:avLst/>
          </a:prstGeom>
          <a:solidFill>
            <a:srgbClr val="1F74AD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圆角矩形 7"/>
          <p:cNvSpPr/>
          <p:nvPr>
            <p:custDataLst>
              <p:tags r:id="rId5"/>
            </p:custDataLst>
          </p:nvPr>
        </p:nvSpPr>
        <p:spPr>
          <a:xfrm>
            <a:off x="6276975" y="5548630"/>
            <a:ext cx="4998720" cy="1114425"/>
          </a:xfrm>
          <a:prstGeom prst="roundRect">
            <a:avLst/>
          </a:prstGeom>
          <a:solidFill>
            <a:srgbClr val="1AA3AA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>
            <p:custDataLst>
              <p:tags r:id="rId6"/>
            </p:custDataLst>
          </p:nvPr>
        </p:nvCxnSpPr>
        <p:spPr>
          <a:xfrm flipH="1">
            <a:off x="4790917" y="3005296"/>
            <a:ext cx="1485899" cy="1001315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11" name="直接连接符 10"/>
          <p:cNvCxnSpPr/>
          <p:nvPr>
            <p:custDataLst>
              <p:tags r:id="rId7"/>
            </p:custDataLst>
          </p:nvPr>
        </p:nvCxnSpPr>
        <p:spPr>
          <a:xfrm flipH="1" flipV="1">
            <a:off x="4790917" y="5112702"/>
            <a:ext cx="1485899" cy="992982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12" name="直接连接符 11"/>
          <p:cNvCxnSpPr>
            <a:endCxn id="20" idx="3"/>
          </p:cNvCxnSpPr>
          <p:nvPr>
            <p:custDataLst>
              <p:tags r:id="rId8"/>
            </p:custDataLst>
          </p:nvPr>
        </p:nvCxnSpPr>
        <p:spPr>
          <a:xfrm flipH="1">
            <a:off x="4790917" y="4555490"/>
            <a:ext cx="1485900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3" name="椭圆 12"/>
          <p:cNvSpPr/>
          <p:nvPr>
            <p:custDataLst>
              <p:tags r:id="rId9"/>
            </p:custDataLst>
          </p:nvPr>
        </p:nvSpPr>
        <p:spPr>
          <a:xfrm>
            <a:off x="6226016" y="2906869"/>
            <a:ext cx="196851" cy="196851"/>
          </a:xfrm>
          <a:prstGeom prst="ellipse">
            <a:avLst/>
          </a:prstGeom>
          <a:solidFill>
            <a:srgbClr val="1F74AD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6226016" y="4459046"/>
            <a:ext cx="196851" cy="196851"/>
          </a:xfrm>
          <a:prstGeom prst="ellipse">
            <a:avLst/>
          </a:prstGeom>
          <a:solidFill>
            <a:srgbClr val="3498DB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11"/>
            </p:custDataLst>
          </p:nvPr>
        </p:nvSpPr>
        <p:spPr>
          <a:xfrm>
            <a:off x="6226016" y="6013609"/>
            <a:ext cx="196851" cy="196851"/>
          </a:xfrm>
          <a:prstGeom prst="ellipse">
            <a:avLst/>
          </a:prstGeom>
          <a:solidFill>
            <a:srgbClr val="1AA3AA"/>
          </a:solidFill>
          <a:ln w="762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658654" y="3816936"/>
            <a:ext cx="3255962" cy="1477108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>
            <p:custDataLst>
              <p:tags r:id="rId13"/>
            </p:custDataLst>
          </p:nvPr>
        </p:nvSpPr>
        <p:spPr>
          <a:xfrm>
            <a:off x="3965416" y="3998277"/>
            <a:ext cx="825501" cy="1114425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矩形 21"/>
          <p:cNvSpPr/>
          <p:nvPr>
            <p:custDataLst>
              <p:tags r:id="rId14"/>
            </p:custDataLst>
          </p:nvPr>
        </p:nvSpPr>
        <p:spPr>
          <a:xfrm>
            <a:off x="4291271" y="4187189"/>
            <a:ext cx="173790" cy="12700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>
            <p:custDataLst>
              <p:tags r:id="rId15"/>
            </p:custDataLst>
          </p:nvPr>
        </p:nvSpPr>
        <p:spPr>
          <a:xfrm>
            <a:off x="4291271" y="4796789"/>
            <a:ext cx="173790" cy="12700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16"/>
            </p:custDataLst>
          </p:nvPr>
        </p:nvCxnSpPr>
        <p:spPr>
          <a:xfrm>
            <a:off x="4114641" y="4555489"/>
            <a:ext cx="555625" cy="0"/>
          </a:xfrm>
          <a:prstGeom prst="line">
            <a:avLst/>
          </a:prstGeom>
          <a:ln w="12700">
            <a:solidFill>
              <a:srgbClr val="FFC000">
                <a:lumMod val="20000"/>
                <a:lumOff val="80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6" name="任意多边形 25"/>
          <p:cNvSpPr/>
          <p:nvPr>
            <p:custDataLst>
              <p:tags r:id="rId17"/>
            </p:custDataLst>
          </p:nvPr>
        </p:nvSpPr>
        <p:spPr bwMode="auto">
          <a:xfrm>
            <a:off x="6783090" y="4459241"/>
            <a:ext cx="424066" cy="423280"/>
          </a:xfrm>
          <a:custGeom>
            <a:avLst/>
            <a:gdLst>
              <a:gd name="T0" fmla="*/ 164 w 204"/>
              <a:gd name="T1" fmla="*/ 0 h 204"/>
              <a:gd name="T2" fmla="*/ 39 w 204"/>
              <a:gd name="T3" fmla="*/ 0 h 204"/>
              <a:gd name="T4" fmla="*/ 0 w 204"/>
              <a:gd name="T5" fmla="*/ 39 h 204"/>
              <a:gd name="T6" fmla="*/ 0 w 204"/>
              <a:gd name="T7" fmla="*/ 81 h 204"/>
              <a:gd name="T8" fmla="*/ 0 w 204"/>
              <a:gd name="T9" fmla="*/ 164 h 204"/>
              <a:gd name="T10" fmla="*/ 39 w 204"/>
              <a:gd name="T11" fmla="*/ 204 h 204"/>
              <a:gd name="T12" fmla="*/ 164 w 204"/>
              <a:gd name="T13" fmla="*/ 204 h 204"/>
              <a:gd name="T14" fmla="*/ 204 w 204"/>
              <a:gd name="T15" fmla="*/ 164 h 204"/>
              <a:gd name="T16" fmla="*/ 204 w 204"/>
              <a:gd name="T17" fmla="*/ 81 h 204"/>
              <a:gd name="T18" fmla="*/ 204 w 204"/>
              <a:gd name="T19" fmla="*/ 39 h 204"/>
              <a:gd name="T20" fmla="*/ 164 w 204"/>
              <a:gd name="T21" fmla="*/ 0 h 204"/>
              <a:gd name="T22" fmla="*/ 176 w 204"/>
              <a:gd name="T23" fmla="*/ 23 h 204"/>
              <a:gd name="T24" fmla="*/ 180 w 204"/>
              <a:gd name="T25" fmla="*/ 23 h 204"/>
              <a:gd name="T26" fmla="*/ 180 w 204"/>
              <a:gd name="T27" fmla="*/ 28 h 204"/>
              <a:gd name="T28" fmla="*/ 180 w 204"/>
              <a:gd name="T29" fmla="*/ 58 h 204"/>
              <a:gd name="T30" fmla="*/ 146 w 204"/>
              <a:gd name="T31" fmla="*/ 58 h 204"/>
              <a:gd name="T32" fmla="*/ 146 w 204"/>
              <a:gd name="T33" fmla="*/ 24 h 204"/>
              <a:gd name="T34" fmla="*/ 176 w 204"/>
              <a:gd name="T35" fmla="*/ 23 h 204"/>
              <a:gd name="T36" fmla="*/ 73 w 204"/>
              <a:gd name="T37" fmla="*/ 81 h 204"/>
              <a:gd name="T38" fmla="*/ 102 w 204"/>
              <a:gd name="T39" fmla="*/ 66 h 204"/>
              <a:gd name="T40" fmla="*/ 131 w 204"/>
              <a:gd name="T41" fmla="*/ 81 h 204"/>
              <a:gd name="T42" fmla="*/ 138 w 204"/>
              <a:gd name="T43" fmla="*/ 102 h 204"/>
              <a:gd name="T44" fmla="*/ 102 w 204"/>
              <a:gd name="T45" fmla="*/ 138 h 204"/>
              <a:gd name="T46" fmla="*/ 66 w 204"/>
              <a:gd name="T47" fmla="*/ 102 h 204"/>
              <a:gd name="T48" fmla="*/ 73 w 204"/>
              <a:gd name="T49" fmla="*/ 81 h 204"/>
              <a:gd name="T50" fmla="*/ 184 w 204"/>
              <a:gd name="T51" fmla="*/ 164 h 204"/>
              <a:gd name="T52" fmla="*/ 164 w 204"/>
              <a:gd name="T53" fmla="*/ 184 h 204"/>
              <a:gd name="T54" fmla="*/ 39 w 204"/>
              <a:gd name="T55" fmla="*/ 184 h 204"/>
              <a:gd name="T56" fmla="*/ 20 w 204"/>
              <a:gd name="T57" fmla="*/ 164 h 204"/>
              <a:gd name="T58" fmla="*/ 20 w 204"/>
              <a:gd name="T59" fmla="*/ 81 h 204"/>
              <a:gd name="T60" fmla="*/ 50 w 204"/>
              <a:gd name="T61" fmla="*/ 81 h 204"/>
              <a:gd name="T62" fmla="*/ 46 w 204"/>
              <a:gd name="T63" fmla="*/ 102 h 204"/>
              <a:gd name="T64" fmla="*/ 102 w 204"/>
              <a:gd name="T65" fmla="*/ 158 h 204"/>
              <a:gd name="T66" fmla="*/ 157 w 204"/>
              <a:gd name="T67" fmla="*/ 102 h 204"/>
              <a:gd name="T68" fmla="*/ 153 w 204"/>
              <a:gd name="T69" fmla="*/ 81 h 204"/>
              <a:gd name="T70" fmla="*/ 184 w 204"/>
              <a:gd name="T71" fmla="*/ 81 h 204"/>
              <a:gd name="T72" fmla="*/ 184 w 204"/>
              <a:gd name="T73" fmla="*/ 16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204">
                <a:moveTo>
                  <a:pt x="164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8"/>
                  <a:pt x="0" y="39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86"/>
                  <a:pt x="17" y="204"/>
                  <a:pt x="39" y="204"/>
                </a:cubicBezTo>
                <a:cubicBezTo>
                  <a:pt x="164" y="204"/>
                  <a:pt x="164" y="204"/>
                  <a:pt x="164" y="204"/>
                </a:cubicBezTo>
                <a:cubicBezTo>
                  <a:pt x="186" y="204"/>
                  <a:pt x="204" y="186"/>
                  <a:pt x="204" y="164"/>
                </a:cubicBezTo>
                <a:cubicBezTo>
                  <a:pt x="204" y="81"/>
                  <a:pt x="204" y="81"/>
                  <a:pt x="204" y="81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4" y="18"/>
                  <a:pt x="186" y="0"/>
                  <a:pt x="164" y="0"/>
                </a:cubicBezTo>
                <a:close/>
                <a:moveTo>
                  <a:pt x="176" y="23"/>
                </a:moveTo>
                <a:cubicBezTo>
                  <a:pt x="180" y="23"/>
                  <a:pt x="180" y="23"/>
                  <a:pt x="180" y="23"/>
                </a:cubicBezTo>
                <a:cubicBezTo>
                  <a:pt x="180" y="28"/>
                  <a:pt x="180" y="28"/>
                  <a:pt x="180" y="28"/>
                </a:cubicBezTo>
                <a:cubicBezTo>
                  <a:pt x="180" y="58"/>
                  <a:pt x="180" y="58"/>
                  <a:pt x="180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24"/>
                  <a:pt x="146" y="24"/>
                  <a:pt x="146" y="24"/>
                </a:cubicBezTo>
                <a:lnTo>
                  <a:pt x="176" y="23"/>
                </a:lnTo>
                <a:close/>
                <a:moveTo>
                  <a:pt x="73" y="81"/>
                </a:moveTo>
                <a:cubicBezTo>
                  <a:pt x="79" y="72"/>
                  <a:pt x="90" y="66"/>
                  <a:pt x="102" y="66"/>
                </a:cubicBezTo>
                <a:cubicBezTo>
                  <a:pt x="114" y="66"/>
                  <a:pt x="124" y="72"/>
                  <a:pt x="131" y="81"/>
                </a:cubicBezTo>
                <a:cubicBezTo>
                  <a:pt x="135" y="87"/>
                  <a:pt x="138" y="94"/>
                  <a:pt x="138" y="102"/>
                </a:cubicBezTo>
                <a:cubicBezTo>
                  <a:pt x="138" y="122"/>
                  <a:pt x="121" y="138"/>
                  <a:pt x="102" y="138"/>
                </a:cubicBezTo>
                <a:cubicBezTo>
                  <a:pt x="82" y="138"/>
                  <a:pt x="66" y="122"/>
                  <a:pt x="66" y="102"/>
                </a:cubicBezTo>
                <a:cubicBezTo>
                  <a:pt x="66" y="94"/>
                  <a:pt x="68" y="87"/>
                  <a:pt x="73" y="81"/>
                </a:cubicBezTo>
                <a:close/>
                <a:moveTo>
                  <a:pt x="184" y="164"/>
                </a:moveTo>
                <a:cubicBezTo>
                  <a:pt x="184" y="175"/>
                  <a:pt x="175" y="184"/>
                  <a:pt x="164" y="184"/>
                </a:cubicBezTo>
                <a:cubicBezTo>
                  <a:pt x="39" y="184"/>
                  <a:pt x="39" y="184"/>
                  <a:pt x="39" y="184"/>
                </a:cubicBezTo>
                <a:cubicBezTo>
                  <a:pt x="28" y="184"/>
                  <a:pt x="20" y="175"/>
                  <a:pt x="20" y="164"/>
                </a:cubicBezTo>
                <a:cubicBezTo>
                  <a:pt x="20" y="81"/>
                  <a:pt x="20" y="81"/>
                  <a:pt x="20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7"/>
                  <a:pt x="46" y="95"/>
                  <a:pt x="46" y="102"/>
                </a:cubicBezTo>
                <a:cubicBezTo>
                  <a:pt x="46" y="133"/>
                  <a:pt x="71" y="158"/>
                  <a:pt x="102" y="158"/>
                </a:cubicBezTo>
                <a:cubicBezTo>
                  <a:pt x="132" y="158"/>
                  <a:pt x="157" y="133"/>
                  <a:pt x="157" y="102"/>
                </a:cubicBezTo>
                <a:cubicBezTo>
                  <a:pt x="157" y="95"/>
                  <a:pt x="156" y="87"/>
                  <a:pt x="153" y="81"/>
                </a:cubicBezTo>
                <a:cubicBezTo>
                  <a:pt x="184" y="81"/>
                  <a:pt x="184" y="81"/>
                  <a:pt x="184" y="81"/>
                </a:cubicBezTo>
                <a:lnTo>
                  <a:pt x="184" y="164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任意多边形 27"/>
          <p:cNvSpPr/>
          <p:nvPr>
            <p:custDataLst>
              <p:tags r:id="rId18"/>
            </p:custDataLst>
          </p:nvPr>
        </p:nvSpPr>
        <p:spPr bwMode="auto">
          <a:xfrm>
            <a:off x="6779024" y="2777111"/>
            <a:ext cx="428132" cy="428132"/>
          </a:xfrm>
          <a:custGeom>
            <a:avLst/>
            <a:gdLst>
              <a:gd name="connsiteX0" fmla="*/ 71839 w 334963"/>
              <a:gd name="connsiteY0" fmla="*/ 306388 h 334963"/>
              <a:gd name="connsiteX1" fmla="*/ 263123 w 334963"/>
              <a:gd name="connsiteY1" fmla="*/ 306388 h 334963"/>
              <a:gd name="connsiteX2" fmla="*/ 276225 w 334963"/>
              <a:gd name="connsiteY2" fmla="*/ 321356 h 334963"/>
              <a:gd name="connsiteX3" fmla="*/ 263123 w 334963"/>
              <a:gd name="connsiteY3" fmla="*/ 334963 h 334963"/>
              <a:gd name="connsiteX4" fmla="*/ 71839 w 334963"/>
              <a:gd name="connsiteY4" fmla="*/ 334963 h 334963"/>
              <a:gd name="connsiteX5" fmla="*/ 58737 w 334963"/>
              <a:gd name="connsiteY5" fmla="*/ 321356 h 334963"/>
              <a:gd name="connsiteX6" fmla="*/ 71839 w 334963"/>
              <a:gd name="connsiteY6" fmla="*/ 306388 h 334963"/>
              <a:gd name="connsiteX7" fmla="*/ 85725 w 334963"/>
              <a:gd name="connsiteY7" fmla="*/ 153988 h 334963"/>
              <a:gd name="connsiteX8" fmla="*/ 85725 w 334963"/>
              <a:gd name="connsiteY8" fmla="*/ 252413 h 334963"/>
              <a:gd name="connsiteX9" fmla="*/ 249238 w 334963"/>
              <a:gd name="connsiteY9" fmla="*/ 252413 h 334963"/>
              <a:gd name="connsiteX10" fmla="*/ 249238 w 334963"/>
              <a:gd name="connsiteY10" fmla="*/ 153988 h 334963"/>
              <a:gd name="connsiteX11" fmla="*/ 166687 w 334963"/>
              <a:gd name="connsiteY11" fmla="*/ 28575 h 334963"/>
              <a:gd name="connsiteX12" fmla="*/ 77068 w 334963"/>
              <a:gd name="connsiteY12" fmla="*/ 90238 h 334963"/>
              <a:gd name="connsiteX13" fmla="*/ 66525 w 334963"/>
              <a:gd name="connsiteY13" fmla="*/ 100734 h 334963"/>
              <a:gd name="connsiteX14" fmla="*/ 26987 w 334963"/>
              <a:gd name="connsiteY14" fmla="*/ 145341 h 334963"/>
              <a:gd name="connsiteX15" fmla="*/ 57299 w 334963"/>
              <a:gd name="connsiteY15" fmla="*/ 187325 h 334963"/>
              <a:gd name="connsiteX16" fmla="*/ 57299 w 334963"/>
              <a:gd name="connsiteY16" fmla="*/ 140093 h 334963"/>
              <a:gd name="connsiteX17" fmla="*/ 70479 w 334963"/>
              <a:gd name="connsiteY17" fmla="*/ 125662 h 334963"/>
              <a:gd name="connsiteX18" fmla="*/ 262896 w 334963"/>
              <a:gd name="connsiteY18" fmla="*/ 125662 h 334963"/>
              <a:gd name="connsiteX19" fmla="*/ 276075 w 334963"/>
              <a:gd name="connsiteY19" fmla="*/ 140093 h 334963"/>
              <a:gd name="connsiteX20" fmla="*/ 276075 w 334963"/>
              <a:gd name="connsiteY20" fmla="*/ 187325 h 334963"/>
              <a:gd name="connsiteX21" fmla="*/ 306387 w 334963"/>
              <a:gd name="connsiteY21" fmla="*/ 145341 h 334963"/>
              <a:gd name="connsiteX22" fmla="*/ 266849 w 334963"/>
              <a:gd name="connsiteY22" fmla="*/ 100734 h 334963"/>
              <a:gd name="connsiteX23" fmla="*/ 256306 w 334963"/>
              <a:gd name="connsiteY23" fmla="*/ 90238 h 334963"/>
              <a:gd name="connsiteX24" fmla="*/ 166687 w 334963"/>
              <a:gd name="connsiteY24" fmla="*/ 28575 h 334963"/>
              <a:gd name="connsiteX25" fmla="*/ 167482 w 334963"/>
              <a:gd name="connsiteY25" fmla="*/ 0 h 334963"/>
              <a:gd name="connsiteX26" fmla="*/ 280894 w 334963"/>
              <a:gd name="connsiteY26" fmla="*/ 75122 h 334963"/>
              <a:gd name="connsiteX27" fmla="*/ 334963 w 334963"/>
              <a:gd name="connsiteY27" fmla="*/ 144972 h 334963"/>
              <a:gd name="connsiteX28" fmla="*/ 276938 w 334963"/>
              <a:gd name="connsiteY28" fmla="*/ 216139 h 334963"/>
              <a:gd name="connsiteX29" fmla="*/ 276938 w 334963"/>
              <a:gd name="connsiteY29" fmla="*/ 266221 h 334963"/>
              <a:gd name="connsiteX30" fmla="*/ 263750 w 334963"/>
              <a:gd name="connsiteY30" fmla="*/ 279400 h 334963"/>
              <a:gd name="connsiteX31" fmla="*/ 71213 w 334963"/>
              <a:gd name="connsiteY31" fmla="*/ 279400 h 334963"/>
              <a:gd name="connsiteX32" fmla="*/ 58025 w 334963"/>
              <a:gd name="connsiteY32" fmla="*/ 266221 h 334963"/>
              <a:gd name="connsiteX33" fmla="*/ 58025 w 334963"/>
              <a:gd name="connsiteY33" fmla="*/ 216139 h 334963"/>
              <a:gd name="connsiteX34" fmla="*/ 0 w 334963"/>
              <a:gd name="connsiteY34" fmla="*/ 144972 h 334963"/>
              <a:gd name="connsiteX35" fmla="*/ 54069 w 334963"/>
              <a:gd name="connsiteY35" fmla="*/ 75122 h 334963"/>
              <a:gd name="connsiteX36" fmla="*/ 167482 w 334963"/>
              <a:gd name="connsiteY36" fmla="*/ 0 h 33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4963" h="334963">
                <a:moveTo>
                  <a:pt x="71839" y="306388"/>
                </a:moveTo>
                <a:cubicBezTo>
                  <a:pt x="71839" y="306388"/>
                  <a:pt x="71839" y="306388"/>
                  <a:pt x="263123" y="306388"/>
                </a:cubicBezTo>
                <a:cubicBezTo>
                  <a:pt x="270984" y="306388"/>
                  <a:pt x="276225" y="313192"/>
                  <a:pt x="276225" y="321356"/>
                </a:cubicBezTo>
                <a:cubicBezTo>
                  <a:pt x="276225" y="329520"/>
                  <a:pt x="270984" y="334963"/>
                  <a:pt x="263123" y="334963"/>
                </a:cubicBezTo>
                <a:cubicBezTo>
                  <a:pt x="263123" y="334963"/>
                  <a:pt x="263123" y="334963"/>
                  <a:pt x="71839" y="334963"/>
                </a:cubicBezTo>
                <a:cubicBezTo>
                  <a:pt x="63978" y="334963"/>
                  <a:pt x="58737" y="329520"/>
                  <a:pt x="58737" y="321356"/>
                </a:cubicBezTo>
                <a:cubicBezTo>
                  <a:pt x="58737" y="313192"/>
                  <a:pt x="63978" y="306388"/>
                  <a:pt x="71839" y="306388"/>
                </a:cubicBezTo>
                <a:close/>
                <a:moveTo>
                  <a:pt x="85725" y="153988"/>
                </a:moveTo>
                <a:lnTo>
                  <a:pt x="85725" y="252413"/>
                </a:lnTo>
                <a:lnTo>
                  <a:pt x="249238" y="252413"/>
                </a:lnTo>
                <a:lnTo>
                  <a:pt x="249238" y="153988"/>
                </a:lnTo>
                <a:close/>
                <a:moveTo>
                  <a:pt x="166687" y="28575"/>
                </a:moveTo>
                <a:cubicBezTo>
                  <a:pt x="124513" y="28575"/>
                  <a:pt x="86294" y="54815"/>
                  <a:pt x="77068" y="90238"/>
                </a:cubicBezTo>
                <a:cubicBezTo>
                  <a:pt x="75750" y="95486"/>
                  <a:pt x="71796" y="99422"/>
                  <a:pt x="66525" y="100734"/>
                </a:cubicBezTo>
                <a:cubicBezTo>
                  <a:pt x="42802" y="105982"/>
                  <a:pt x="26987" y="124350"/>
                  <a:pt x="26987" y="145341"/>
                </a:cubicBezTo>
                <a:cubicBezTo>
                  <a:pt x="26987" y="163709"/>
                  <a:pt x="38848" y="179453"/>
                  <a:pt x="57299" y="187325"/>
                </a:cubicBezTo>
                <a:cubicBezTo>
                  <a:pt x="57299" y="187325"/>
                  <a:pt x="57299" y="187325"/>
                  <a:pt x="57299" y="140093"/>
                </a:cubicBezTo>
                <a:cubicBezTo>
                  <a:pt x="57299" y="132222"/>
                  <a:pt x="62571" y="125662"/>
                  <a:pt x="70479" y="125662"/>
                </a:cubicBezTo>
                <a:cubicBezTo>
                  <a:pt x="70479" y="125662"/>
                  <a:pt x="70479" y="125662"/>
                  <a:pt x="262896" y="125662"/>
                </a:cubicBezTo>
                <a:cubicBezTo>
                  <a:pt x="270803" y="125662"/>
                  <a:pt x="276075" y="132222"/>
                  <a:pt x="276075" y="140093"/>
                </a:cubicBezTo>
                <a:cubicBezTo>
                  <a:pt x="276075" y="140093"/>
                  <a:pt x="276075" y="140093"/>
                  <a:pt x="276075" y="187325"/>
                </a:cubicBezTo>
                <a:cubicBezTo>
                  <a:pt x="294526" y="179453"/>
                  <a:pt x="306387" y="163709"/>
                  <a:pt x="306387" y="145341"/>
                </a:cubicBezTo>
                <a:cubicBezTo>
                  <a:pt x="306387" y="124350"/>
                  <a:pt x="290572" y="105982"/>
                  <a:pt x="266849" y="100734"/>
                </a:cubicBezTo>
                <a:cubicBezTo>
                  <a:pt x="261578" y="99422"/>
                  <a:pt x="257624" y="95486"/>
                  <a:pt x="256306" y="90238"/>
                </a:cubicBezTo>
                <a:cubicBezTo>
                  <a:pt x="247080" y="54815"/>
                  <a:pt x="208861" y="28575"/>
                  <a:pt x="166687" y="28575"/>
                </a:cubicBezTo>
                <a:close/>
                <a:moveTo>
                  <a:pt x="167482" y="0"/>
                </a:moveTo>
                <a:cubicBezTo>
                  <a:pt x="220232" y="0"/>
                  <a:pt x="266388" y="30312"/>
                  <a:pt x="280894" y="75122"/>
                </a:cubicBezTo>
                <a:cubicBezTo>
                  <a:pt x="313863" y="85665"/>
                  <a:pt x="334963" y="113341"/>
                  <a:pt x="334963" y="144972"/>
                </a:cubicBezTo>
                <a:cubicBezTo>
                  <a:pt x="334963" y="177920"/>
                  <a:pt x="311225" y="206914"/>
                  <a:pt x="276938" y="216139"/>
                </a:cubicBezTo>
                <a:cubicBezTo>
                  <a:pt x="276938" y="216139"/>
                  <a:pt x="276938" y="216139"/>
                  <a:pt x="276938" y="266221"/>
                </a:cubicBezTo>
                <a:cubicBezTo>
                  <a:pt x="276938" y="274128"/>
                  <a:pt x="271663" y="279400"/>
                  <a:pt x="263750" y="279400"/>
                </a:cubicBezTo>
                <a:cubicBezTo>
                  <a:pt x="263750" y="279400"/>
                  <a:pt x="263750" y="279400"/>
                  <a:pt x="71213" y="279400"/>
                </a:cubicBezTo>
                <a:cubicBezTo>
                  <a:pt x="63300" y="279400"/>
                  <a:pt x="58025" y="274128"/>
                  <a:pt x="58025" y="266221"/>
                </a:cubicBezTo>
                <a:cubicBezTo>
                  <a:pt x="58025" y="266221"/>
                  <a:pt x="58025" y="266221"/>
                  <a:pt x="58025" y="216139"/>
                </a:cubicBezTo>
                <a:cubicBezTo>
                  <a:pt x="22419" y="206914"/>
                  <a:pt x="0" y="177920"/>
                  <a:pt x="0" y="144972"/>
                </a:cubicBezTo>
                <a:cubicBezTo>
                  <a:pt x="0" y="113341"/>
                  <a:pt x="21100" y="85665"/>
                  <a:pt x="54069" y="75122"/>
                </a:cubicBezTo>
                <a:cubicBezTo>
                  <a:pt x="68575" y="30312"/>
                  <a:pt x="114731" y="0"/>
                  <a:pt x="167482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>
            <p:custDataLst>
              <p:tags r:id="rId19"/>
            </p:custDataLst>
          </p:nvPr>
        </p:nvSpPr>
        <p:spPr bwMode="auto">
          <a:xfrm>
            <a:off x="6768307" y="5829061"/>
            <a:ext cx="456434" cy="454290"/>
          </a:xfrm>
          <a:custGeom>
            <a:avLst/>
            <a:gdLst>
              <a:gd name="connsiteX0" fmla="*/ 239712 w 338138"/>
              <a:gd name="connsiteY0" fmla="*/ 261938 h 336550"/>
              <a:gd name="connsiteX1" fmla="*/ 179387 w 338138"/>
              <a:gd name="connsiteY1" fmla="*/ 269796 h 336550"/>
              <a:gd name="connsiteX2" fmla="*/ 179387 w 338138"/>
              <a:gd name="connsiteY2" fmla="*/ 314326 h 336550"/>
              <a:gd name="connsiteX3" fmla="*/ 239712 w 338138"/>
              <a:gd name="connsiteY3" fmla="*/ 261938 h 336550"/>
              <a:gd name="connsiteX4" fmla="*/ 100012 w 338138"/>
              <a:gd name="connsiteY4" fmla="*/ 261938 h 336550"/>
              <a:gd name="connsiteX5" fmla="*/ 158750 w 338138"/>
              <a:gd name="connsiteY5" fmla="*/ 314326 h 336550"/>
              <a:gd name="connsiteX6" fmla="*/ 158750 w 338138"/>
              <a:gd name="connsiteY6" fmla="*/ 269796 h 336550"/>
              <a:gd name="connsiteX7" fmla="*/ 100012 w 338138"/>
              <a:gd name="connsiteY7" fmla="*/ 261938 h 336550"/>
              <a:gd name="connsiteX8" fmla="*/ 301625 w 338138"/>
              <a:gd name="connsiteY8" fmla="*/ 231775 h 336550"/>
              <a:gd name="connsiteX9" fmla="*/ 264741 w 338138"/>
              <a:gd name="connsiteY9" fmla="*/ 252603 h 336550"/>
              <a:gd name="connsiteX10" fmla="*/ 239712 w 338138"/>
              <a:gd name="connsiteY10" fmla="*/ 296863 h 336550"/>
              <a:gd name="connsiteX11" fmla="*/ 301625 w 338138"/>
              <a:gd name="connsiteY11" fmla="*/ 231775 h 336550"/>
              <a:gd name="connsiteX12" fmla="*/ 36512 w 338138"/>
              <a:gd name="connsiteY12" fmla="*/ 231775 h 336550"/>
              <a:gd name="connsiteX13" fmla="*/ 98425 w 338138"/>
              <a:gd name="connsiteY13" fmla="*/ 296863 h 336550"/>
              <a:gd name="connsiteX14" fmla="*/ 73396 w 338138"/>
              <a:gd name="connsiteY14" fmla="*/ 252603 h 336550"/>
              <a:gd name="connsiteX15" fmla="*/ 36512 w 338138"/>
              <a:gd name="connsiteY15" fmla="*/ 231775 h 336550"/>
              <a:gd name="connsiteX16" fmla="*/ 279747 w 338138"/>
              <a:gd name="connsiteY16" fmla="*/ 179388 h 336550"/>
              <a:gd name="connsiteX17" fmla="*/ 273050 w 338138"/>
              <a:gd name="connsiteY17" fmla="*/ 225426 h 336550"/>
              <a:gd name="connsiteX18" fmla="*/ 315913 w 338138"/>
              <a:gd name="connsiteY18" fmla="*/ 179388 h 336550"/>
              <a:gd name="connsiteX19" fmla="*/ 279747 w 338138"/>
              <a:gd name="connsiteY19" fmla="*/ 179388 h 336550"/>
              <a:gd name="connsiteX20" fmla="*/ 179387 w 338138"/>
              <a:gd name="connsiteY20" fmla="*/ 179388 h 336550"/>
              <a:gd name="connsiteX21" fmla="*/ 179387 w 338138"/>
              <a:gd name="connsiteY21" fmla="*/ 249238 h 336550"/>
              <a:gd name="connsiteX22" fmla="*/ 249501 w 338138"/>
              <a:gd name="connsiteY22" fmla="*/ 236059 h 336550"/>
              <a:gd name="connsiteX23" fmla="*/ 258762 w 338138"/>
              <a:gd name="connsiteY23" fmla="*/ 179388 h 336550"/>
              <a:gd name="connsiteX24" fmla="*/ 179387 w 338138"/>
              <a:gd name="connsiteY24" fmla="*/ 179388 h 336550"/>
              <a:gd name="connsiteX25" fmla="*/ 273050 w 338138"/>
              <a:gd name="connsiteY25" fmla="*/ 111125 h 336550"/>
              <a:gd name="connsiteX26" fmla="*/ 279747 w 338138"/>
              <a:gd name="connsiteY26" fmla="*/ 157163 h 336550"/>
              <a:gd name="connsiteX27" fmla="*/ 315913 w 338138"/>
              <a:gd name="connsiteY27" fmla="*/ 157163 h 336550"/>
              <a:gd name="connsiteX28" fmla="*/ 273050 w 338138"/>
              <a:gd name="connsiteY28" fmla="*/ 111125 h 336550"/>
              <a:gd name="connsiteX29" fmla="*/ 179387 w 338138"/>
              <a:gd name="connsiteY29" fmla="*/ 87313 h 336550"/>
              <a:gd name="connsiteX30" fmla="*/ 179387 w 338138"/>
              <a:gd name="connsiteY30" fmla="*/ 157163 h 336550"/>
              <a:gd name="connsiteX31" fmla="*/ 258762 w 338138"/>
              <a:gd name="connsiteY31" fmla="*/ 157163 h 336550"/>
              <a:gd name="connsiteX32" fmla="*/ 249501 w 338138"/>
              <a:gd name="connsiteY32" fmla="*/ 100492 h 336550"/>
              <a:gd name="connsiteX33" fmla="*/ 179387 w 338138"/>
              <a:gd name="connsiteY33" fmla="*/ 87313 h 336550"/>
              <a:gd name="connsiteX34" fmla="*/ 239712 w 338138"/>
              <a:gd name="connsiteY34" fmla="*/ 39688 h 336550"/>
              <a:gd name="connsiteX35" fmla="*/ 264741 w 338138"/>
              <a:gd name="connsiteY35" fmla="*/ 83948 h 336550"/>
              <a:gd name="connsiteX36" fmla="*/ 301625 w 338138"/>
              <a:gd name="connsiteY36" fmla="*/ 104776 h 336550"/>
              <a:gd name="connsiteX37" fmla="*/ 239712 w 338138"/>
              <a:gd name="connsiteY37" fmla="*/ 39688 h 336550"/>
              <a:gd name="connsiteX38" fmla="*/ 89694 w 338138"/>
              <a:gd name="connsiteY38" fmla="*/ 31750 h 336550"/>
              <a:gd name="connsiteX39" fmla="*/ 61912 w 338138"/>
              <a:gd name="connsiteY39" fmla="*/ 59532 h 336550"/>
              <a:gd name="connsiteX40" fmla="*/ 89694 w 338138"/>
              <a:gd name="connsiteY40" fmla="*/ 87314 h 336550"/>
              <a:gd name="connsiteX41" fmla="*/ 117476 w 338138"/>
              <a:gd name="connsiteY41" fmla="*/ 59532 h 336550"/>
              <a:gd name="connsiteX42" fmla="*/ 89694 w 338138"/>
              <a:gd name="connsiteY42" fmla="*/ 31750 h 336550"/>
              <a:gd name="connsiteX43" fmla="*/ 179387 w 338138"/>
              <a:gd name="connsiteY43" fmla="*/ 22225 h 336550"/>
              <a:gd name="connsiteX44" fmla="*/ 179387 w 338138"/>
              <a:gd name="connsiteY44" fmla="*/ 66755 h 336550"/>
              <a:gd name="connsiteX45" fmla="*/ 239712 w 338138"/>
              <a:gd name="connsiteY45" fmla="*/ 74613 h 336550"/>
              <a:gd name="connsiteX46" fmla="*/ 179387 w 338138"/>
              <a:gd name="connsiteY46" fmla="*/ 22225 h 336550"/>
              <a:gd name="connsiteX47" fmla="*/ 169069 w 338138"/>
              <a:gd name="connsiteY47" fmla="*/ 0 h 336550"/>
              <a:gd name="connsiteX48" fmla="*/ 338138 w 338138"/>
              <a:gd name="connsiteY48" fmla="*/ 157758 h 336550"/>
              <a:gd name="connsiteX49" fmla="*/ 338138 w 338138"/>
              <a:gd name="connsiteY49" fmla="*/ 178792 h 336550"/>
              <a:gd name="connsiteX50" fmla="*/ 169069 w 338138"/>
              <a:gd name="connsiteY50" fmla="*/ 336550 h 336550"/>
              <a:gd name="connsiteX51" fmla="*/ 0 w 338138"/>
              <a:gd name="connsiteY51" fmla="*/ 178792 h 336550"/>
              <a:gd name="connsiteX52" fmla="*/ 0 w 338138"/>
              <a:gd name="connsiteY52" fmla="*/ 157758 h 336550"/>
              <a:gd name="connsiteX53" fmla="*/ 21133 w 338138"/>
              <a:gd name="connsiteY53" fmla="*/ 86767 h 336550"/>
              <a:gd name="connsiteX54" fmla="*/ 38305 w 338138"/>
              <a:gd name="connsiteY54" fmla="*/ 131465 h 336550"/>
              <a:gd name="connsiteX55" fmla="*/ 22454 w 338138"/>
              <a:gd name="connsiteY55" fmla="*/ 157758 h 336550"/>
              <a:gd name="connsiteX56" fmla="*/ 47551 w 338138"/>
              <a:gd name="connsiteY56" fmla="*/ 157758 h 336550"/>
              <a:gd name="connsiteX57" fmla="*/ 55476 w 338138"/>
              <a:gd name="connsiteY57" fmla="*/ 178792 h 336550"/>
              <a:gd name="connsiteX58" fmla="*/ 22454 w 338138"/>
              <a:gd name="connsiteY58" fmla="*/ 178792 h 336550"/>
              <a:gd name="connsiteX59" fmla="*/ 64722 w 338138"/>
              <a:gd name="connsiteY59" fmla="*/ 224805 h 336550"/>
              <a:gd name="connsiteX60" fmla="*/ 58117 w 338138"/>
              <a:gd name="connsiteY60" fmla="*/ 187995 h 336550"/>
              <a:gd name="connsiteX61" fmla="*/ 73968 w 338138"/>
              <a:gd name="connsiteY61" fmla="*/ 228749 h 336550"/>
              <a:gd name="connsiteX62" fmla="*/ 84534 w 338138"/>
              <a:gd name="connsiteY62" fmla="*/ 257671 h 336550"/>
              <a:gd name="connsiteX63" fmla="*/ 93780 w 338138"/>
              <a:gd name="connsiteY63" fmla="*/ 237952 h 336550"/>
              <a:gd name="connsiteX64" fmla="*/ 158502 w 338138"/>
              <a:gd name="connsiteY64" fmla="*/ 248469 h 336550"/>
              <a:gd name="connsiteX65" fmla="*/ 158502 w 338138"/>
              <a:gd name="connsiteY65" fmla="*/ 178792 h 336550"/>
              <a:gd name="connsiteX66" fmla="*/ 118877 w 338138"/>
              <a:gd name="connsiteY66" fmla="*/ 178792 h 336550"/>
              <a:gd name="connsiteX67" fmla="*/ 128122 w 338138"/>
              <a:gd name="connsiteY67" fmla="*/ 157758 h 336550"/>
              <a:gd name="connsiteX68" fmla="*/ 158502 w 338138"/>
              <a:gd name="connsiteY68" fmla="*/ 157758 h 336550"/>
              <a:gd name="connsiteX69" fmla="*/ 158502 w 338138"/>
              <a:gd name="connsiteY69" fmla="*/ 88081 h 336550"/>
              <a:gd name="connsiteX70" fmla="*/ 157181 w 338138"/>
              <a:gd name="connsiteY70" fmla="*/ 88081 h 336550"/>
              <a:gd name="connsiteX71" fmla="*/ 158502 w 338138"/>
              <a:gd name="connsiteY71" fmla="*/ 85452 h 336550"/>
              <a:gd name="connsiteX72" fmla="*/ 162465 w 338138"/>
              <a:gd name="connsiteY72" fmla="*/ 59159 h 336550"/>
              <a:gd name="connsiteX73" fmla="*/ 158502 w 338138"/>
              <a:gd name="connsiteY73" fmla="*/ 35495 h 336550"/>
              <a:gd name="connsiteX74" fmla="*/ 158502 w 338138"/>
              <a:gd name="connsiteY74" fmla="*/ 22349 h 336550"/>
              <a:gd name="connsiteX75" fmla="*/ 153219 w 338138"/>
              <a:gd name="connsiteY75" fmla="*/ 23664 h 336550"/>
              <a:gd name="connsiteX76" fmla="*/ 136048 w 338138"/>
              <a:gd name="connsiteY76" fmla="*/ 3944 h 336550"/>
              <a:gd name="connsiteX77" fmla="*/ 169069 w 338138"/>
              <a:gd name="connsiteY77" fmla="*/ 0 h 336550"/>
              <a:gd name="connsiteX78" fmla="*/ 90348 w 338138"/>
              <a:gd name="connsiteY78" fmla="*/ 0 h 336550"/>
              <a:gd name="connsiteX79" fmla="*/ 149225 w 338138"/>
              <a:gd name="connsiteY79" fmla="*/ 59251 h 336550"/>
              <a:gd name="connsiteX80" fmla="*/ 145300 w 338138"/>
              <a:gd name="connsiteY80" fmla="*/ 80318 h 336550"/>
              <a:gd name="connsiteX81" fmla="*/ 86422 w 338138"/>
              <a:gd name="connsiteY81" fmla="*/ 223838 h 336550"/>
              <a:gd name="connsiteX82" fmla="*/ 34087 w 338138"/>
              <a:gd name="connsiteY82" fmla="*/ 79002 h 336550"/>
              <a:gd name="connsiteX83" fmla="*/ 30162 w 338138"/>
              <a:gd name="connsiteY83" fmla="*/ 59251 h 336550"/>
              <a:gd name="connsiteX84" fmla="*/ 90348 w 338138"/>
              <a:gd name="connsiteY84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38138" h="336550">
                <a:moveTo>
                  <a:pt x="239712" y="261938"/>
                </a:moveTo>
                <a:cubicBezTo>
                  <a:pt x="220944" y="267177"/>
                  <a:pt x="200836" y="269796"/>
                  <a:pt x="179387" y="269796"/>
                </a:cubicBezTo>
                <a:cubicBezTo>
                  <a:pt x="179387" y="269796"/>
                  <a:pt x="179387" y="269796"/>
                  <a:pt x="179387" y="314326"/>
                </a:cubicBezTo>
                <a:cubicBezTo>
                  <a:pt x="203517" y="310397"/>
                  <a:pt x="224966" y="290752"/>
                  <a:pt x="239712" y="261938"/>
                </a:cubicBezTo>
                <a:close/>
                <a:moveTo>
                  <a:pt x="100012" y="261938"/>
                </a:moveTo>
                <a:cubicBezTo>
                  <a:pt x="114370" y="290752"/>
                  <a:pt x="135255" y="310397"/>
                  <a:pt x="158750" y="314326"/>
                </a:cubicBezTo>
                <a:lnTo>
                  <a:pt x="158750" y="269796"/>
                </a:lnTo>
                <a:cubicBezTo>
                  <a:pt x="137865" y="269796"/>
                  <a:pt x="118286" y="267177"/>
                  <a:pt x="100012" y="261938"/>
                </a:cubicBezTo>
                <a:close/>
                <a:moveTo>
                  <a:pt x="301625" y="231775"/>
                </a:moveTo>
                <a:cubicBezTo>
                  <a:pt x="291087" y="239586"/>
                  <a:pt x="279231" y="247396"/>
                  <a:pt x="264741" y="252603"/>
                </a:cubicBezTo>
                <a:cubicBezTo>
                  <a:pt x="258154" y="269526"/>
                  <a:pt x="250250" y="283846"/>
                  <a:pt x="239712" y="296863"/>
                </a:cubicBezTo>
                <a:cubicBezTo>
                  <a:pt x="267375" y="281242"/>
                  <a:pt x="288452" y="259112"/>
                  <a:pt x="301625" y="231775"/>
                </a:cubicBezTo>
                <a:close/>
                <a:moveTo>
                  <a:pt x="36512" y="231775"/>
                </a:moveTo>
                <a:cubicBezTo>
                  <a:pt x="49685" y="259112"/>
                  <a:pt x="72079" y="281242"/>
                  <a:pt x="98425" y="296863"/>
                </a:cubicBezTo>
                <a:cubicBezTo>
                  <a:pt x="87886" y="283846"/>
                  <a:pt x="79983" y="269526"/>
                  <a:pt x="73396" y="252603"/>
                </a:cubicBezTo>
                <a:cubicBezTo>
                  <a:pt x="58906" y="247396"/>
                  <a:pt x="47050" y="239586"/>
                  <a:pt x="36512" y="231775"/>
                </a:cubicBezTo>
                <a:close/>
                <a:moveTo>
                  <a:pt x="279747" y="179388"/>
                </a:moveTo>
                <a:cubicBezTo>
                  <a:pt x="279747" y="195173"/>
                  <a:pt x="277069" y="210957"/>
                  <a:pt x="273050" y="225426"/>
                </a:cubicBezTo>
                <a:cubicBezTo>
                  <a:pt x="295821" y="213588"/>
                  <a:pt x="310555" y="196488"/>
                  <a:pt x="315913" y="179388"/>
                </a:cubicBezTo>
                <a:cubicBezTo>
                  <a:pt x="315913" y="179388"/>
                  <a:pt x="315913" y="179388"/>
                  <a:pt x="279747" y="179388"/>
                </a:cubicBezTo>
                <a:close/>
                <a:moveTo>
                  <a:pt x="179387" y="179388"/>
                </a:moveTo>
                <a:cubicBezTo>
                  <a:pt x="179387" y="179388"/>
                  <a:pt x="179387" y="179388"/>
                  <a:pt x="179387" y="249238"/>
                </a:cubicBezTo>
                <a:cubicBezTo>
                  <a:pt x="204522" y="249238"/>
                  <a:pt x="228335" y="243966"/>
                  <a:pt x="249501" y="236059"/>
                </a:cubicBezTo>
                <a:cubicBezTo>
                  <a:pt x="254793" y="218926"/>
                  <a:pt x="257439" y="200475"/>
                  <a:pt x="258762" y="179388"/>
                </a:cubicBezTo>
                <a:cubicBezTo>
                  <a:pt x="258762" y="179388"/>
                  <a:pt x="258762" y="179388"/>
                  <a:pt x="179387" y="179388"/>
                </a:cubicBezTo>
                <a:close/>
                <a:moveTo>
                  <a:pt x="273050" y="111125"/>
                </a:moveTo>
                <a:cubicBezTo>
                  <a:pt x="277069" y="125594"/>
                  <a:pt x="279747" y="141379"/>
                  <a:pt x="279747" y="157163"/>
                </a:cubicBezTo>
                <a:lnTo>
                  <a:pt x="315913" y="157163"/>
                </a:lnTo>
                <a:cubicBezTo>
                  <a:pt x="310555" y="140063"/>
                  <a:pt x="295821" y="122963"/>
                  <a:pt x="273050" y="111125"/>
                </a:cubicBezTo>
                <a:close/>
                <a:moveTo>
                  <a:pt x="179387" y="87313"/>
                </a:moveTo>
                <a:lnTo>
                  <a:pt x="179387" y="157163"/>
                </a:lnTo>
                <a:cubicBezTo>
                  <a:pt x="179387" y="157163"/>
                  <a:pt x="179387" y="157163"/>
                  <a:pt x="258762" y="157163"/>
                </a:cubicBezTo>
                <a:cubicBezTo>
                  <a:pt x="257439" y="136076"/>
                  <a:pt x="254793" y="117625"/>
                  <a:pt x="249501" y="100492"/>
                </a:cubicBezTo>
                <a:cubicBezTo>
                  <a:pt x="228335" y="92585"/>
                  <a:pt x="204522" y="87313"/>
                  <a:pt x="179387" y="87313"/>
                </a:cubicBezTo>
                <a:close/>
                <a:moveTo>
                  <a:pt x="239712" y="39688"/>
                </a:moveTo>
                <a:cubicBezTo>
                  <a:pt x="250250" y="52705"/>
                  <a:pt x="258154" y="67025"/>
                  <a:pt x="264741" y="83948"/>
                </a:cubicBezTo>
                <a:cubicBezTo>
                  <a:pt x="279231" y="89155"/>
                  <a:pt x="291087" y="96965"/>
                  <a:pt x="301625" y="104776"/>
                </a:cubicBezTo>
                <a:cubicBezTo>
                  <a:pt x="288452" y="77439"/>
                  <a:pt x="267375" y="55309"/>
                  <a:pt x="239712" y="39688"/>
                </a:cubicBezTo>
                <a:close/>
                <a:moveTo>
                  <a:pt x="89694" y="31750"/>
                </a:moveTo>
                <a:cubicBezTo>
                  <a:pt x="74350" y="31750"/>
                  <a:pt x="61912" y="44188"/>
                  <a:pt x="61912" y="59532"/>
                </a:cubicBezTo>
                <a:cubicBezTo>
                  <a:pt x="61912" y="74876"/>
                  <a:pt x="74350" y="87314"/>
                  <a:pt x="89694" y="87314"/>
                </a:cubicBezTo>
                <a:cubicBezTo>
                  <a:pt x="105038" y="87314"/>
                  <a:pt x="117476" y="74876"/>
                  <a:pt x="117476" y="59532"/>
                </a:cubicBezTo>
                <a:cubicBezTo>
                  <a:pt x="117476" y="44188"/>
                  <a:pt x="105038" y="31750"/>
                  <a:pt x="89694" y="31750"/>
                </a:cubicBezTo>
                <a:close/>
                <a:moveTo>
                  <a:pt x="179387" y="22225"/>
                </a:moveTo>
                <a:lnTo>
                  <a:pt x="179387" y="66755"/>
                </a:lnTo>
                <a:cubicBezTo>
                  <a:pt x="200836" y="66755"/>
                  <a:pt x="220944" y="69374"/>
                  <a:pt x="239712" y="74613"/>
                </a:cubicBezTo>
                <a:cubicBezTo>
                  <a:pt x="224966" y="45799"/>
                  <a:pt x="203517" y="26154"/>
                  <a:pt x="179387" y="22225"/>
                </a:cubicBezTo>
                <a:close/>
                <a:moveTo>
                  <a:pt x="169069" y="0"/>
                </a:moveTo>
                <a:cubicBezTo>
                  <a:pt x="258887" y="0"/>
                  <a:pt x="331534" y="69676"/>
                  <a:pt x="338138" y="157758"/>
                </a:cubicBezTo>
                <a:lnTo>
                  <a:pt x="338138" y="178792"/>
                </a:lnTo>
                <a:cubicBezTo>
                  <a:pt x="331534" y="266874"/>
                  <a:pt x="258887" y="336550"/>
                  <a:pt x="169069" y="336550"/>
                </a:cubicBezTo>
                <a:cubicBezTo>
                  <a:pt x="79251" y="336550"/>
                  <a:pt x="6604" y="266874"/>
                  <a:pt x="0" y="178792"/>
                </a:cubicBezTo>
                <a:cubicBezTo>
                  <a:pt x="0" y="178792"/>
                  <a:pt x="0" y="178792"/>
                  <a:pt x="0" y="157758"/>
                </a:cubicBezTo>
                <a:cubicBezTo>
                  <a:pt x="2642" y="131465"/>
                  <a:pt x="9246" y="107801"/>
                  <a:pt x="21133" y="86767"/>
                </a:cubicBezTo>
                <a:cubicBezTo>
                  <a:pt x="25096" y="95969"/>
                  <a:pt x="30379" y="113060"/>
                  <a:pt x="38305" y="131465"/>
                </a:cubicBezTo>
                <a:cubicBezTo>
                  <a:pt x="30379" y="139353"/>
                  <a:pt x="25096" y="148555"/>
                  <a:pt x="22454" y="157758"/>
                </a:cubicBezTo>
                <a:cubicBezTo>
                  <a:pt x="22454" y="157758"/>
                  <a:pt x="22454" y="157758"/>
                  <a:pt x="47551" y="157758"/>
                </a:cubicBezTo>
                <a:cubicBezTo>
                  <a:pt x="50192" y="164331"/>
                  <a:pt x="52834" y="172219"/>
                  <a:pt x="55476" y="178792"/>
                </a:cubicBezTo>
                <a:cubicBezTo>
                  <a:pt x="55476" y="178792"/>
                  <a:pt x="55476" y="178792"/>
                  <a:pt x="22454" y="178792"/>
                </a:cubicBezTo>
                <a:cubicBezTo>
                  <a:pt x="27738" y="195883"/>
                  <a:pt x="42267" y="212973"/>
                  <a:pt x="64722" y="224805"/>
                </a:cubicBezTo>
                <a:cubicBezTo>
                  <a:pt x="62080" y="212973"/>
                  <a:pt x="59438" y="201141"/>
                  <a:pt x="58117" y="187995"/>
                </a:cubicBezTo>
                <a:cubicBezTo>
                  <a:pt x="66042" y="210344"/>
                  <a:pt x="72647" y="226120"/>
                  <a:pt x="73968" y="228749"/>
                </a:cubicBezTo>
                <a:cubicBezTo>
                  <a:pt x="73968" y="228749"/>
                  <a:pt x="73968" y="228749"/>
                  <a:pt x="84534" y="257671"/>
                </a:cubicBezTo>
                <a:cubicBezTo>
                  <a:pt x="84534" y="257671"/>
                  <a:pt x="84534" y="257671"/>
                  <a:pt x="93780" y="237952"/>
                </a:cubicBezTo>
                <a:cubicBezTo>
                  <a:pt x="113593" y="243210"/>
                  <a:pt x="134727" y="248469"/>
                  <a:pt x="158502" y="248469"/>
                </a:cubicBezTo>
                <a:cubicBezTo>
                  <a:pt x="158502" y="248469"/>
                  <a:pt x="158502" y="248469"/>
                  <a:pt x="158502" y="178792"/>
                </a:cubicBezTo>
                <a:cubicBezTo>
                  <a:pt x="158502" y="178792"/>
                  <a:pt x="158502" y="178792"/>
                  <a:pt x="118877" y="178792"/>
                </a:cubicBezTo>
                <a:cubicBezTo>
                  <a:pt x="122839" y="172219"/>
                  <a:pt x="125481" y="164331"/>
                  <a:pt x="128122" y="157758"/>
                </a:cubicBezTo>
                <a:cubicBezTo>
                  <a:pt x="128122" y="157758"/>
                  <a:pt x="128122" y="157758"/>
                  <a:pt x="158502" y="157758"/>
                </a:cubicBezTo>
                <a:cubicBezTo>
                  <a:pt x="158502" y="157758"/>
                  <a:pt x="158502" y="157758"/>
                  <a:pt x="158502" y="88081"/>
                </a:cubicBezTo>
                <a:cubicBezTo>
                  <a:pt x="158502" y="88081"/>
                  <a:pt x="157181" y="88081"/>
                  <a:pt x="157181" y="88081"/>
                </a:cubicBezTo>
                <a:cubicBezTo>
                  <a:pt x="157181" y="86767"/>
                  <a:pt x="157181" y="85452"/>
                  <a:pt x="158502" y="85452"/>
                </a:cubicBezTo>
                <a:cubicBezTo>
                  <a:pt x="161144" y="77564"/>
                  <a:pt x="162465" y="68362"/>
                  <a:pt x="162465" y="59159"/>
                </a:cubicBezTo>
                <a:cubicBezTo>
                  <a:pt x="162465" y="51271"/>
                  <a:pt x="161144" y="43383"/>
                  <a:pt x="158502" y="35495"/>
                </a:cubicBezTo>
                <a:cubicBezTo>
                  <a:pt x="158502" y="35495"/>
                  <a:pt x="158502" y="35495"/>
                  <a:pt x="158502" y="22349"/>
                </a:cubicBezTo>
                <a:cubicBezTo>
                  <a:pt x="157181" y="22349"/>
                  <a:pt x="154539" y="23664"/>
                  <a:pt x="153219" y="23664"/>
                </a:cubicBezTo>
                <a:cubicBezTo>
                  <a:pt x="147935" y="15776"/>
                  <a:pt x="142652" y="9202"/>
                  <a:pt x="136048" y="3944"/>
                </a:cubicBezTo>
                <a:cubicBezTo>
                  <a:pt x="146614" y="1315"/>
                  <a:pt x="157181" y="0"/>
                  <a:pt x="169069" y="0"/>
                </a:cubicBezTo>
                <a:close/>
                <a:moveTo>
                  <a:pt x="90348" y="0"/>
                </a:moveTo>
                <a:cubicBezTo>
                  <a:pt x="123057" y="0"/>
                  <a:pt x="149225" y="26334"/>
                  <a:pt x="149225" y="59251"/>
                </a:cubicBezTo>
                <a:cubicBezTo>
                  <a:pt x="149225" y="67151"/>
                  <a:pt x="147916" y="73735"/>
                  <a:pt x="145300" y="80318"/>
                </a:cubicBezTo>
                <a:cubicBezTo>
                  <a:pt x="137449" y="104019"/>
                  <a:pt x="86422" y="223838"/>
                  <a:pt x="86422" y="223838"/>
                </a:cubicBezTo>
                <a:cubicBezTo>
                  <a:pt x="86422" y="223838"/>
                  <a:pt x="38012" y="93485"/>
                  <a:pt x="34087" y="79002"/>
                </a:cubicBezTo>
                <a:cubicBezTo>
                  <a:pt x="31470" y="72418"/>
                  <a:pt x="30162" y="65835"/>
                  <a:pt x="30162" y="59251"/>
                </a:cubicBezTo>
                <a:cubicBezTo>
                  <a:pt x="30162" y="26334"/>
                  <a:pt x="57638" y="0"/>
                  <a:pt x="90348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20"/>
            </p:custDataLst>
          </p:nvPr>
        </p:nvSpPr>
        <p:spPr>
          <a:xfrm>
            <a:off x="923290" y="4334510"/>
            <a:ext cx="2725420" cy="589280"/>
          </a:xfrm>
          <a:prstGeom prst="rect">
            <a:avLst/>
          </a:prstGeom>
          <a:noFill/>
        </p:spPr>
        <p:txBody>
          <a:bodyPr wrap="square" lIns="90000" tIns="0" rIns="90000" bIns="46800" anchor="ctr" anchorCtr="0">
            <a:noAutofit/>
          </a:bodyPr>
          <a:p>
            <a:pPr algn="ctr" defTabSz="913765"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履带式行走机构的缺点</a:t>
            </a:r>
            <a:endParaRPr lang="zh-CN" altLang="en-US" sz="2400" b="1" spc="1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21"/>
            </p:custDataLst>
          </p:nvPr>
        </p:nvSpPr>
        <p:spPr>
          <a:xfrm>
            <a:off x="7409180" y="4334510"/>
            <a:ext cx="3084195" cy="488950"/>
          </a:xfrm>
          <a:prstGeom prst="rect">
            <a:avLst/>
          </a:prstGeom>
          <a:noFill/>
        </p:spPr>
        <p:txBody>
          <a:bodyPr wrap="square" lIns="90000" tIns="0" rIns="90000" bIns="46800" anchor="t" anchorCtr="0">
            <a:noAutofit/>
          </a:bodyPr>
          <a:p>
            <a:pPr defTabSz="913765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转弯阻力大，不能准确地确定回转半径。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lnSpc>
                <a:spcPct val="120000"/>
              </a:lnSpc>
              <a:defRPr/>
            </a:pPr>
            <a:endParaRPr lang="zh-CN" altLang="en-US" sz="2000" b="1" spc="1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22"/>
            </p:custDataLst>
          </p:nvPr>
        </p:nvSpPr>
        <p:spPr>
          <a:xfrm>
            <a:off x="7409180" y="2516505"/>
            <a:ext cx="4564380" cy="488950"/>
          </a:xfrm>
          <a:prstGeom prst="rect">
            <a:avLst/>
          </a:prstGeom>
          <a:noFill/>
        </p:spPr>
        <p:txBody>
          <a:bodyPr wrap="square" lIns="90000" tIns="0" rIns="90000" bIns="46800" anchor="t" anchorCtr="0">
            <a:noAutofit/>
          </a:bodyPr>
          <a:p>
            <a:pPr defTabSz="913765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由于没有自定位轮，没有转向机构，只能靠左右两个履带的速度差实现转弯，所以在横向和前进方向都会产生滑动。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lnSpc>
                <a:spcPct val="120000"/>
              </a:lnSpc>
              <a:defRPr/>
            </a:pPr>
            <a:endParaRPr lang="zh-CN" altLang="en-US" sz="2000" b="1" spc="1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23"/>
            </p:custDataLst>
          </p:nvPr>
        </p:nvSpPr>
        <p:spPr>
          <a:xfrm>
            <a:off x="7409180" y="5794375"/>
            <a:ext cx="3485515" cy="488950"/>
          </a:xfrm>
          <a:prstGeom prst="rect">
            <a:avLst/>
          </a:prstGeom>
          <a:noFill/>
        </p:spPr>
        <p:txBody>
          <a:bodyPr wrap="square" lIns="90000" tIns="0" rIns="90000" bIns="46800" anchor="t" anchorCtr="0">
            <a:noAutofit/>
          </a:bodyPr>
          <a:p>
            <a:pPr defTabSz="913765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结构复杂，重量大，运动惯性大，减振功能差，零件易损坏。</a:t>
            </a:r>
            <a:endParaRPr lang="zh-CN" altLang="en-US" sz="2000" b="1" spc="1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 tmFilter="0,0; .5, 1; 1, 1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0" grpId="0"/>
          <p:bldP spid="25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 tmFilter="0,0; .5, 1; 1, 1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0" grpId="0"/>
          <p:bldP spid="25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" y="1140460"/>
            <a:ext cx="5111750" cy="571754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7864595" y="448693"/>
            <a:ext cx="92392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 smtClean="0">
                <a:solidFill>
                  <a:srgbClr val="00B0F0"/>
                </a:solidFill>
                <a:latin typeface="Stencil" panose="040409050D0802020404" pitchFamily="82" charset="0"/>
                <a:ea typeface="微软雅黑" panose="020B0503020204020204" pitchFamily="34" charset="-122"/>
              </a:rPr>
              <a:t>03</a:t>
            </a:r>
            <a:endParaRPr lang="en-US" altLang="zh-CN" sz="8000" dirty="0" smtClean="0">
              <a:solidFill>
                <a:srgbClr val="00B0F0"/>
              </a:solidFill>
              <a:latin typeface="Stencil" panose="040409050D0802020404" pitchFamily="82" charset="0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941570" y="1771015"/>
            <a:ext cx="70510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履带式行走机构的变形</a:t>
            </a:r>
            <a:endParaRPr lang="zh-CN" altLang="en-US" sz="54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6593323" y="2831826"/>
            <a:ext cx="5032148" cy="0"/>
          </a:xfrm>
          <a:prstGeom prst="line">
            <a:avLst/>
          </a:prstGeom>
          <a:ln>
            <a:solidFill>
              <a:srgbClr val="00B0F0">
                <a:alpha val="3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等腰三角形 40"/>
          <p:cNvSpPr/>
          <p:nvPr/>
        </p:nvSpPr>
        <p:spPr>
          <a:xfrm rot="10800000">
            <a:off x="8491160" y="0"/>
            <a:ext cx="1292746" cy="787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3674" name="组合 109578"/>
          <p:cNvGrpSpPr/>
          <p:nvPr/>
        </p:nvGrpSpPr>
        <p:grpSpPr>
          <a:xfrm>
            <a:off x="5207000" y="2832100"/>
            <a:ext cx="5333365" cy="916305"/>
            <a:chOff x="0" y="0"/>
            <a:chExt cx="8044079" cy="540866"/>
          </a:xfrm>
        </p:grpSpPr>
        <p:grpSp>
          <p:nvGrpSpPr>
            <p:cNvPr id="113675" name="组合 109579"/>
            <p:cNvGrpSpPr/>
            <p:nvPr/>
          </p:nvGrpSpPr>
          <p:grpSpPr>
            <a:xfrm>
              <a:off x="0" y="0"/>
              <a:ext cx="6784994" cy="540866"/>
              <a:chOff x="0" y="0"/>
              <a:chExt cx="3419856" cy="542544"/>
            </a:xfrm>
          </p:grpSpPr>
          <p:pic>
            <p:nvPicPr>
              <p:cNvPr id="113676" name="五边形 6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3419856" cy="54254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3677" name="Text Box 9"/>
              <p:cNvSpPr txBox="1"/>
              <p:nvPr/>
            </p:nvSpPr>
            <p:spPr>
              <a:xfrm>
                <a:off x="53023" y="28829"/>
                <a:ext cx="3201590" cy="433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algn="ctr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Verdana" panose="020B0604030504040204" pitchFamily="2" charset="0"/>
                  <a:ea typeface="Gulim" panose="020B0600000101010101" pitchFamily="2" charset="-127"/>
                </a:endParaRPr>
              </a:p>
            </p:txBody>
          </p:sp>
        </p:grpSp>
        <p:sp>
          <p:nvSpPr>
            <p:cNvPr id="3" name="TextBox 4"/>
            <p:cNvSpPr txBox="1"/>
            <p:nvPr/>
          </p:nvSpPr>
          <p:spPr>
            <a:xfrm>
              <a:off x="258195" y="109053"/>
              <a:ext cx="7785884" cy="2717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buFont typeface="Arial" panose="020B0604020202020204" pitchFamily="34" charset="0"/>
                <a:buNone/>
              </a:pPr>
              <a:r>
                <a:rPr lang="en-US" altLang="x-none" sz="2400" b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1)</a:t>
              </a:r>
              <a:r>
                <a:rPr lang="zh-CN" altLang="en-US" sz="2400" b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形状可变履带式行走机构</a:t>
              </a:r>
              <a:endParaRPr lang="en-US" altLang="x-none" sz="24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113683" name="Picture 2" descr="D:\课件\2017年\7月\工业机器人应用技术\图片\3-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845" y="3748405"/>
            <a:ext cx="3399155" cy="3036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8"/>
          <p:cNvSpPr txBox="1"/>
          <p:nvPr/>
        </p:nvSpPr>
        <p:spPr>
          <a:xfrm>
            <a:off x="4941253" y="5730377"/>
            <a:ext cx="4026443" cy="922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x-none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1—</a:t>
            </a:r>
            <a:r>
              <a: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履带； </a:t>
            </a:r>
            <a:r>
              <a:rPr lang="en-US" altLang="x-none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2—</a:t>
            </a:r>
            <a:r>
              <a: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行星轮； </a:t>
            </a:r>
            <a:r>
              <a:rPr lang="en-US" altLang="x-none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3—</a:t>
            </a:r>
            <a:r>
              <a: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曲柄；  </a:t>
            </a:r>
            <a:r>
              <a:rPr lang="en-US" altLang="x-none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4—</a:t>
            </a:r>
            <a:r>
              <a: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主臂杆； </a:t>
            </a:r>
            <a:r>
              <a:rPr lang="en-US" altLang="x-none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5—</a:t>
            </a:r>
            <a:r>
              <a: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导向轮；</a:t>
            </a:r>
            <a:r>
              <a:rPr lang="en-US" altLang="x-none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6—</a:t>
            </a:r>
            <a:r>
              <a: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履带架； </a:t>
            </a:r>
            <a:r>
              <a:rPr lang="en-US" altLang="x-none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7—</a:t>
            </a:r>
            <a:r>
              <a: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驱动轮； </a:t>
            </a:r>
            <a:r>
              <a:rPr lang="en-US" altLang="x-none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8—</a:t>
            </a:r>
            <a:r>
              <a: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机体</a:t>
            </a:r>
            <a:r>
              <a:rPr lang="en-US" altLang="x-none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; 9—</a:t>
            </a:r>
            <a:r>
              <a: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摄像机</a:t>
            </a:r>
            <a:endParaRPr lang="zh-CN" altLang="en-US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" y="1140460"/>
            <a:ext cx="5111750" cy="5717540"/>
          </a:xfrm>
          <a:prstGeom prst="rect">
            <a:avLst/>
          </a:prstGeom>
        </p:spPr>
      </p:pic>
      <p:cxnSp>
        <p:nvCxnSpPr>
          <p:cNvPr id="34" name="直接连接符 33"/>
          <p:cNvCxnSpPr/>
          <p:nvPr/>
        </p:nvCxnSpPr>
        <p:spPr>
          <a:xfrm>
            <a:off x="6593323" y="2831826"/>
            <a:ext cx="5032148" cy="0"/>
          </a:xfrm>
          <a:prstGeom prst="line">
            <a:avLst/>
          </a:prstGeom>
          <a:ln>
            <a:solidFill>
              <a:srgbClr val="00B0F0">
                <a:alpha val="3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等腰三角形 40"/>
          <p:cNvSpPr/>
          <p:nvPr/>
        </p:nvSpPr>
        <p:spPr>
          <a:xfrm rot="10800000">
            <a:off x="8491160" y="0"/>
            <a:ext cx="1292746" cy="787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21" name="组合 111620"/>
          <p:cNvGrpSpPr/>
          <p:nvPr/>
        </p:nvGrpSpPr>
        <p:grpSpPr>
          <a:xfrm>
            <a:off x="5576570" y="787400"/>
            <a:ext cx="5590540" cy="5737207"/>
            <a:chOff x="0" y="0"/>
            <a:chExt cx="4885900" cy="5398797"/>
          </a:xfrm>
        </p:grpSpPr>
        <p:sp>
          <p:nvSpPr>
            <p:cNvPr id="115717" name="TextBox 8"/>
            <p:cNvSpPr txBox="1"/>
            <p:nvPr/>
          </p:nvSpPr>
          <p:spPr>
            <a:xfrm>
              <a:off x="0" y="5052221"/>
              <a:ext cx="4885900" cy="34657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en-US" altLang="x-none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  </a:t>
              </a:r>
              <a:r>
                <a:rPr lang="zh-CN" altLang="en-US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形状可变履带式行走机构上下楼梯</a:t>
              </a:r>
              <a:endParaRPr lang="zh-CN" altLang="en-US" b="1" dirty="0">
                <a:solidFill>
                  <a:srgbClr val="0066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15718" name="Picture 2" descr="D:\课件\2017年\7月\工业机器人应用技术\图片\3-44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4181" y="0"/>
              <a:ext cx="3303919" cy="497858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4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" fill="hold"/>
                                            <p:tgtEl>
                                              <p:spTgt spid="111621"/>
                                            </p:tgtEl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4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" fill="hold"/>
                                            <p:tgtEl>
                                              <p:spTgt spid="111621"/>
                                            </p:tgtEl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" y="1140460"/>
            <a:ext cx="5111750" cy="5717540"/>
          </a:xfrm>
          <a:prstGeom prst="rect">
            <a:avLst/>
          </a:prstGeom>
        </p:spPr>
      </p:pic>
      <p:cxnSp>
        <p:nvCxnSpPr>
          <p:cNvPr id="34" name="直接连接符 33"/>
          <p:cNvCxnSpPr/>
          <p:nvPr/>
        </p:nvCxnSpPr>
        <p:spPr>
          <a:xfrm>
            <a:off x="6593323" y="2831826"/>
            <a:ext cx="5032148" cy="0"/>
          </a:xfrm>
          <a:prstGeom prst="line">
            <a:avLst/>
          </a:prstGeom>
          <a:ln>
            <a:solidFill>
              <a:srgbClr val="00B0F0">
                <a:alpha val="3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等腰三角形 40"/>
          <p:cNvSpPr/>
          <p:nvPr/>
        </p:nvSpPr>
        <p:spPr>
          <a:xfrm rot="10800000">
            <a:off x="8491160" y="0"/>
            <a:ext cx="1292746" cy="787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3674" name="组合 109578"/>
          <p:cNvGrpSpPr/>
          <p:nvPr/>
        </p:nvGrpSpPr>
        <p:grpSpPr>
          <a:xfrm>
            <a:off x="5158740" y="1351280"/>
            <a:ext cx="5333365" cy="916305"/>
            <a:chOff x="0" y="0"/>
            <a:chExt cx="8044079" cy="540866"/>
          </a:xfrm>
        </p:grpSpPr>
        <p:grpSp>
          <p:nvGrpSpPr>
            <p:cNvPr id="113675" name="组合 109579"/>
            <p:cNvGrpSpPr/>
            <p:nvPr/>
          </p:nvGrpSpPr>
          <p:grpSpPr>
            <a:xfrm>
              <a:off x="0" y="0"/>
              <a:ext cx="6784994" cy="540866"/>
              <a:chOff x="0" y="0"/>
              <a:chExt cx="3419856" cy="542544"/>
            </a:xfrm>
          </p:grpSpPr>
          <p:pic>
            <p:nvPicPr>
              <p:cNvPr id="113676" name="五边形 6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3419856" cy="54254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3677" name="Text Box 9"/>
              <p:cNvSpPr txBox="1"/>
              <p:nvPr/>
            </p:nvSpPr>
            <p:spPr>
              <a:xfrm>
                <a:off x="53023" y="28829"/>
                <a:ext cx="3201590" cy="433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algn="ctr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Verdana" panose="020B0604030504040204" pitchFamily="2" charset="0"/>
                  <a:ea typeface="Gulim" panose="020B0600000101010101" pitchFamily="2" charset="-127"/>
                </a:endParaRPr>
              </a:p>
            </p:txBody>
          </p:sp>
        </p:grpSp>
        <p:sp>
          <p:nvSpPr>
            <p:cNvPr id="3" name="TextBox 4"/>
            <p:cNvSpPr txBox="1"/>
            <p:nvPr/>
          </p:nvSpPr>
          <p:spPr>
            <a:xfrm>
              <a:off x="258195" y="109053"/>
              <a:ext cx="7785884" cy="2717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buFont typeface="Arial" panose="020B0604020202020204" pitchFamily="34" charset="0"/>
                <a:buNone/>
              </a:pPr>
              <a:r>
                <a:rPr lang="en-US" altLang="x-none" sz="2400" b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2)</a:t>
              </a:r>
              <a:r>
                <a:rPr lang="zh-CN" altLang="en-US" sz="2400" b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位置可变履带式行走机构</a:t>
              </a:r>
              <a:endParaRPr lang="en-US" altLang="x-none" sz="24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12650" name="组合 112649"/>
          <p:cNvGrpSpPr/>
          <p:nvPr/>
        </p:nvGrpSpPr>
        <p:grpSpPr>
          <a:xfrm>
            <a:off x="6114733" y="2461895"/>
            <a:ext cx="4100512" cy="3818490"/>
            <a:chOff x="0" y="0"/>
            <a:chExt cx="4099116" cy="3818458"/>
          </a:xfrm>
        </p:grpSpPr>
        <p:sp>
          <p:nvSpPr>
            <p:cNvPr id="116746" name="TextBox 8"/>
            <p:cNvSpPr txBox="1"/>
            <p:nvPr/>
          </p:nvSpPr>
          <p:spPr>
            <a:xfrm>
              <a:off x="73027" y="3450161"/>
              <a:ext cx="4026089" cy="36829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en-US" altLang="x-none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zh-CN" altLang="en-US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位置可变履带式行走机构</a:t>
              </a:r>
              <a:endParaRPr lang="zh-CN" altLang="en-US" b="1" dirty="0">
                <a:solidFill>
                  <a:srgbClr val="0066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16747" name="Picture 2" descr="D:\课件\2017年\7月\工业机器人应用技术\图片\3-4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22063" cy="3074490"/>
            </a:xfrm>
            <a:prstGeom prst="rect">
              <a:avLst/>
            </a:prstGeom>
            <a:noFill/>
            <a:ln w="9525">
              <a:noFill/>
            </a:ln>
          </p:spPr>
        </p:pic>
      </p:grpSp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654030" y="5613400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showAsIcon="1" r:id="rId4" imgW="971550" imgH="666750" progId="Package">
                  <p:embed/>
                </p:oleObj>
              </mc:Choice>
              <mc:Fallback>
                <p:oleObj name="" showAsIcon="1" r:id="rId4" imgW="971550" imgH="666750" progId="Package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54030" y="5613400"/>
                        <a:ext cx="9715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4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" fill="hold"/>
                                            <p:tgtEl>
                                              <p:spTgt spid="112650"/>
                                            </p:tgtEl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4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" fill="hold"/>
                                            <p:tgtEl>
                                              <p:spTgt spid="112650"/>
                                            </p:tgtEl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460"/>
            <a:ext cx="5111750" cy="5717540"/>
          </a:xfrm>
          <a:prstGeom prst="rect">
            <a:avLst/>
          </a:prstGeom>
        </p:spPr>
      </p:pic>
      <p:cxnSp>
        <p:nvCxnSpPr>
          <p:cNvPr id="34" name="直接连接符 33"/>
          <p:cNvCxnSpPr/>
          <p:nvPr/>
        </p:nvCxnSpPr>
        <p:spPr>
          <a:xfrm>
            <a:off x="6593323" y="2831826"/>
            <a:ext cx="5032148" cy="0"/>
          </a:xfrm>
          <a:prstGeom prst="line">
            <a:avLst/>
          </a:prstGeom>
          <a:ln>
            <a:solidFill>
              <a:srgbClr val="00B0F0">
                <a:alpha val="3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等腰三角形 40"/>
          <p:cNvSpPr/>
          <p:nvPr/>
        </p:nvSpPr>
        <p:spPr>
          <a:xfrm rot="10800000">
            <a:off x="8491160" y="0"/>
            <a:ext cx="1292746" cy="787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763" name="Text Box 5"/>
          <p:cNvSpPr txBox="1"/>
          <p:nvPr/>
        </p:nvSpPr>
        <p:spPr>
          <a:xfrm>
            <a:off x="4875848" y="1353820"/>
            <a:ext cx="6605587" cy="1477963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anchor="t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随着主臂杆和曲柄的摇摆，</a:t>
            </a:r>
            <a:r>
              <a:rPr lang="en-US" altLang="x-none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个履带可以随意变成朝前和朝后的多种位置组合形态，从而使机器人的机体能够上下楼梯，甚至跨越横沟，如图</a:t>
            </a:r>
            <a:r>
              <a:rPr lang="en-US" altLang="x-none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3-46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3670" name="组合 113669"/>
          <p:cNvGrpSpPr/>
          <p:nvPr/>
        </p:nvGrpSpPr>
        <p:grpSpPr>
          <a:xfrm>
            <a:off x="5170805" y="3127375"/>
            <a:ext cx="6310313" cy="3450169"/>
            <a:chOff x="0" y="0"/>
            <a:chExt cx="6310546" cy="3449948"/>
          </a:xfrm>
        </p:grpSpPr>
        <p:sp>
          <p:nvSpPr>
            <p:cNvPr id="117766" name="TextBox 8"/>
            <p:cNvSpPr txBox="1"/>
            <p:nvPr/>
          </p:nvSpPr>
          <p:spPr>
            <a:xfrm>
              <a:off x="0" y="3081672"/>
              <a:ext cx="6155139" cy="36827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zh-CN" altLang="en-US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位置可变履带式行走机构的上下楼梯和跨越横沟</a:t>
              </a:r>
              <a:endParaRPr lang="zh-CN" altLang="en-US" b="1" dirty="0">
                <a:solidFill>
                  <a:srgbClr val="0066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17767" name="Picture 2" descr="D:\课件\2017年\7月\工业机器人应用技术\图片\3-46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819" y="0"/>
              <a:ext cx="5936727" cy="280186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4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6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" fill="hold"/>
                                            <p:tgtEl>
                                              <p:spTgt spid="113670"/>
                                            </p:tgtEl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4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6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" fill="hold"/>
                                            <p:tgtEl>
                                              <p:spTgt spid="113670"/>
                                            </p:tgtEl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080" y="1140460"/>
            <a:ext cx="5111750" cy="5717540"/>
          </a:xfrm>
          <a:prstGeom prst="rect">
            <a:avLst/>
          </a:prstGeom>
        </p:spPr>
      </p:pic>
      <p:cxnSp>
        <p:nvCxnSpPr>
          <p:cNvPr id="34" name="直接连接符 33"/>
          <p:cNvCxnSpPr/>
          <p:nvPr/>
        </p:nvCxnSpPr>
        <p:spPr>
          <a:xfrm>
            <a:off x="6593323" y="2831826"/>
            <a:ext cx="5032148" cy="0"/>
          </a:xfrm>
          <a:prstGeom prst="line">
            <a:avLst/>
          </a:prstGeom>
          <a:ln>
            <a:solidFill>
              <a:srgbClr val="00B0F0">
                <a:alpha val="3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等腰三角形 40"/>
          <p:cNvSpPr/>
          <p:nvPr/>
        </p:nvSpPr>
        <p:spPr>
          <a:xfrm rot="10800000">
            <a:off x="8491160" y="0"/>
            <a:ext cx="1292746" cy="787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8790" name="Picture 2" descr="D:\课件\2017年\7月\工业机器人应用技术\图片\3-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270" y="1360805"/>
            <a:ext cx="7934325" cy="3188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8"/>
          <p:cNvSpPr txBox="1"/>
          <p:nvPr/>
        </p:nvSpPr>
        <p:spPr>
          <a:xfrm>
            <a:off x="6058924" y="5117111"/>
            <a:ext cx="4380326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x-none" b="1" dirty="0">
                <a:solidFill>
                  <a:srgbClr val="0066FF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b="1" dirty="0">
                <a:solidFill>
                  <a:srgbClr val="0066FF"/>
                </a:solidFill>
                <a:latin typeface="黑体" panose="02010609060101010101" charset="-122"/>
                <a:ea typeface="黑体" panose="02010609060101010101" charset="-122"/>
              </a:rPr>
              <a:t>位置可变履带式行走机构的实例</a:t>
            </a:r>
            <a:endParaRPr lang="zh-CN" altLang="en-US" b="1" dirty="0">
              <a:solidFill>
                <a:srgbClr val="0066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41" y="430925"/>
            <a:ext cx="9179051" cy="645357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937996" y="3772260"/>
            <a:ext cx="55168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履带式行走机构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的分类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557167" y="860931"/>
            <a:ext cx="2131060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0</a:t>
            </a:r>
            <a:r>
              <a:rPr lang="en-US" sz="115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  <a:endParaRPr lang="en-US" sz="115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1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00" fill="hold"/>
                                        <p:tgtEl>
                                          <p:spTgt spid="2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1" grpId="1"/>
      <p:bldP spid="21" grpId="2"/>
      <p:bldP spid="21" grpId="3"/>
      <p:bldP spid="21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" y="2402205"/>
            <a:ext cx="3822700" cy="4027170"/>
          </a:xfrm>
          <a:prstGeom prst="rect">
            <a:avLst/>
          </a:prstGeom>
        </p:spPr>
      </p:pic>
      <p:sp>
        <p:nvSpPr>
          <p:cNvPr id="119816" name="Text Box 5"/>
          <p:cNvSpPr txBox="1"/>
          <p:nvPr/>
        </p:nvSpPr>
        <p:spPr>
          <a:xfrm>
            <a:off x="2414905" y="1226820"/>
            <a:ext cx="5095240" cy="101473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9966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wrap="square" anchor="t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右图所示为装有转向机构的履带式行走机构。它可以转向，可以上下台阶。</a:t>
            </a: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5723" name="组合 115722"/>
          <p:cNvGrpSpPr/>
          <p:nvPr/>
        </p:nvGrpSpPr>
        <p:grpSpPr>
          <a:xfrm>
            <a:off x="6816090" y="1693545"/>
            <a:ext cx="5037138" cy="4528109"/>
            <a:chOff x="0" y="0"/>
            <a:chExt cx="5036022" cy="4528148"/>
          </a:xfrm>
        </p:grpSpPr>
        <p:sp>
          <p:nvSpPr>
            <p:cNvPr id="119819" name="TextBox 8"/>
            <p:cNvSpPr txBox="1"/>
            <p:nvPr/>
          </p:nvSpPr>
          <p:spPr>
            <a:xfrm>
              <a:off x="0" y="4159845"/>
              <a:ext cx="5036022" cy="36830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en-US" altLang="x-none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zh-CN" altLang="en-US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装有转向机构的履带式行走机构</a:t>
              </a:r>
              <a:endParaRPr lang="zh-CN" altLang="en-US" b="1" dirty="0">
                <a:solidFill>
                  <a:srgbClr val="0066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19820" name="Picture 2" descr="D:\课件\2017年\7月\工业机器人应用技术\图片\3-48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849" y="0"/>
              <a:ext cx="3141979" cy="397460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59259E-6 L 0.86003 0.0106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9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1157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380"/>
            <a:ext cx="3576955" cy="3768725"/>
          </a:xfrm>
          <a:prstGeom prst="rect">
            <a:avLst/>
          </a:prstGeom>
        </p:spPr>
      </p:pic>
      <p:sp>
        <p:nvSpPr>
          <p:cNvPr id="120835" name="Text Box 5"/>
          <p:cNvSpPr txBox="1"/>
          <p:nvPr/>
        </p:nvSpPr>
        <p:spPr>
          <a:xfrm>
            <a:off x="2260918" y="1054735"/>
            <a:ext cx="8421687" cy="1476375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anchor="t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双重履带式可转向行走机构的主体前后装有转向器，并装有使转向器绕图中的</a:t>
            </a:r>
            <a:r>
              <a:rPr lang="en-US" altLang="x-none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AA′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轴旋转的提起机构，这使得该行走机构上下台阶非常顺利，能得到用折叠方式向高处伸臂，在斜面上保持主体水平等各种各样的姿势。</a:t>
            </a: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6742" name="组合 116741"/>
          <p:cNvGrpSpPr/>
          <p:nvPr/>
        </p:nvGrpSpPr>
        <p:grpSpPr>
          <a:xfrm>
            <a:off x="3393440" y="2916873"/>
            <a:ext cx="6154738" cy="3750229"/>
            <a:chOff x="0" y="0"/>
            <a:chExt cx="6155139" cy="3750222"/>
          </a:xfrm>
        </p:grpSpPr>
        <p:sp>
          <p:nvSpPr>
            <p:cNvPr id="120838" name="TextBox 8"/>
            <p:cNvSpPr txBox="1"/>
            <p:nvPr/>
          </p:nvSpPr>
          <p:spPr>
            <a:xfrm>
              <a:off x="0" y="3381923"/>
              <a:ext cx="6155139" cy="36829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en-US" altLang="x-none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zh-CN" altLang="en-US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双重履带式可转向行走机构</a:t>
              </a:r>
              <a:endParaRPr lang="zh-CN" altLang="en-US" b="1" dirty="0">
                <a:solidFill>
                  <a:srgbClr val="0066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20839" name="Picture 2" descr="D:\课件\2017年\7月\工业机器人应用技术\图片\3-4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2338" y="0"/>
              <a:ext cx="4856345" cy="327510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59259E-6 L 0.86003 0.0106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9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11674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733079" y="322507"/>
            <a:ext cx="1706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sz="6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2180" y="1466215"/>
            <a:ext cx="4423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4" name="组合 11"/>
          <p:cNvGrpSpPr/>
          <p:nvPr/>
        </p:nvGrpSpPr>
        <p:grpSpPr>
          <a:xfrm>
            <a:off x="1733160" y="2121951"/>
            <a:ext cx="4394433" cy="708427"/>
            <a:chOff x="6625836" y="2035313"/>
            <a:chExt cx="4394433" cy="708427"/>
          </a:xfrm>
          <a:solidFill>
            <a:srgbClr val="C00102"/>
          </a:solidFill>
        </p:grpSpPr>
        <p:sp>
          <p:nvSpPr>
            <p:cNvPr id="5" name="矩形 4"/>
            <p:cNvSpPr/>
            <p:nvPr/>
          </p:nvSpPr>
          <p:spPr>
            <a:xfrm>
              <a:off x="6625836" y="2035313"/>
              <a:ext cx="4394433" cy="707887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6" name="文本框 13"/>
            <p:cNvSpPr txBox="1"/>
            <p:nvPr/>
          </p:nvSpPr>
          <p:spPr>
            <a:xfrm>
              <a:off x="7816870" y="2064925"/>
              <a:ext cx="2011680" cy="67881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0" cap="none" spc="0" normalizeH="0" baseline="0" noProof="1">
                  <a:ln>
                    <a:noFill/>
                  </a:ln>
                  <a:solidFill>
                    <a:srgbClr val="FDFDF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知识要点</a:t>
              </a:r>
              <a:endParaRPr kumimoji="0" lang="zh-CN" altLang="en-US" sz="3600" b="1" i="0" u="none" strike="noStrike" kern="0" cap="none" spc="0" normalizeH="0" baseline="0" noProof="1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732280" y="2969260"/>
            <a:ext cx="4394200" cy="2374265"/>
          </a:xfrm>
          <a:prstGeom prst="rect">
            <a:avLst/>
          </a:prstGeom>
          <a:noFill/>
          <a:ln w="25400" cap="flat" cmpd="sng" algn="ctr">
            <a:solidFill>
              <a:srgbClr val="C00102"/>
            </a:solidFill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192655" y="3445193"/>
            <a:ext cx="179388" cy="179388"/>
          </a:xfrm>
          <a:prstGeom prst="ellipse">
            <a:avLst/>
          </a:prstGeom>
          <a:solidFill>
            <a:srgbClr val="C00102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192655" y="4021455"/>
            <a:ext cx="179388" cy="179388"/>
          </a:xfrm>
          <a:prstGeom prst="ellipse">
            <a:avLst/>
          </a:prstGeom>
          <a:solidFill>
            <a:srgbClr val="C00102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192655" y="4581843"/>
            <a:ext cx="179388" cy="179388"/>
          </a:xfrm>
          <a:prstGeom prst="ellipse">
            <a:avLst/>
          </a:prstGeom>
          <a:solidFill>
            <a:srgbClr val="C00102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1" name="文本框 24"/>
          <p:cNvSpPr txBox="1"/>
          <p:nvPr/>
        </p:nvSpPr>
        <p:spPr>
          <a:xfrm>
            <a:off x="2637155" y="3241993"/>
            <a:ext cx="32308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履带式行走机构的组成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5"/>
          <p:cNvSpPr txBox="1"/>
          <p:nvPr/>
        </p:nvSpPr>
        <p:spPr>
          <a:xfrm>
            <a:off x="2621280" y="3880168"/>
            <a:ext cx="32308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履带式行走机构的特点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2"/>
          <p:cNvSpPr txBox="1"/>
          <p:nvPr/>
        </p:nvSpPr>
        <p:spPr>
          <a:xfrm>
            <a:off x="2621280" y="4440555"/>
            <a:ext cx="32308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履带式行走机构的分类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7" grpId="0" bldLvl="0" animBg="1"/>
          <p:bldP spid="8" grpId="0" bldLvl="0" animBg="1"/>
          <p:bldP spid="9" grpId="0" bldLvl="0" animBg="1"/>
          <p:bldP spid="10" grpId="0" bldLvl="0" animBg="1"/>
          <p:bldP spid="11" grpId="0" bldLvl="0" animBg="1"/>
          <p:bldP spid="12" grpId="0" bldLvl="0" animBg="1"/>
          <p:bldP spid="13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7" grpId="0" bldLvl="0" animBg="1"/>
          <p:bldP spid="8" grpId="0" bldLvl="0" animBg="1"/>
          <p:bldP spid="9" grpId="0" bldLvl="0" animBg="1"/>
          <p:bldP spid="10" grpId="0" bldLvl="0" animBg="1"/>
          <p:bldP spid="11" grpId="0" bldLvl="0" animBg="1"/>
          <p:bldP spid="12" grpId="0" bldLvl="0" animBg="1"/>
          <p:bldP spid="13" grpId="0" bldLvl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空心弧 2"/>
          <p:cNvSpPr/>
          <p:nvPr/>
        </p:nvSpPr>
        <p:spPr>
          <a:xfrm rot="13500000">
            <a:off x="5061641" y="-1332105"/>
            <a:ext cx="7388609" cy="7388609"/>
          </a:xfrm>
          <a:prstGeom prst="blockArc">
            <a:avLst>
              <a:gd name="adj1" fmla="val 10800000"/>
              <a:gd name="adj2" fmla="val 5220618"/>
              <a:gd name="adj3" fmla="val 271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47" y="459453"/>
            <a:ext cx="5849889" cy="6398547"/>
          </a:xfrm>
          <a:prstGeom prst="rect">
            <a:avLst/>
          </a:prstGeom>
          <a:effectLst/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69" y="594998"/>
            <a:ext cx="2738549" cy="128271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722495" y="1418590"/>
            <a:ext cx="1454785" cy="946785"/>
            <a:chOff x="4937104" y="407417"/>
            <a:chExt cx="940791" cy="946566"/>
          </a:xfrm>
        </p:grpSpPr>
        <p:grpSp>
          <p:nvGrpSpPr>
            <p:cNvPr id="68" name="组合 67"/>
            <p:cNvGrpSpPr/>
            <p:nvPr/>
          </p:nvGrpSpPr>
          <p:grpSpPr>
            <a:xfrm>
              <a:off x="5065394" y="518473"/>
              <a:ext cx="725979" cy="725979"/>
              <a:chOff x="9527594" y="3608106"/>
              <a:chExt cx="2037989" cy="2037989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9527594" y="3608106"/>
                <a:ext cx="2037989" cy="2037989"/>
              </a:xfrm>
              <a:prstGeom prst="ellipse">
                <a:avLst/>
              </a:prstGeom>
              <a:gradFill flip="none" rotWithShape="1">
                <a:gsLst>
                  <a:gs pos="0">
                    <a:srgbClr val="BFBFBF"/>
                  </a:gs>
                  <a:gs pos="54000">
                    <a:srgbClr val="FFFFFF"/>
                  </a:gs>
                  <a:gs pos="100000">
                    <a:schemeClr val="bg1">
                      <a:tint val="0"/>
                    </a:schemeClr>
                  </a:gs>
                </a:gsLst>
                <a:lin ang="13500000" scaled="1"/>
                <a:tileRect/>
              </a:gradFill>
              <a:ln w="28575">
                <a:noFill/>
              </a:ln>
              <a:effectLst>
                <a:outerShdw blurRad="88900" dir="5100000" sx="103000" sy="103000" rotWithShape="0">
                  <a:scrgbClr r="0" g="0" b="0">
                    <a:alpha val="15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>
                <a:off x="9557029" y="4250219"/>
                <a:ext cx="2008549" cy="266788"/>
                <a:chOff x="2555818" y="3410981"/>
                <a:chExt cx="1542580" cy="266788"/>
              </a:xfrm>
            </p:grpSpPr>
            <p:cxnSp>
              <p:nvCxnSpPr>
                <p:cNvPr id="71" name="直接连接符 70"/>
                <p:cNvCxnSpPr>
                  <a:stCxn id="69" idx="2"/>
                </p:cNvCxnSpPr>
                <p:nvPr/>
              </p:nvCxnSpPr>
              <p:spPr>
                <a:xfrm>
                  <a:off x="2555818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 flipV="1">
                  <a:off x="289348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 flipH="1">
                  <a:off x="3760733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 flipH="1" flipV="1">
                  <a:off x="360227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3051943" y="3410981"/>
                  <a:ext cx="550330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9" name="椭圆 108"/>
            <p:cNvSpPr/>
            <p:nvPr/>
          </p:nvSpPr>
          <p:spPr>
            <a:xfrm>
              <a:off x="4937104" y="407417"/>
              <a:ext cx="940791" cy="94656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4714875" y="3053715"/>
            <a:ext cx="1494155" cy="946785"/>
            <a:chOff x="4937104" y="407417"/>
            <a:chExt cx="940791" cy="946566"/>
          </a:xfrm>
        </p:grpSpPr>
        <p:grpSp>
          <p:nvGrpSpPr>
            <p:cNvPr id="171" name="组合 170"/>
            <p:cNvGrpSpPr/>
            <p:nvPr/>
          </p:nvGrpSpPr>
          <p:grpSpPr>
            <a:xfrm>
              <a:off x="5065394" y="518473"/>
              <a:ext cx="725979" cy="725979"/>
              <a:chOff x="9527594" y="3608106"/>
              <a:chExt cx="2037989" cy="2037989"/>
            </a:xfrm>
          </p:grpSpPr>
          <p:sp>
            <p:nvSpPr>
              <p:cNvPr id="173" name="椭圆 172"/>
              <p:cNvSpPr/>
              <p:nvPr/>
            </p:nvSpPr>
            <p:spPr>
              <a:xfrm>
                <a:off x="9527594" y="3608106"/>
                <a:ext cx="2037989" cy="2037989"/>
              </a:xfrm>
              <a:prstGeom prst="ellipse">
                <a:avLst/>
              </a:prstGeom>
              <a:gradFill flip="none" rotWithShape="1">
                <a:gsLst>
                  <a:gs pos="0">
                    <a:srgbClr val="BFBFBF"/>
                  </a:gs>
                  <a:gs pos="54000">
                    <a:srgbClr val="FFFFFF"/>
                  </a:gs>
                  <a:gs pos="100000">
                    <a:schemeClr val="bg1">
                      <a:tint val="0"/>
                    </a:schemeClr>
                  </a:gs>
                </a:gsLst>
                <a:lin ang="13500000" scaled="1"/>
                <a:tileRect/>
              </a:gradFill>
              <a:ln w="28575">
                <a:noFill/>
              </a:ln>
              <a:effectLst>
                <a:outerShdw blurRad="88900" dir="5100000" sx="103000" sy="103000" rotWithShape="0">
                  <a:scrgbClr r="0" g="0" b="0">
                    <a:alpha val="15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74" name="组合 173"/>
              <p:cNvGrpSpPr/>
              <p:nvPr/>
            </p:nvGrpSpPr>
            <p:grpSpPr>
              <a:xfrm>
                <a:off x="9557029" y="4250219"/>
                <a:ext cx="2008549" cy="266788"/>
                <a:chOff x="2555818" y="3410981"/>
                <a:chExt cx="1542580" cy="266788"/>
              </a:xfrm>
            </p:grpSpPr>
            <p:cxnSp>
              <p:nvCxnSpPr>
                <p:cNvPr id="175" name="直接连接符 174"/>
                <p:cNvCxnSpPr>
                  <a:stCxn id="173" idx="2"/>
                </p:cNvCxnSpPr>
                <p:nvPr/>
              </p:nvCxnSpPr>
              <p:spPr>
                <a:xfrm>
                  <a:off x="2555818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 flipV="1">
                  <a:off x="289348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 flipH="1">
                  <a:off x="3760733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 flipH="1" flipV="1">
                  <a:off x="360227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3051943" y="3410981"/>
                  <a:ext cx="550330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2" name="椭圆 171"/>
            <p:cNvSpPr/>
            <p:nvPr/>
          </p:nvSpPr>
          <p:spPr>
            <a:xfrm>
              <a:off x="4937104" y="407417"/>
              <a:ext cx="940791" cy="94656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5488940" y="4473575"/>
            <a:ext cx="1485265" cy="946785"/>
            <a:chOff x="4937104" y="407417"/>
            <a:chExt cx="940791" cy="946566"/>
          </a:xfrm>
        </p:grpSpPr>
        <p:grpSp>
          <p:nvGrpSpPr>
            <p:cNvPr id="181" name="组合 180"/>
            <p:cNvGrpSpPr/>
            <p:nvPr/>
          </p:nvGrpSpPr>
          <p:grpSpPr>
            <a:xfrm>
              <a:off x="5065394" y="518473"/>
              <a:ext cx="725979" cy="725979"/>
              <a:chOff x="9527594" y="3608106"/>
              <a:chExt cx="2037989" cy="2037989"/>
            </a:xfrm>
          </p:grpSpPr>
          <p:sp>
            <p:nvSpPr>
              <p:cNvPr id="183" name="椭圆 182"/>
              <p:cNvSpPr/>
              <p:nvPr/>
            </p:nvSpPr>
            <p:spPr>
              <a:xfrm>
                <a:off x="9527594" y="3608106"/>
                <a:ext cx="2037989" cy="2037989"/>
              </a:xfrm>
              <a:prstGeom prst="ellipse">
                <a:avLst/>
              </a:prstGeom>
              <a:gradFill flip="none" rotWithShape="1">
                <a:gsLst>
                  <a:gs pos="0">
                    <a:srgbClr val="BFBFBF"/>
                  </a:gs>
                  <a:gs pos="54000">
                    <a:srgbClr val="FFFFFF"/>
                  </a:gs>
                  <a:gs pos="100000">
                    <a:schemeClr val="bg1">
                      <a:tint val="0"/>
                    </a:schemeClr>
                  </a:gs>
                </a:gsLst>
                <a:lin ang="13500000" scaled="1"/>
                <a:tileRect/>
              </a:gradFill>
              <a:ln w="28575">
                <a:noFill/>
              </a:ln>
              <a:effectLst>
                <a:outerShdw blurRad="88900" dir="5100000" sx="103000" sy="103000" rotWithShape="0">
                  <a:scrgbClr r="0" g="0" b="0">
                    <a:alpha val="15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84" name="组合 183"/>
              <p:cNvGrpSpPr/>
              <p:nvPr/>
            </p:nvGrpSpPr>
            <p:grpSpPr>
              <a:xfrm>
                <a:off x="9557029" y="4250219"/>
                <a:ext cx="2008549" cy="266788"/>
                <a:chOff x="2555818" y="3410981"/>
                <a:chExt cx="1542580" cy="266788"/>
              </a:xfrm>
            </p:grpSpPr>
            <p:cxnSp>
              <p:nvCxnSpPr>
                <p:cNvPr id="185" name="直接连接符 184"/>
                <p:cNvCxnSpPr>
                  <a:stCxn id="183" idx="2"/>
                </p:cNvCxnSpPr>
                <p:nvPr/>
              </p:nvCxnSpPr>
              <p:spPr>
                <a:xfrm>
                  <a:off x="2555818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 flipV="1">
                  <a:off x="289348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 flipH="1">
                  <a:off x="3760733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 flipH="1" flipV="1">
                  <a:off x="360227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3051943" y="3410981"/>
                  <a:ext cx="550330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2" name="椭圆 181"/>
            <p:cNvSpPr/>
            <p:nvPr/>
          </p:nvSpPr>
          <p:spPr>
            <a:xfrm>
              <a:off x="4937104" y="407417"/>
              <a:ext cx="940791" cy="94656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0" name="矩形 239"/>
          <p:cNvSpPr/>
          <p:nvPr/>
        </p:nvSpPr>
        <p:spPr>
          <a:xfrm>
            <a:off x="1329055" y="1550670"/>
            <a:ext cx="3220720" cy="81407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889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履带式行走机构的组成</a:t>
            </a:r>
            <a:endParaRPr lang="zh-CN" altLang="en-US" sz="2000" b="1" dirty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与形状</a:t>
            </a:r>
            <a:endParaRPr lang="zh-CN" altLang="en-US" sz="2000" b="1" dirty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41" name="矩形 240"/>
          <p:cNvSpPr/>
          <p:nvPr/>
        </p:nvSpPr>
        <p:spPr>
          <a:xfrm>
            <a:off x="2148205" y="3317240"/>
            <a:ext cx="2401570" cy="68326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889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履带式行走机构</a:t>
            </a:r>
            <a:endParaRPr lang="zh-CN" altLang="en-US" sz="2000" b="1" dirty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的特点</a:t>
            </a:r>
            <a:endParaRPr lang="zh-CN" altLang="en-US" sz="2000" b="1" dirty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43" name="矩形 242"/>
          <p:cNvSpPr/>
          <p:nvPr/>
        </p:nvSpPr>
        <p:spPr>
          <a:xfrm>
            <a:off x="2413000" y="4737100"/>
            <a:ext cx="2887980" cy="68326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889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履带式行走机构的分类</a:t>
            </a:r>
            <a:endParaRPr lang="zh-CN" altLang="en-US" sz="2000" b="1" dirty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5" name="TextBox 39"/>
          <p:cNvSpPr txBox="1"/>
          <p:nvPr/>
        </p:nvSpPr>
        <p:spPr>
          <a:xfrm>
            <a:off x="5077460" y="1609725"/>
            <a:ext cx="723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kern="0" dirty="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j-ea"/>
              </a:rPr>
              <a:t>  01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gency FB" panose="020B0503020202020204" pitchFamily="34" charset="0"/>
              <a:ea typeface="+mj-ea"/>
            </a:endParaRPr>
          </a:p>
        </p:txBody>
      </p:sp>
      <p:sp>
        <p:nvSpPr>
          <p:cNvPr id="86" name="TextBox 39"/>
          <p:cNvSpPr txBox="1"/>
          <p:nvPr/>
        </p:nvSpPr>
        <p:spPr>
          <a:xfrm>
            <a:off x="5114925" y="3246120"/>
            <a:ext cx="966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kern="0" dirty="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j-ea"/>
              </a:rPr>
              <a:t> 02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gency FB" panose="020B0503020202020204" pitchFamily="34" charset="0"/>
              <a:ea typeface="+mj-ea"/>
            </a:endParaRPr>
          </a:p>
        </p:txBody>
      </p:sp>
      <p:sp>
        <p:nvSpPr>
          <p:cNvPr id="87" name="TextBox 39"/>
          <p:cNvSpPr txBox="1"/>
          <p:nvPr/>
        </p:nvSpPr>
        <p:spPr>
          <a:xfrm>
            <a:off x="5826125" y="4665980"/>
            <a:ext cx="1075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kern="0" dirty="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j-ea"/>
              </a:rPr>
              <a:t>  03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gency FB" panose="020B0503020202020204" pitchFamily="34" charset="0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2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0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1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2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2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40" grpId="0" bldLvl="0" animBg="1"/>
          <p:bldP spid="241" grpId="0" bldLvl="0" animBg="1"/>
          <p:bldP spid="243" grpId="0" bldLvl="0" animBg="1"/>
          <p:bldP spid="85" grpId="0"/>
          <p:bldP spid="86" grpId="0"/>
          <p:bldP spid="8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2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2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2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40" grpId="0" bldLvl="0" animBg="1"/>
          <p:bldP spid="241" grpId="0" bldLvl="0" animBg="1"/>
          <p:bldP spid="243" grpId="0" bldLvl="0" animBg="1"/>
          <p:bldP spid="85" grpId="0"/>
          <p:bldP spid="86" grpId="0"/>
          <p:bldP spid="8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192694" y="2124002"/>
            <a:ext cx="58272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谢谢观看！</a:t>
            </a:r>
            <a:endParaRPr lang="zh-CN" altLang="en-US" sz="88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2"/>
          <p:cNvPicPr>
            <a:picLocks noChangeAspect="1"/>
          </p:cNvPicPr>
          <p:nvPr/>
        </p:nvPicPr>
        <p:blipFill>
          <a:blip r:embed="rId1"/>
          <a:srcRect b="12318"/>
          <a:stretch>
            <a:fillRect/>
          </a:stretch>
        </p:blipFill>
        <p:spPr>
          <a:xfrm>
            <a:off x="-5715" y="0"/>
            <a:ext cx="122040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矩形 1"/>
          <p:cNvSpPr/>
          <p:nvPr/>
        </p:nvSpPr>
        <p:spPr>
          <a:xfrm>
            <a:off x="6572885" y="-25400"/>
            <a:ext cx="5625465" cy="6883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100512" y="0"/>
              </a:cxn>
              <a:cxn ang="0">
                <a:pos x="4100512" y="6884988"/>
              </a:cxn>
              <a:cxn ang="0">
                <a:pos x="665989" y="6884988"/>
              </a:cxn>
              <a:cxn ang="0">
                <a:pos x="0" y="0"/>
              </a:cxn>
            </a:cxnLst>
            <a:pathLst>
              <a:path w="3923928" h="5143500">
                <a:moveTo>
                  <a:pt x="0" y="0"/>
                </a:moveTo>
                <a:lnTo>
                  <a:pt x="3923928" y="0"/>
                </a:lnTo>
                <a:lnTo>
                  <a:pt x="3923928" y="5143500"/>
                </a:lnTo>
                <a:lnTo>
                  <a:pt x="637309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4472C4">
              <a:alpha val="100000"/>
            </a:srgbClr>
          </a:solidFill>
          <a:ln w="9525">
            <a:noFill/>
          </a:ln>
          <a:effectLst>
            <a:outerShdw dist="38100" dir="8100000" algn="ctr" rotWithShape="0">
              <a:srgbClr val="000000">
                <a:alpha val="65999"/>
              </a:srgb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21508" name="TextBox 4"/>
          <p:cNvSpPr txBox="1"/>
          <p:nvPr/>
        </p:nvSpPr>
        <p:spPr>
          <a:xfrm>
            <a:off x="7441565" y="1983105"/>
            <a:ext cx="402717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本小节主要讲述工业机器人常见的行走机构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履带式行走机构的组成、特点以及常见的履带式行走机构的分类。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509" name="组合 21508"/>
          <p:cNvGrpSpPr/>
          <p:nvPr/>
        </p:nvGrpSpPr>
        <p:grpSpPr>
          <a:xfrm rot="10800000">
            <a:off x="5067935" y="781050"/>
            <a:ext cx="2511425" cy="863600"/>
            <a:chOff x="0" y="0"/>
            <a:chExt cx="1883877" cy="648000"/>
          </a:xfrm>
        </p:grpSpPr>
        <p:sp>
          <p:nvSpPr>
            <p:cNvPr id="21510" name="矩形 9"/>
            <p:cNvSpPr/>
            <p:nvPr/>
          </p:nvSpPr>
          <p:spPr>
            <a:xfrm>
              <a:off x="425123" y="82191"/>
              <a:ext cx="1458754" cy="488382"/>
            </a:xfrm>
            <a:custGeom>
              <a:avLst/>
              <a:gdLst/>
              <a:ahLst/>
              <a:cxnLst/>
              <a:pathLst>
                <a:path w="144016" h="869444">
                  <a:moveTo>
                    <a:pt x="0" y="0"/>
                  </a:moveTo>
                  <a:lnTo>
                    <a:pt x="144016" y="0"/>
                  </a:lnTo>
                  <a:lnTo>
                    <a:pt x="144016" y="869444"/>
                  </a:lnTo>
                  <a:lnTo>
                    <a:pt x="0" y="869444"/>
                  </a:lnTo>
                  <a:close/>
                </a:path>
              </a:pathLst>
            </a:custGeom>
            <a:solidFill>
              <a:srgbClr val="4472C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11" name="矩形 13"/>
            <p:cNvSpPr/>
            <p:nvPr/>
          </p:nvSpPr>
          <p:spPr>
            <a:xfrm rot="10800000">
              <a:off x="723468" y="180745"/>
              <a:ext cx="1051732" cy="345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单元提要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21512" name="组合 21511"/>
            <p:cNvGrpSpPr>
              <a:grpSpLocks noChangeAspect="1"/>
            </p:cNvGrpSpPr>
            <p:nvPr/>
          </p:nvGrpSpPr>
          <p:grpSpPr>
            <a:xfrm>
              <a:off x="0" y="0"/>
              <a:ext cx="648000" cy="648000"/>
              <a:chOff x="0" y="0"/>
              <a:chExt cx="648000" cy="648000"/>
            </a:xfrm>
          </p:grpSpPr>
          <p:sp>
            <p:nvSpPr>
              <p:cNvPr id="21513" name="椭圆 15"/>
              <p:cNvSpPr>
                <a:spLocks noChangeAspect="1"/>
              </p:cNvSpPr>
              <p:nvPr/>
            </p:nvSpPr>
            <p:spPr>
              <a:xfrm>
                <a:off x="0" y="2382"/>
                <a:ext cx="647806" cy="6480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anchor="ctr"/>
              <a:p>
                <a:pPr algn="ctr"/>
                <a:endParaRPr lang="zh-CN" altLang="en-US" sz="2400" dirty="0">
                  <a:solidFill>
                    <a:srgbClr val="FFFFFF"/>
                  </a:solidFill>
                  <a:latin typeface="Calibri" panose="020F0502020204030204" charset="0"/>
                </a:endParaRPr>
              </a:p>
            </p:txBody>
          </p:sp>
          <p:sp>
            <p:nvSpPr>
              <p:cNvPr id="21514" name="Freeform 5"/>
              <p:cNvSpPr>
                <a:spLocks noChangeAspect="1" noEditPoints="1"/>
              </p:cNvSpPr>
              <p:nvPr/>
            </p:nvSpPr>
            <p:spPr>
              <a:xfrm rot="10800000">
                <a:off x="22644" y="22644"/>
                <a:ext cx="602712" cy="602712"/>
              </a:xfrm>
              <a:custGeom>
                <a:avLst/>
                <a:gdLst>
                  <a:gd name="txL" fmla="*/ 0 w 2449"/>
                  <a:gd name="txT" fmla="*/ 0 h 2449"/>
                  <a:gd name="txR" fmla="*/ 2449 w 2449"/>
                  <a:gd name="txB" fmla="*/ 2449 h 2449"/>
                </a:gdLst>
                <a:ahLst/>
                <a:cxnLst>
                  <a:cxn ang="0">
                    <a:pos x="2147483647" y="566430185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1103060962" y="2147483647"/>
                  </a:cxn>
                  <a:cxn ang="0">
                    <a:pos x="29799416" y="2147483647"/>
                  </a:cxn>
                  <a:cxn ang="0">
                    <a:pos x="566430185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1803648780"/>
                  </a:cxn>
                  <a:cxn ang="0">
                    <a:pos x="2147483647" y="208656215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449" h="2449">
                    <a:moveTo>
                      <a:pt x="1224" y="0"/>
                    </a:moveTo>
                    <a:lnTo>
                      <a:pt x="1287" y="2"/>
                    </a:lnTo>
                    <a:lnTo>
                      <a:pt x="1349" y="6"/>
                    </a:lnTo>
                    <a:lnTo>
                      <a:pt x="1411" y="14"/>
                    </a:lnTo>
                    <a:lnTo>
                      <a:pt x="1471" y="25"/>
                    </a:lnTo>
                    <a:lnTo>
                      <a:pt x="1530" y="38"/>
                    </a:lnTo>
                    <a:lnTo>
                      <a:pt x="1589" y="55"/>
                    </a:lnTo>
                    <a:lnTo>
                      <a:pt x="1645" y="75"/>
                    </a:lnTo>
                    <a:lnTo>
                      <a:pt x="1701" y="96"/>
                    </a:lnTo>
                    <a:lnTo>
                      <a:pt x="1755" y="121"/>
                    </a:lnTo>
                    <a:lnTo>
                      <a:pt x="1807" y="148"/>
                    </a:lnTo>
                    <a:lnTo>
                      <a:pt x="1859" y="178"/>
                    </a:lnTo>
                    <a:lnTo>
                      <a:pt x="1908" y="209"/>
                    </a:lnTo>
                    <a:lnTo>
                      <a:pt x="1957" y="243"/>
                    </a:lnTo>
                    <a:lnTo>
                      <a:pt x="2003" y="279"/>
                    </a:lnTo>
                    <a:lnTo>
                      <a:pt x="2048" y="318"/>
                    </a:lnTo>
                    <a:lnTo>
                      <a:pt x="2090" y="359"/>
                    </a:lnTo>
                    <a:lnTo>
                      <a:pt x="2130" y="401"/>
                    </a:lnTo>
                    <a:lnTo>
                      <a:pt x="2169" y="446"/>
                    </a:lnTo>
                    <a:lnTo>
                      <a:pt x="2205" y="492"/>
                    </a:lnTo>
                    <a:lnTo>
                      <a:pt x="2239" y="540"/>
                    </a:lnTo>
                    <a:lnTo>
                      <a:pt x="2271" y="590"/>
                    </a:lnTo>
                    <a:lnTo>
                      <a:pt x="2301" y="641"/>
                    </a:lnTo>
                    <a:lnTo>
                      <a:pt x="2328" y="694"/>
                    </a:lnTo>
                    <a:lnTo>
                      <a:pt x="2352" y="747"/>
                    </a:lnTo>
                    <a:lnTo>
                      <a:pt x="2374" y="804"/>
                    </a:lnTo>
                    <a:lnTo>
                      <a:pt x="2394" y="860"/>
                    </a:lnTo>
                    <a:lnTo>
                      <a:pt x="2410" y="919"/>
                    </a:lnTo>
                    <a:lnTo>
                      <a:pt x="2424" y="977"/>
                    </a:lnTo>
                    <a:lnTo>
                      <a:pt x="2435" y="1038"/>
                    </a:lnTo>
                    <a:lnTo>
                      <a:pt x="2442" y="1100"/>
                    </a:lnTo>
                    <a:lnTo>
                      <a:pt x="2447" y="1161"/>
                    </a:lnTo>
                    <a:lnTo>
                      <a:pt x="2449" y="1225"/>
                    </a:lnTo>
                    <a:lnTo>
                      <a:pt x="2447" y="1287"/>
                    </a:lnTo>
                    <a:lnTo>
                      <a:pt x="2442" y="1350"/>
                    </a:lnTo>
                    <a:lnTo>
                      <a:pt x="2435" y="1411"/>
                    </a:lnTo>
                    <a:lnTo>
                      <a:pt x="2424" y="1471"/>
                    </a:lnTo>
                    <a:lnTo>
                      <a:pt x="2410" y="1530"/>
                    </a:lnTo>
                    <a:lnTo>
                      <a:pt x="2394" y="1589"/>
                    </a:lnTo>
                    <a:lnTo>
                      <a:pt x="2374" y="1645"/>
                    </a:lnTo>
                    <a:lnTo>
                      <a:pt x="2352" y="1701"/>
                    </a:lnTo>
                    <a:lnTo>
                      <a:pt x="2328" y="1755"/>
                    </a:lnTo>
                    <a:lnTo>
                      <a:pt x="2301" y="1808"/>
                    </a:lnTo>
                    <a:lnTo>
                      <a:pt x="2271" y="1859"/>
                    </a:lnTo>
                    <a:lnTo>
                      <a:pt x="2239" y="1908"/>
                    </a:lnTo>
                    <a:lnTo>
                      <a:pt x="2205" y="1957"/>
                    </a:lnTo>
                    <a:lnTo>
                      <a:pt x="2169" y="2003"/>
                    </a:lnTo>
                    <a:lnTo>
                      <a:pt x="2130" y="2048"/>
                    </a:lnTo>
                    <a:lnTo>
                      <a:pt x="2090" y="2090"/>
                    </a:lnTo>
                    <a:lnTo>
                      <a:pt x="2048" y="2130"/>
                    </a:lnTo>
                    <a:lnTo>
                      <a:pt x="2003" y="2169"/>
                    </a:lnTo>
                    <a:lnTo>
                      <a:pt x="1957" y="2205"/>
                    </a:lnTo>
                    <a:lnTo>
                      <a:pt x="1908" y="2239"/>
                    </a:lnTo>
                    <a:lnTo>
                      <a:pt x="1859" y="2272"/>
                    </a:lnTo>
                    <a:lnTo>
                      <a:pt x="1807" y="2301"/>
                    </a:lnTo>
                    <a:lnTo>
                      <a:pt x="1755" y="2328"/>
                    </a:lnTo>
                    <a:lnTo>
                      <a:pt x="1701" y="2352"/>
                    </a:lnTo>
                    <a:lnTo>
                      <a:pt x="1645" y="2375"/>
                    </a:lnTo>
                    <a:lnTo>
                      <a:pt x="1589" y="2394"/>
                    </a:lnTo>
                    <a:lnTo>
                      <a:pt x="1530" y="2410"/>
                    </a:lnTo>
                    <a:lnTo>
                      <a:pt x="1471" y="2424"/>
                    </a:lnTo>
                    <a:lnTo>
                      <a:pt x="1411" y="2435"/>
                    </a:lnTo>
                    <a:lnTo>
                      <a:pt x="1349" y="2442"/>
                    </a:lnTo>
                    <a:lnTo>
                      <a:pt x="1287" y="2447"/>
                    </a:lnTo>
                    <a:lnTo>
                      <a:pt x="1224" y="2449"/>
                    </a:lnTo>
                    <a:lnTo>
                      <a:pt x="1161" y="2447"/>
                    </a:lnTo>
                    <a:lnTo>
                      <a:pt x="1099" y="2442"/>
                    </a:lnTo>
                    <a:lnTo>
                      <a:pt x="1038" y="2435"/>
                    </a:lnTo>
                    <a:lnTo>
                      <a:pt x="977" y="2424"/>
                    </a:lnTo>
                    <a:lnTo>
                      <a:pt x="918" y="2410"/>
                    </a:lnTo>
                    <a:lnTo>
                      <a:pt x="860" y="2394"/>
                    </a:lnTo>
                    <a:lnTo>
                      <a:pt x="803" y="2375"/>
                    </a:lnTo>
                    <a:lnTo>
                      <a:pt x="747" y="2352"/>
                    </a:lnTo>
                    <a:lnTo>
                      <a:pt x="694" y="2328"/>
                    </a:lnTo>
                    <a:lnTo>
                      <a:pt x="640" y="2301"/>
                    </a:lnTo>
                    <a:lnTo>
                      <a:pt x="589" y="2272"/>
                    </a:lnTo>
                    <a:lnTo>
                      <a:pt x="539" y="2239"/>
                    </a:lnTo>
                    <a:lnTo>
                      <a:pt x="492" y="2205"/>
                    </a:lnTo>
                    <a:lnTo>
                      <a:pt x="446" y="2169"/>
                    </a:lnTo>
                    <a:lnTo>
                      <a:pt x="401" y="2130"/>
                    </a:lnTo>
                    <a:lnTo>
                      <a:pt x="359" y="2090"/>
                    </a:lnTo>
                    <a:lnTo>
                      <a:pt x="318" y="2048"/>
                    </a:lnTo>
                    <a:lnTo>
                      <a:pt x="279" y="2003"/>
                    </a:lnTo>
                    <a:lnTo>
                      <a:pt x="243" y="1957"/>
                    </a:lnTo>
                    <a:lnTo>
                      <a:pt x="209" y="1908"/>
                    </a:lnTo>
                    <a:lnTo>
                      <a:pt x="177" y="1859"/>
                    </a:lnTo>
                    <a:lnTo>
                      <a:pt x="147" y="1808"/>
                    </a:lnTo>
                    <a:lnTo>
                      <a:pt x="121" y="1755"/>
                    </a:lnTo>
                    <a:lnTo>
                      <a:pt x="96" y="1701"/>
                    </a:lnTo>
                    <a:lnTo>
                      <a:pt x="74" y="1645"/>
                    </a:lnTo>
                    <a:lnTo>
                      <a:pt x="55" y="1589"/>
                    </a:lnTo>
                    <a:lnTo>
                      <a:pt x="38" y="1530"/>
                    </a:lnTo>
                    <a:lnTo>
                      <a:pt x="25" y="1471"/>
                    </a:lnTo>
                    <a:lnTo>
                      <a:pt x="14" y="1411"/>
                    </a:lnTo>
                    <a:lnTo>
                      <a:pt x="6" y="1350"/>
                    </a:lnTo>
                    <a:lnTo>
                      <a:pt x="2" y="1287"/>
                    </a:lnTo>
                    <a:lnTo>
                      <a:pt x="0" y="1225"/>
                    </a:lnTo>
                    <a:lnTo>
                      <a:pt x="2" y="1161"/>
                    </a:lnTo>
                    <a:lnTo>
                      <a:pt x="6" y="1100"/>
                    </a:lnTo>
                    <a:lnTo>
                      <a:pt x="14" y="1038"/>
                    </a:lnTo>
                    <a:lnTo>
                      <a:pt x="25" y="977"/>
                    </a:lnTo>
                    <a:lnTo>
                      <a:pt x="38" y="919"/>
                    </a:lnTo>
                    <a:lnTo>
                      <a:pt x="55" y="860"/>
                    </a:lnTo>
                    <a:lnTo>
                      <a:pt x="74" y="804"/>
                    </a:lnTo>
                    <a:lnTo>
                      <a:pt x="96" y="747"/>
                    </a:lnTo>
                    <a:lnTo>
                      <a:pt x="121" y="694"/>
                    </a:lnTo>
                    <a:lnTo>
                      <a:pt x="147" y="641"/>
                    </a:lnTo>
                    <a:lnTo>
                      <a:pt x="177" y="590"/>
                    </a:lnTo>
                    <a:lnTo>
                      <a:pt x="209" y="540"/>
                    </a:lnTo>
                    <a:lnTo>
                      <a:pt x="243" y="492"/>
                    </a:lnTo>
                    <a:lnTo>
                      <a:pt x="279" y="446"/>
                    </a:lnTo>
                    <a:lnTo>
                      <a:pt x="318" y="401"/>
                    </a:lnTo>
                    <a:lnTo>
                      <a:pt x="359" y="359"/>
                    </a:lnTo>
                    <a:lnTo>
                      <a:pt x="401" y="318"/>
                    </a:lnTo>
                    <a:lnTo>
                      <a:pt x="446" y="279"/>
                    </a:lnTo>
                    <a:lnTo>
                      <a:pt x="492" y="243"/>
                    </a:lnTo>
                    <a:lnTo>
                      <a:pt x="539" y="209"/>
                    </a:lnTo>
                    <a:lnTo>
                      <a:pt x="589" y="178"/>
                    </a:lnTo>
                    <a:lnTo>
                      <a:pt x="640" y="148"/>
                    </a:lnTo>
                    <a:lnTo>
                      <a:pt x="694" y="121"/>
                    </a:lnTo>
                    <a:lnTo>
                      <a:pt x="747" y="96"/>
                    </a:lnTo>
                    <a:lnTo>
                      <a:pt x="803" y="75"/>
                    </a:lnTo>
                    <a:lnTo>
                      <a:pt x="860" y="55"/>
                    </a:lnTo>
                    <a:lnTo>
                      <a:pt x="918" y="38"/>
                    </a:lnTo>
                    <a:lnTo>
                      <a:pt x="977" y="25"/>
                    </a:lnTo>
                    <a:lnTo>
                      <a:pt x="1038" y="14"/>
                    </a:lnTo>
                    <a:lnTo>
                      <a:pt x="1099" y="6"/>
                    </a:lnTo>
                    <a:lnTo>
                      <a:pt x="1161" y="2"/>
                    </a:lnTo>
                    <a:lnTo>
                      <a:pt x="1224" y="0"/>
                    </a:lnTo>
                    <a:close/>
                    <a:moveTo>
                      <a:pt x="784" y="814"/>
                    </a:moveTo>
                    <a:lnTo>
                      <a:pt x="1664" y="814"/>
                    </a:lnTo>
                    <a:lnTo>
                      <a:pt x="1673" y="815"/>
                    </a:lnTo>
                    <a:lnTo>
                      <a:pt x="1682" y="817"/>
                    </a:lnTo>
                    <a:lnTo>
                      <a:pt x="1689" y="821"/>
                    </a:lnTo>
                    <a:lnTo>
                      <a:pt x="1696" y="827"/>
                    </a:lnTo>
                    <a:lnTo>
                      <a:pt x="1703" y="834"/>
                    </a:lnTo>
                    <a:lnTo>
                      <a:pt x="1707" y="841"/>
                    </a:lnTo>
                    <a:lnTo>
                      <a:pt x="1709" y="850"/>
                    </a:lnTo>
                    <a:lnTo>
                      <a:pt x="1710" y="859"/>
                    </a:lnTo>
                    <a:lnTo>
                      <a:pt x="1710" y="1451"/>
                    </a:lnTo>
                    <a:lnTo>
                      <a:pt x="1709" y="1460"/>
                    </a:lnTo>
                    <a:lnTo>
                      <a:pt x="1707" y="1468"/>
                    </a:lnTo>
                    <a:lnTo>
                      <a:pt x="1703" y="1476"/>
                    </a:lnTo>
                    <a:lnTo>
                      <a:pt x="1696" y="1482"/>
                    </a:lnTo>
                    <a:lnTo>
                      <a:pt x="1689" y="1488"/>
                    </a:lnTo>
                    <a:lnTo>
                      <a:pt x="1682" y="1492"/>
                    </a:lnTo>
                    <a:lnTo>
                      <a:pt x="1673" y="1495"/>
                    </a:lnTo>
                    <a:lnTo>
                      <a:pt x="1664" y="1496"/>
                    </a:lnTo>
                    <a:lnTo>
                      <a:pt x="1347" y="1496"/>
                    </a:lnTo>
                    <a:lnTo>
                      <a:pt x="1347" y="1584"/>
                    </a:lnTo>
                    <a:lnTo>
                      <a:pt x="1422" y="1584"/>
                    </a:lnTo>
                    <a:lnTo>
                      <a:pt x="1429" y="1585"/>
                    </a:lnTo>
                    <a:lnTo>
                      <a:pt x="1435" y="1586"/>
                    </a:lnTo>
                    <a:lnTo>
                      <a:pt x="1441" y="1589"/>
                    </a:lnTo>
                    <a:lnTo>
                      <a:pt x="1446" y="1592"/>
                    </a:lnTo>
                    <a:lnTo>
                      <a:pt x="1450" y="1596"/>
                    </a:lnTo>
                    <a:lnTo>
                      <a:pt x="1454" y="1600"/>
                    </a:lnTo>
                    <a:lnTo>
                      <a:pt x="1456" y="1605"/>
                    </a:lnTo>
                    <a:lnTo>
                      <a:pt x="1456" y="1610"/>
                    </a:lnTo>
                    <a:lnTo>
                      <a:pt x="1456" y="1635"/>
                    </a:lnTo>
                    <a:lnTo>
                      <a:pt x="991" y="1635"/>
                    </a:lnTo>
                    <a:lnTo>
                      <a:pt x="991" y="1610"/>
                    </a:lnTo>
                    <a:lnTo>
                      <a:pt x="992" y="1605"/>
                    </a:lnTo>
                    <a:lnTo>
                      <a:pt x="994" y="1600"/>
                    </a:lnTo>
                    <a:lnTo>
                      <a:pt x="997" y="1596"/>
                    </a:lnTo>
                    <a:lnTo>
                      <a:pt x="1001" y="1592"/>
                    </a:lnTo>
                    <a:lnTo>
                      <a:pt x="1008" y="1589"/>
                    </a:lnTo>
                    <a:lnTo>
                      <a:pt x="1013" y="1586"/>
                    </a:lnTo>
                    <a:lnTo>
                      <a:pt x="1020" y="1585"/>
                    </a:lnTo>
                    <a:lnTo>
                      <a:pt x="1027" y="1584"/>
                    </a:lnTo>
                    <a:lnTo>
                      <a:pt x="1101" y="1584"/>
                    </a:lnTo>
                    <a:lnTo>
                      <a:pt x="1101" y="1496"/>
                    </a:lnTo>
                    <a:lnTo>
                      <a:pt x="784" y="1496"/>
                    </a:lnTo>
                    <a:lnTo>
                      <a:pt x="774" y="1495"/>
                    </a:lnTo>
                    <a:lnTo>
                      <a:pt x="766" y="1492"/>
                    </a:lnTo>
                    <a:lnTo>
                      <a:pt x="758" y="1488"/>
                    </a:lnTo>
                    <a:lnTo>
                      <a:pt x="752" y="1482"/>
                    </a:lnTo>
                    <a:lnTo>
                      <a:pt x="746" y="1476"/>
                    </a:lnTo>
                    <a:lnTo>
                      <a:pt x="742" y="1468"/>
                    </a:lnTo>
                    <a:lnTo>
                      <a:pt x="739" y="1460"/>
                    </a:lnTo>
                    <a:lnTo>
                      <a:pt x="738" y="1451"/>
                    </a:lnTo>
                    <a:lnTo>
                      <a:pt x="738" y="859"/>
                    </a:lnTo>
                    <a:lnTo>
                      <a:pt x="739" y="850"/>
                    </a:lnTo>
                    <a:lnTo>
                      <a:pt x="742" y="841"/>
                    </a:lnTo>
                    <a:lnTo>
                      <a:pt x="746" y="834"/>
                    </a:lnTo>
                    <a:lnTo>
                      <a:pt x="752" y="827"/>
                    </a:lnTo>
                    <a:lnTo>
                      <a:pt x="758" y="821"/>
                    </a:lnTo>
                    <a:lnTo>
                      <a:pt x="766" y="817"/>
                    </a:lnTo>
                    <a:lnTo>
                      <a:pt x="774" y="815"/>
                    </a:lnTo>
                    <a:lnTo>
                      <a:pt x="784" y="814"/>
                    </a:lnTo>
                    <a:close/>
                    <a:moveTo>
                      <a:pt x="788" y="872"/>
                    </a:moveTo>
                    <a:lnTo>
                      <a:pt x="1660" y="872"/>
                    </a:lnTo>
                    <a:lnTo>
                      <a:pt x="1660" y="1437"/>
                    </a:lnTo>
                    <a:lnTo>
                      <a:pt x="788" y="1437"/>
                    </a:lnTo>
                    <a:lnTo>
                      <a:pt x="788" y="872"/>
                    </a:lnTo>
                    <a:close/>
                    <a:moveTo>
                      <a:pt x="1224" y="387"/>
                    </a:moveTo>
                    <a:lnTo>
                      <a:pt x="1267" y="388"/>
                    </a:lnTo>
                    <a:lnTo>
                      <a:pt x="1310" y="391"/>
                    </a:lnTo>
                    <a:lnTo>
                      <a:pt x="1351" y="396"/>
                    </a:lnTo>
                    <a:lnTo>
                      <a:pt x="1393" y="403"/>
                    </a:lnTo>
                    <a:lnTo>
                      <a:pt x="1433" y="414"/>
                    </a:lnTo>
                    <a:lnTo>
                      <a:pt x="1474" y="425"/>
                    </a:lnTo>
                    <a:lnTo>
                      <a:pt x="1512" y="438"/>
                    </a:lnTo>
                    <a:lnTo>
                      <a:pt x="1550" y="453"/>
                    </a:lnTo>
                    <a:lnTo>
                      <a:pt x="1588" y="469"/>
                    </a:lnTo>
                    <a:lnTo>
                      <a:pt x="1624" y="488"/>
                    </a:lnTo>
                    <a:lnTo>
                      <a:pt x="1658" y="508"/>
                    </a:lnTo>
                    <a:lnTo>
                      <a:pt x="1692" y="530"/>
                    </a:lnTo>
                    <a:lnTo>
                      <a:pt x="1726" y="554"/>
                    </a:lnTo>
                    <a:lnTo>
                      <a:pt x="1757" y="578"/>
                    </a:lnTo>
                    <a:lnTo>
                      <a:pt x="1787" y="604"/>
                    </a:lnTo>
                    <a:lnTo>
                      <a:pt x="1817" y="632"/>
                    </a:lnTo>
                    <a:lnTo>
                      <a:pt x="1844" y="662"/>
                    </a:lnTo>
                    <a:lnTo>
                      <a:pt x="1870" y="692"/>
                    </a:lnTo>
                    <a:lnTo>
                      <a:pt x="1895" y="723"/>
                    </a:lnTo>
                    <a:lnTo>
                      <a:pt x="1918" y="757"/>
                    </a:lnTo>
                    <a:lnTo>
                      <a:pt x="1941" y="790"/>
                    </a:lnTo>
                    <a:lnTo>
                      <a:pt x="1961" y="825"/>
                    </a:lnTo>
                    <a:lnTo>
                      <a:pt x="1979" y="861"/>
                    </a:lnTo>
                    <a:lnTo>
                      <a:pt x="1996" y="899"/>
                    </a:lnTo>
                    <a:lnTo>
                      <a:pt x="2011" y="936"/>
                    </a:lnTo>
                    <a:lnTo>
                      <a:pt x="2024" y="975"/>
                    </a:lnTo>
                    <a:lnTo>
                      <a:pt x="2035" y="1015"/>
                    </a:lnTo>
                    <a:lnTo>
                      <a:pt x="2044" y="1056"/>
                    </a:lnTo>
                    <a:lnTo>
                      <a:pt x="2053" y="1096"/>
                    </a:lnTo>
                    <a:lnTo>
                      <a:pt x="2058" y="1139"/>
                    </a:lnTo>
                    <a:lnTo>
                      <a:pt x="2061" y="1181"/>
                    </a:lnTo>
                    <a:lnTo>
                      <a:pt x="2062" y="1225"/>
                    </a:lnTo>
                    <a:lnTo>
                      <a:pt x="2061" y="1268"/>
                    </a:lnTo>
                    <a:lnTo>
                      <a:pt x="2058" y="1310"/>
                    </a:lnTo>
                    <a:lnTo>
                      <a:pt x="2053" y="1352"/>
                    </a:lnTo>
                    <a:lnTo>
                      <a:pt x="2044" y="1393"/>
                    </a:lnTo>
                    <a:lnTo>
                      <a:pt x="2035" y="1433"/>
                    </a:lnTo>
                    <a:lnTo>
                      <a:pt x="2024" y="1474"/>
                    </a:lnTo>
                    <a:lnTo>
                      <a:pt x="2011" y="1512"/>
                    </a:lnTo>
                    <a:lnTo>
                      <a:pt x="1996" y="1550"/>
                    </a:lnTo>
                    <a:lnTo>
                      <a:pt x="1979" y="1588"/>
                    </a:lnTo>
                    <a:lnTo>
                      <a:pt x="1961" y="1623"/>
                    </a:lnTo>
                    <a:lnTo>
                      <a:pt x="1941" y="1658"/>
                    </a:lnTo>
                    <a:lnTo>
                      <a:pt x="1918" y="1693"/>
                    </a:lnTo>
                    <a:lnTo>
                      <a:pt x="1895" y="1725"/>
                    </a:lnTo>
                    <a:lnTo>
                      <a:pt x="1870" y="1757"/>
                    </a:lnTo>
                    <a:lnTo>
                      <a:pt x="1844" y="1787"/>
                    </a:lnTo>
                    <a:lnTo>
                      <a:pt x="1817" y="1817"/>
                    </a:lnTo>
                    <a:lnTo>
                      <a:pt x="1787" y="1844"/>
                    </a:lnTo>
                    <a:lnTo>
                      <a:pt x="1757" y="1870"/>
                    </a:lnTo>
                    <a:lnTo>
                      <a:pt x="1726" y="1895"/>
                    </a:lnTo>
                    <a:lnTo>
                      <a:pt x="1692" y="1919"/>
                    </a:lnTo>
                    <a:lnTo>
                      <a:pt x="1658" y="1941"/>
                    </a:lnTo>
                    <a:lnTo>
                      <a:pt x="1624" y="1961"/>
                    </a:lnTo>
                    <a:lnTo>
                      <a:pt x="1588" y="1979"/>
                    </a:lnTo>
                    <a:lnTo>
                      <a:pt x="1550" y="1996"/>
                    </a:lnTo>
                    <a:lnTo>
                      <a:pt x="1512" y="2011"/>
                    </a:lnTo>
                    <a:lnTo>
                      <a:pt x="1474" y="2024"/>
                    </a:lnTo>
                    <a:lnTo>
                      <a:pt x="1433" y="2036"/>
                    </a:lnTo>
                    <a:lnTo>
                      <a:pt x="1393" y="2045"/>
                    </a:lnTo>
                    <a:lnTo>
                      <a:pt x="1351" y="2053"/>
                    </a:lnTo>
                    <a:lnTo>
                      <a:pt x="1310" y="2058"/>
                    </a:lnTo>
                    <a:lnTo>
                      <a:pt x="1267" y="2061"/>
                    </a:lnTo>
                    <a:lnTo>
                      <a:pt x="1224" y="2062"/>
                    </a:lnTo>
                    <a:lnTo>
                      <a:pt x="1181" y="2061"/>
                    </a:lnTo>
                    <a:lnTo>
                      <a:pt x="1139" y="2058"/>
                    </a:lnTo>
                    <a:lnTo>
                      <a:pt x="1096" y="2053"/>
                    </a:lnTo>
                    <a:lnTo>
                      <a:pt x="1055" y="2045"/>
                    </a:lnTo>
                    <a:lnTo>
                      <a:pt x="1015" y="2036"/>
                    </a:lnTo>
                    <a:lnTo>
                      <a:pt x="975" y="2024"/>
                    </a:lnTo>
                    <a:lnTo>
                      <a:pt x="936" y="2011"/>
                    </a:lnTo>
                    <a:lnTo>
                      <a:pt x="899" y="1996"/>
                    </a:lnTo>
                    <a:lnTo>
                      <a:pt x="861" y="1979"/>
                    </a:lnTo>
                    <a:lnTo>
                      <a:pt x="825" y="1961"/>
                    </a:lnTo>
                    <a:lnTo>
                      <a:pt x="790" y="1941"/>
                    </a:lnTo>
                    <a:lnTo>
                      <a:pt x="756" y="1919"/>
                    </a:lnTo>
                    <a:lnTo>
                      <a:pt x="723" y="1895"/>
                    </a:lnTo>
                    <a:lnTo>
                      <a:pt x="692" y="1870"/>
                    </a:lnTo>
                    <a:lnTo>
                      <a:pt x="662" y="1844"/>
                    </a:lnTo>
                    <a:lnTo>
                      <a:pt x="632" y="1817"/>
                    </a:lnTo>
                    <a:lnTo>
                      <a:pt x="604" y="1787"/>
                    </a:lnTo>
                    <a:lnTo>
                      <a:pt x="578" y="1757"/>
                    </a:lnTo>
                    <a:lnTo>
                      <a:pt x="553" y="1725"/>
                    </a:lnTo>
                    <a:lnTo>
                      <a:pt x="529" y="1693"/>
                    </a:lnTo>
                    <a:lnTo>
                      <a:pt x="508" y="1658"/>
                    </a:lnTo>
                    <a:lnTo>
                      <a:pt x="488" y="1623"/>
                    </a:lnTo>
                    <a:lnTo>
                      <a:pt x="469" y="1588"/>
                    </a:lnTo>
                    <a:lnTo>
                      <a:pt x="453" y="1550"/>
                    </a:lnTo>
                    <a:lnTo>
                      <a:pt x="438" y="1512"/>
                    </a:lnTo>
                    <a:lnTo>
                      <a:pt x="424" y="1474"/>
                    </a:lnTo>
                    <a:lnTo>
                      <a:pt x="413" y="1433"/>
                    </a:lnTo>
                    <a:lnTo>
                      <a:pt x="403" y="1393"/>
                    </a:lnTo>
                    <a:lnTo>
                      <a:pt x="396" y="1352"/>
                    </a:lnTo>
                    <a:lnTo>
                      <a:pt x="391" y="1310"/>
                    </a:lnTo>
                    <a:lnTo>
                      <a:pt x="388" y="1268"/>
                    </a:lnTo>
                    <a:lnTo>
                      <a:pt x="386" y="1225"/>
                    </a:lnTo>
                    <a:lnTo>
                      <a:pt x="388" y="1181"/>
                    </a:lnTo>
                    <a:lnTo>
                      <a:pt x="391" y="1139"/>
                    </a:lnTo>
                    <a:lnTo>
                      <a:pt x="396" y="1096"/>
                    </a:lnTo>
                    <a:lnTo>
                      <a:pt x="403" y="1056"/>
                    </a:lnTo>
                    <a:lnTo>
                      <a:pt x="413" y="1015"/>
                    </a:lnTo>
                    <a:lnTo>
                      <a:pt x="424" y="975"/>
                    </a:lnTo>
                    <a:lnTo>
                      <a:pt x="438" y="936"/>
                    </a:lnTo>
                    <a:lnTo>
                      <a:pt x="453" y="899"/>
                    </a:lnTo>
                    <a:lnTo>
                      <a:pt x="469" y="861"/>
                    </a:lnTo>
                    <a:lnTo>
                      <a:pt x="488" y="825"/>
                    </a:lnTo>
                    <a:lnTo>
                      <a:pt x="508" y="790"/>
                    </a:lnTo>
                    <a:lnTo>
                      <a:pt x="529" y="757"/>
                    </a:lnTo>
                    <a:lnTo>
                      <a:pt x="553" y="723"/>
                    </a:lnTo>
                    <a:lnTo>
                      <a:pt x="578" y="692"/>
                    </a:lnTo>
                    <a:lnTo>
                      <a:pt x="604" y="662"/>
                    </a:lnTo>
                    <a:lnTo>
                      <a:pt x="632" y="632"/>
                    </a:lnTo>
                    <a:lnTo>
                      <a:pt x="662" y="604"/>
                    </a:lnTo>
                    <a:lnTo>
                      <a:pt x="692" y="578"/>
                    </a:lnTo>
                    <a:lnTo>
                      <a:pt x="723" y="554"/>
                    </a:lnTo>
                    <a:lnTo>
                      <a:pt x="756" y="530"/>
                    </a:lnTo>
                    <a:lnTo>
                      <a:pt x="790" y="508"/>
                    </a:lnTo>
                    <a:lnTo>
                      <a:pt x="825" y="488"/>
                    </a:lnTo>
                    <a:lnTo>
                      <a:pt x="861" y="469"/>
                    </a:lnTo>
                    <a:lnTo>
                      <a:pt x="899" y="453"/>
                    </a:lnTo>
                    <a:lnTo>
                      <a:pt x="936" y="438"/>
                    </a:lnTo>
                    <a:lnTo>
                      <a:pt x="975" y="425"/>
                    </a:lnTo>
                    <a:lnTo>
                      <a:pt x="1015" y="414"/>
                    </a:lnTo>
                    <a:lnTo>
                      <a:pt x="1055" y="403"/>
                    </a:lnTo>
                    <a:lnTo>
                      <a:pt x="1096" y="396"/>
                    </a:lnTo>
                    <a:lnTo>
                      <a:pt x="1139" y="391"/>
                    </a:lnTo>
                    <a:lnTo>
                      <a:pt x="1181" y="388"/>
                    </a:lnTo>
                    <a:lnTo>
                      <a:pt x="1224" y="387"/>
                    </a:lnTo>
                    <a:close/>
                  </a:path>
                </a:pathLst>
              </a:custGeom>
              <a:solidFill>
                <a:srgbClr val="4472C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2"/>
          <p:cNvPicPr>
            <a:picLocks noChangeAspect="1"/>
          </p:cNvPicPr>
          <p:nvPr/>
        </p:nvPicPr>
        <p:blipFill>
          <a:blip r:embed="rId1"/>
          <a:srcRect b="12318"/>
          <a:stretch>
            <a:fillRect/>
          </a:stretch>
        </p:blipFill>
        <p:spPr>
          <a:xfrm>
            <a:off x="-36830" y="0"/>
            <a:ext cx="1223518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矩形 1"/>
          <p:cNvSpPr/>
          <p:nvPr/>
        </p:nvSpPr>
        <p:spPr>
          <a:xfrm>
            <a:off x="6558280" y="-12700"/>
            <a:ext cx="5640070" cy="6883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114800" y="0"/>
              </a:cxn>
              <a:cxn ang="0">
                <a:pos x="4114800" y="6884988"/>
              </a:cxn>
              <a:cxn ang="0">
                <a:pos x="668310" y="6884988"/>
              </a:cxn>
              <a:cxn ang="0">
                <a:pos x="0" y="0"/>
              </a:cxn>
            </a:cxnLst>
            <a:pathLst>
              <a:path w="3923928" h="5143500">
                <a:moveTo>
                  <a:pt x="0" y="0"/>
                </a:moveTo>
                <a:lnTo>
                  <a:pt x="3923928" y="0"/>
                </a:lnTo>
                <a:lnTo>
                  <a:pt x="3923928" y="5143500"/>
                </a:lnTo>
                <a:lnTo>
                  <a:pt x="637309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4472C4">
              <a:alpha val="100000"/>
            </a:srgbClr>
          </a:solidFill>
          <a:ln w="9525">
            <a:noFill/>
          </a:ln>
          <a:effectLst>
            <a:outerShdw dist="38100" dir="8100000" algn="ctr" rotWithShape="0">
              <a:srgbClr val="000000">
                <a:alpha val="65999"/>
              </a:srgb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22532" name="TextBox 4"/>
          <p:cNvSpPr txBox="1"/>
          <p:nvPr/>
        </p:nvSpPr>
        <p:spPr>
          <a:xfrm>
            <a:off x="7454265" y="1510030"/>
            <a:ext cx="450278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学习完本模块的内容后，掌握工业机器人的履带式行走机构的构成，了解履带式行走机构的特点和常见的基本形式。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533" name="组合 22532"/>
          <p:cNvGrpSpPr/>
          <p:nvPr/>
        </p:nvGrpSpPr>
        <p:grpSpPr>
          <a:xfrm rot="10800000">
            <a:off x="5067935" y="671513"/>
            <a:ext cx="2511425" cy="863600"/>
            <a:chOff x="0" y="0"/>
            <a:chExt cx="1883877" cy="648000"/>
          </a:xfrm>
        </p:grpSpPr>
        <p:sp>
          <p:nvSpPr>
            <p:cNvPr id="22534" name="矩形 9"/>
            <p:cNvSpPr/>
            <p:nvPr/>
          </p:nvSpPr>
          <p:spPr>
            <a:xfrm>
              <a:off x="425123" y="82192"/>
              <a:ext cx="1458754" cy="488382"/>
            </a:xfrm>
            <a:custGeom>
              <a:avLst/>
              <a:gdLst/>
              <a:ahLst/>
              <a:cxnLst/>
              <a:pathLst>
                <a:path w="144016" h="869444">
                  <a:moveTo>
                    <a:pt x="0" y="0"/>
                  </a:moveTo>
                  <a:lnTo>
                    <a:pt x="144016" y="0"/>
                  </a:lnTo>
                  <a:lnTo>
                    <a:pt x="144016" y="869444"/>
                  </a:lnTo>
                  <a:lnTo>
                    <a:pt x="0" y="869444"/>
                  </a:lnTo>
                  <a:close/>
                </a:path>
              </a:pathLst>
            </a:custGeom>
            <a:solidFill>
              <a:srgbClr val="4472C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35" name="矩形 13"/>
            <p:cNvSpPr/>
            <p:nvPr/>
          </p:nvSpPr>
          <p:spPr>
            <a:xfrm rot="10800000">
              <a:off x="723468" y="180745"/>
              <a:ext cx="1051732" cy="345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学习要求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22536" name="组合 22535"/>
            <p:cNvGrpSpPr>
              <a:grpSpLocks noChangeAspect="1"/>
            </p:cNvGrpSpPr>
            <p:nvPr/>
          </p:nvGrpSpPr>
          <p:grpSpPr>
            <a:xfrm>
              <a:off x="0" y="0"/>
              <a:ext cx="648000" cy="648000"/>
              <a:chOff x="0" y="0"/>
              <a:chExt cx="648000" cy="648000"/>
            </a:xfrm>
          </p:grpSpPr>
          <p:sp>
            <p:nvSpPr>
              <p:cNvPr id="22537" name="椭圆 15"/>
              <p:cNvSpPr>
                <a:spLocks noChangeAspect="1"/>
              </p:cNvSpPr>
              <p:nvPr/>
            </p:nvSpPr>
            <p:spPr>
              <a:xfrm>
                <a:off x="0" y="2382"/>
                <a:ext cx="647806" cy="6480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anchor="ctr"/>
              <a:p>
                <a:pPr algn="ctr"/>
                <a:endParaRPr lang="zh-CN" altLang="en-US" sz="2400" dirty="0">
                  <a:solidFill>
                    <a:srgbClr val="FFFFFF"/>
                  </a:solidFill>
                  <a:latin typeface="Calibri" panose="020F0502020204030204" charset="0"/>
                </a:endParaRPr>
              </a:p>
            </p:txBody>
          </p:sp>
          <p:sp>
            <p:nvSpPr>
              <p:cNvPr id="22538" name="Freeform 5"/>
              <p:cNvSpPr>
                <a:spLocks noChangeAspect="1" noEditPoints="1"/>
              </p:cNvSpPr>
              <p:nvPr/>
            </p:nvSpPr>
            <p:spPr>
              <a:xfrm rot="10800000">
                <a:off x="22644" y="22644"/>
                <a:ext cx="602712" cy="602712"/>
              </a:xfrm>
              <a:custGeom>
                <a:avLst/>
                <a:gdLst>
                  <a:gd name="txL" fmla="*/ 0 w 2449"/>
                  <a:gd name="txT" fmla="*/ 0 h 2449"/>
                  <a:gd name="txR" fmla="*/ 2449 w 2449"/>
                  <a:gd name="txB" fmla="*/ 2449 h 2449"/>
                </a:gdLst>
                <a:ahLst/>
                <a:cxnLst>
                  <a:cxn ang="0">
                    <a:pos x="2147483647" y="566430185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1103060962" y="2147483647"/>
                  </a:cxn>
                  <a:cxn ang="0">
                    <a:pos x="29799416" y="2147483647"/>
                  </a:cxn>
                  <a:cxn ang="0">
                    <a:pos x="566430185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1803648780"/>
                  </a:cxn>
                  <a:cxn ang="0">
                    <a:pos x="2147483647" y="208656215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449" h="2449">
                    <a:moveTo>
                      <a:pt x="1224" y="0"/>
                    </a:moveTo>
                    <a:lnTo>
                      <a:pt x="1287" y="2"/>
                    </a:lnTo>
                    <a:lnTo>
                      <a:pt x="1349" y="6"/>
                    </a:lnTo>
                    <a:lnTo>
                      <a:pt x="1411" y="14"/>
                    </a:lnTo>
                    <a:lnTo>
                      <a:pt x="1471" y="25"/>
                    </a:lnTo>
                    <a:lnTo>
                      <a:pt x="1530" y="38"/>
                    </a:lnTo>
                    <a:lnTo>
                      <a:pt x="1589" y="55"/>
                    </a:lnTo>
                    <a:lnTo>
                      <a:pt x="1645" y="75"/>
                    </a:lnTo>
                    <a:lnTo>
                      <a:pt x="1701" y="96"/>
                    </a:lnTo>
                    <a:lnTo>
                      <a:pt x="1755" y="121"/>
                    </a:lnTo>
                    <a:lnTo>
                      <a:pt x="1807" y="148"/>
                    </a:lnTo>
                    <a:lnTo>
                      <a:pt x="1859" y="178"/>
                    </a:lnTo>
                    <a:lnTo>
                      <a:pt x="1908" y="209"/>
                    </a:lnTo>
                    <a:lnTo>
                      <a:pt x="1957" y="243"/>
                    </a:lnTo>
                    <a:lnTo>
                      <a:pt x="2003" y="279"/>
                    </a:lnTo>
                    <a:lnTo>
                      <a:pt x="2048" y="318"/>
                    </a:lnTo>
                    <a:lnTo>
                      <a:pt x="2090" y="359"/>
                    </a:lnTo>
                    <a:lnTo>
                      <a:pt x="2130" y="401"/>
                    </a:lnTo>
                    <a:lnTo>
                      <a:pt x="2169" y="446"/>
                    </a:lnTo>
                    <a:lnTo>
                      <a:pt x="2205" y="492"/>
                    </a:lnTo>
                    <a:lnTo>
                      <a:pt x="2239" y="540"/>
                    </a:lnTo>
                    <a:lnTo>
                      <a:pt x="2271" y="590"/>
                    </a:lnTo>
                    <a:lnTo>
                      <a:pt x="2301" y="641"/>
                    </a:lnTo>
                    <a:lnTo>
                      <a:pt x="2328" y="694"/>
                    </a:lnTo>
                    <a:lnTo>
                      <a:pt x="2352" y="747"/>
                    </a:lnTo>
                    <a:lnTo>
                      <a:pt x="2374" y="804"/>
                    </a:lnTo>
                    <a:lnTo>
                      <a:pt x="2394" y="860"/>
                    </a:lnTo>
                    <a:lnTo>
                      <a:pt x="2410" y="919"/>
                    </a:lnTo>
                    <a:lnTo>
                      <a:pt x="2424" y="977"/>
                    </a:lnTo>
                    <a:lnTo>
                      <a:pt x="2435" y="1038"/>
                    </a:lnTo>
                    <a:lnTo>
                      <a:pt x="2442" y="1100"/>
                    </a:lnTo>
                    <a:lnTo>
                      <a:pt x="2447" y="1161"/>
                    </a:lnTo>
                    <a:lnTo>
                      <a:pt x="2449" y="1225"/>
                    </a:lnTo>
                    <a:lnTo>
                      <a:pt x="2447" y="1287"/>
                    </a:lnTo>
                    <a:lnTo>
                      <a:pt x="2442" y="1350"/>
                    </a:lnTo>
                    <a:lnTo>
                      <a:pt x="2435" y="1411"/>
                    </a:lnTo>
                    <a:lnTo>
                      <a:pt x="2424" y="1471"/>
                    </a:lnTo>
                    <a:lnTo>
                      <a:pt x="2410" y="1530"/>
                    </a:lnTo>
                    <a:lnTo>
                      <a:pt x="2394" y="1589"/>
                    </a:lnTo>
                    <a:lnTo>
                      <a:pt x="2374" y="1645"/>
                    </a:lnTo>
                    <a:lnTo>
                      <a:pt x="2352" y="1701"/>
                    </a:lnTo>
                    <a:lnTo>
                      <a:pt x="2328" y="1755"/>
                    </a:lnTo>
                    <a:lnTo>
                      <a:pt x="2301" y="1808"/>
                    </a:lnTo>
                    <a:lnTo>
                      <a:pt x="2271" y="1859"/>
                    </a:lnTo>
                    <a:lnTo>
                      <a:pt x="2239" y="1908"/>
                    </a:lnTo>
                    <a:lnTo>
                      <a:pt x="2205" y="1957"/>
                    </a:lnTo>
                    <a:lnTo>
                      <a:pt x="2169" y="2003"/>
                    </a:lnTo>
                    <a:lnTo>
                      <a:pt x="2130" y="2048"/>
                    </a:lnTo>
                    <a:lnTo>
                      <a:pt x="2090" y="2090"/>
                    </a:lnTo>
                    <a:lnTo>
                      <a:pt x="2048" y="2130"/>
                    </a:lnTo>
                    <a:lnTo>
                      <a:pt x="2003" y="2169"/>
                    </a:lnTo>
                    <a:lnTo>
                      <a:pt x="1957" y="2205"/>
                    </a:lnTo>
                    <a:lnTo>
                      <a:pt x="1908" y="2239"/>
                    </a:lnTo>
                    <a:lnTo>
                      <a:pt x="1859" y="2272"/>
                    </a:lnTo>
                    <a:lnTo>
                      <a:pt x="1807" y="2301"/>
                    </a:lnTo>
                    <a:lnTo>
                      <a:pt x="1755" y="2328"/>
                    </a:lnTo>
                    <a:lnTo>
                      <a:pt x="1701" y="2352"/>
                    </a:lnTo>
                    <a:lnTo>
                      <a:pt x="1645" y="2375"/>
                    </a:lnTo>
                    <a:lnTo>
                      <a:pt x="1589" y="2394"/>
                    </a:lnTo>
                    <a:lnTo>
                      <a:pt x="1530" y="2410"/>
                    </a:lnTo>
                    <a:lnTo>
                      <a:pt x="1471" y="2424"/>
                    </a:lnTo>
                    <a:lnTo>
                      <a:pt x="1411" y="2435"/>
                    </a:lnTo>
                    <a:lnTo>
                      <a:pt x="1349" y="2442"/>
                    </a:lnTo>
                    <a:lnTo>
                      <a:pt x="1287" y="2447"/>
                    </a:lnTo>
                    <a:lnTo>
                      <a:pt x="1224" y="2449"/>
                    </a:lnTo>
                    <a:lnTo>
                      <a:pt x="1161" y="2447"/>
                    </a:lnTo>
                    <a:lnTo>
                      <a:pt x="1099" y="2442"/>
                    </a:lnTo>
                    <a:lnTo>
                      <a:pt x="1038" y="2435"/>
                    </a:lnTo>
                    <a:lnTo>
                      <a:pt x="977" y="2424"/>
                    </a:lnTo>
                    <a:lnTo>
                      <a:pt x="918" y="2410"/>
                    </a:lnTo>
                    <a:lnTo>
                      <a:pt x="860" y="2394"/>
                    </a:lnTo>
                    <a:lnTo>
                      <a:pt x="803" y="2375"/>
                    </a:lnTo>
                    <a:lnTo>
                      <a:pt x="747" y="2352"/>
                    </a:lnTo>
                    <a:lnTo>
                      <a:pt x="694" y="2328"/>
                    </a:lnTo>
                    <a:lnTo>
                      <a:pt x="640" y="2301"/>
                    </a:lnTo>
                    <a:lnTo>
                      <a:pt x="589" y="2272"/>
                    </a:lnTo>
                    <a:lnTo>
                      <a:pt x="539" y="2239"/>
                    </a:lnTo>
                    <a:lnTo>
                      <a:pt x="492" y="2205"/>
                    </a:lnTo>
                    <a:lnTo>
                      <a:pt x="446" y="2169"/>
                    </a:lnTo>
                    <a:lnTo>
                      <a:pt x="401" y="2130"/>
                    </a:lnTo>
                    <a:lnTo>
                      <a:pt x="359" y="2090"/>
                    </a:lnTo>
                    <a:lnTo>
                      <a:pt x="318" y="2048"/>
                    </a:lnTo>
                    <a:lnTo>
                      <a:pt x="279" y="2003"/>
                    </a:lnTo>
                    <a:lnTo>
                      <a:pt x="243" y="1957"/>
                    </a:lnTo>
                    <a:lnTo>
                      <a:pt x="209" y="1908"/>
                    </a:lnTo>
                    <a:lnTo>
                      <a:pt x="177" y="1859"/>
                    </a:lnTo>
                    <a:lnTo>
                      <a:pt x="147" y="1808"/>
                    </a:lnTo>
                    <a:lnTo>
                      <a:pt x="121" y="1755"/>
                    </a:lnTo>
                    <a:lnTo>
                      <a:pt x="96" y="1701"/>
                    </a:lnTo>
                    <a:lnTo>
                      <a:pt x="74" y="1645"/>
                    </a:lnTo>
                    <a:lnTo>
                      <a:pt x="55" y="1589"/>
                    </a:lnTo>
                    <a:lnTo>
                      <a:pt x="38" y="1530"/>
                    </a:lnTo>
                    <a:lnTo>
                      <a:pt x="25" y="1471"/>
                    </a:lnTo>
                    <a:lnTo>
                      <a:pt x="14" y="1411"/>
                    </a:lnTo>
                    <a:lnTo>
                      <a:pt x="6" y="1350"/>
                    </a:lnTo>
                    <a:lnTo>
                      <a:pt x="2" y="1287"/>
                    </a:lnTo>
                    <a:lnTo>
                      <a:pt x="0" y="1225"/>
                    </a:lnTo>
                    <a:lnTo>
                      <a:pt x="2" y="1161"/>
                    </a:lnTo>
                    <a:lnTo>
                      <a:pt x="6" y="1100"/>
                    </a:lnTo>
                    <a:lnTo>
                      <a:pt x="14" y="1038"/>
                    </a:lnTo>
                    <a:lnTo>
                      <a:pt x="25" y="977"/>
                    </a:lnTo>
                    <a:lnTo>
                      <a:pt x="38" y="919"/>
                    </a:lnTo>
                    <a:lnTo>
                      <a:pt x="55" y="860"/>
                    </a:lnTo>
                    <a:lnTo>
                      <a:pt x="74" y="804"/>
                    </a:lnTo>
                    <a:lnTo>
                      <a:pt x="96" y="747"/>
                    </a:lnTo>
                    <a:lnTo>
                      <a:pt x="121" y="694"/>
                    </a:lnTo>
                    <a:lnTo>
                      <a:pt x="147" y="641"/>
                    </a:lnTo>
                    <a:lnTo>
                      <a:pt x="177" y="590"/>
                    </a:lnTo>
                    <a:lnTo>
                      <a:pt x="209" y="540"/>
                    </a:lnTo>
                    <a:lnTo>
                      <a:pt x="243" y="492"/>
                    </a:lnTo>
                    <a:lnTo>
                      <a:pt x="279" y="446"/>
                    </a:lnTo>
                    <a:lnTo>
                      <a:pt x="318" y="401"/>
                    </a:lnTo>
                    <a:lnTo>
                      <a:pt x="359" y="359"/>
                    </a:lnTo>
                    <a:lnTo>
                      <a:pt x="401" y="318"/>
                    </a:lnTo>
                    <a:lnTo>
                      <a:pt x="446" y="279"/>
                    </a:lnTo>
                    <a:lnTo>
                      <a:pt x="492" y="243"/>
                    </a:lnTo>
                    <a:lnTo>
                      <a:pt x="539" y="209"/>
                    </a:lnTo>
                    <a:lnTo>
                      <a:pt x="589" y="178"/>
                    </a:lnTo>
                    <a:lnTo>
                      <a:pt x="640" y="148"/>
                    </a:lnTo>
                    <a:lnTo>
                      <a:pt x="694" y="121"/>
                    </a:lnTo>
                    <a:lnTo>
                      <a:pt x="747" y="96"/>
                    </a:lnTo>
                    <a:lnTo>
                      <a:pt x="803" y="75"/>
                    </a:lnTo>
                    <a:lnTo>
                      <a:pt x="860" y="55"/>
                    </a:lnTo>
                    <a:lnTo>
                      <a:pt x="918" y="38"/>
                    </a:lnTo>
                    <a:lnTo>
                      <a:pt x="977" y="25"/>
                    </a:lnTo>
                    <a:lnTo>
                      <a:pt x="1038" y="14"/>
                    </a:lnTo>
                    <a:lnTo>
                      <a:pt x="1099" y="6"/>
                    </a:lnTo>
                    <a:lnTo>
                      <a:pt x="1161" y="2"/>
                    </a:lnTo>
                    <a:lnTo>
                      <a:pt x="1224" y="0"/>
                    </a:lnTo>
                    <a:close/>
                    <a:moveTo>
                      <a:pt x="784" y="814"/>
                    </a:moveTo>
                    <a:lnTo>
                      <a:pt x="1664" y="814"/>
                    </a:lnTo>
                    <a:lnTo>
                      <a:pt x="1673" y="815"/>
                    </a:lnTo>
                    <a:lnTo>
                      <a:pt x="1682" y="817"/>
                    </a:lnTo>
                    <a:lnTo>
                      <a:pt x="1689" y="821"/>
                    </a:lnTo>
                    <a:lnTo>
                      <a:pt x="1696" y="827"/>
                    </a:lnTo>
                    <a:lnTo>
                      <a:pt x="1703" y="834"/>
                    </a:lnTo>
                    <a:lnTo>
                      <a:pt x="1707" y="841"/>
                    </a:lnTo>
                    <a:lnTo>
                      <a:pt x="1709" y="850"/>
                    </a:lnTo>
                    <a:lnTo>
                      <a:pt x="1710" y="859"/>
                    </a:lnTo>
                    <a:lnTo>
                      <a:pt x="1710" y="1451"/>
                    </a:lnTo>
                    <a:lnTo>
                      <a:pt x="1709" y="1460"/>
                    </a:lnTo>
                    <a:lnTo>
                      <a:pt x="1707" y="1468"/>
                    </a:lnTo>
                    <a:lnTo>
                      <a:pt x="1703" y="1476"/>
                    </a:lnTo>
                    <a:lnTo>
                      <a:pt x="1696" y="1482"/>
                    </a:lnTo>
                    <a:lnTo>
                      <a:pt x="1689" y="1488"/>
                    </a:lnTo>
                    <a:lnTo>
                      <a:pt x="1682" y="1492"/>
                    </a:lnTo>
                    <a:lnTo>
                      <a:pt x="1673" y="1495"/>
                    </a:lnTo>
                    <a:lnTo>
                      <a:pt x="1664" y="1496"/>
                    </a:lnTo>
                    <a:lnTo>
                      <a:pt x="1347" y="1496"/>
                    </a:lnTo>
                    <a:lnTo>
                      <a:pt x="1347" y="1584"/>
                    </a:lnTo>
                    <a:lnTo>
                      <a:pt x="1422" y="1584"/>
                    </a:lnTo>
                    <a:lnTo>
                      <a:pt x="1429" y="1585"/>
                    </a:lnTo>
                    <a:lnTo>
                      <a:pt x="1435" y="1586"/>
                    </a:lnTo>
                    <a:lnTo>
                      <a:pt x="1441" y="1589"/>
                    </a:lnTo>
                    <a:lnTo>
                      <a:pt x="1446" y="1592"/>
                    </a:lnTo>
                    <a:lnTo>
                      <a:pt x="1450" y="1596"/>
                    </a:lnTo>
                    <a:lnTo>
                      <a:pt x="1454" y="1600"/>
                    </a:lnTo>
                    <a:lnTo>
                      <a:pt x="1456" y="1605"/>
                    </a:lnTo>
                    <a:lnTo>
                      <a:pt x="1456" y="1610"/>
                    </a:lnTo>
                    <a:lnTo>
                      <a:pt x="1456" y="1635"/>
                    </a:lnTo>
                    <a:lnTo>
                      <a:pt x="991" y="1635"/>
                    </a:lnTo>
                    <a:lnTo>
                      <a:pt x="991" y="1610"/>
                    </a:lnTo>
                    <a:lnTo>
                      <a:pt x="992" y="1605"/>
                    </a:lnTo>
                    <a:lnTo>
                      <a:pt x="994" y="1600"/>
                    </a:lnTo>
                    <a:lnTo>
                      <a:pt x="997" y="1596"/>
                    </a:lnTo>
                    <a:lnTo>
                      <a:pt x="1001" y="1592"/>
                    </a:lnTo>
                    <a:lnTo>
                      <a:pt x="1008" y="1589"/>
                    </a:lnTo>
                    <a:lnTo>
                      <a:pt x="1013" y="1586"/>
                    </a:lnTo>
                    <a:lnTo>
                      <a:pt x="1020" y="1585"/>
                    </a:lnTo>
                    <a:lnTo>
                      <a:pt x="1027" y="1584"/>
                    </a:lnTo>
                    <a:lnTo>
                      <a:pt x="1101" y="1584"/>
                    </a:lnTo>
                    <a:lnTo>
                      <a:pt x="1101" y="1496"/>
                    </a:lnTo>
                    <a:lnTo>
                      <a:pt x="784" y="1496"/>
                    </a:lnTo>
                    <a:lnTo>
                      <a:pt x="774" y="1495"/>
                    </a:lnTo>
                    <a:lnTo>
                      <a:pt x="766" y="1492"/>
                    </a:lnTo>
                    <a:lnTo>
                      <a:pt x="758" y="1488"/>
                    </a:lnTo>
                    <a:lnTo>
                      <a:pt x="752" y="1482"/>
                    </a:lnTo>
                    <a:lnTo>
                      <a:pt x="746" y="1476"/>
                    </a:lnTo>
                    <a:lnTo>
                      <a:pt x="742" y="1468"/>
                    </a:lnTo>
                    <a:lnTo>
                      <a:pt x="739" y="1460"/>
                    </a:lnTo>
                    <a:lnTo>
                      <a:pt x="738" y="1451"/>
                    </a:lnTo>
                    <a:lnTo>
                      <a:pt x="738" y="859"/>
                    </a:lnTo>
                    <a:lnTo>
                      <a:pt x="739" y="850"/>
                    </a:lnTo>
                    <a:lnTo>
                      <a:pt x="742" y="841"/>
                    </a:lnTo>
                    <a:lnTo>
                      <a:pt x="746" y="834"/>
                    </a:lnTo>
                    <a:lnTo>
                      <a:pt x="752" y="827"/>
                    </a:lnTo>
                    <a:lnTo>
                      <a:pt x="758" y="821"/>
                    </a:lnTo>
                    <a:lnTo>
                      <a:pt x="766" y="817"/>
                    </a:lnTo>
                    <a:lnTo>
                      <a:pt x="774" y="815"/>
                    </a:lnTo>
                    <a:lnTo>
                      <a:pt x="784" y="814"/>
                    </a:lnTo>
                    <a:close/>
                    <a:moveTo>
                      <a:pt x="788" y="872"/>
                    </a:moveTo>
                    <a:lnTo>
                      <a:pt x="1660" y="872"/>
                    </a:lnTo>
                    <a:lnTo>
                      <a:pt x="1660" y="1437"/>
                    </a:lnTo>
                    <a:lnTo>
                      <a:pt x="788" y="1437"/>
                    </a:lnTo>
                    <a:lnTo>
                      <a:pt x="788" y="872"/>
                    </a:lnTo>
                    <a:close/>
                    <a:moveTo>
                      <a:pt x="1224" y="387"/>
                    </a:moveTo>
                    <a:lnTo>
                      <a:pt x="1267" y="388"/>
                    </a:lnTo>
                    <a:lnTo>
                      <a:pt x="1310" y="391"/>
                    </a:lnTo>
                    <a:lnTo>
                      <a:pt x="1351" y="396"/>
                    </a:lnTo>
                    <a:lnTo>
                      <a:pt x="1393" y="403"/>
                    </a:lnTo>
                    <a:lnTo>
                      <a:pt x="1433" y="414"/>
                    </a:lnTo>
                    <a:lnTo>
                      <a:pt x="1474" y="425"/>
                    </a:lnTo>
                    <a:lnTo>
                      <a:pt x="1512" y="438"/>
                    </a:lnTo>
                    <a:lnTo>
                      <a:pt x="1550" y="453"/>
                    </a:lnTo>
                    <a:lnTo>
                      <a:pt x="1588" y="469"/>
                    </a:lnTo>
                    <a:lnTo>
                      <a:pt x="1624" y="488"/>
                    </a:lnTo>
                    <a:lnTo>
                      <a:pt x="1658" y="508"/>
                    </a:lnTo>
                    <a:lnTo>
                      <a:pt x="1692" y="530"/>
                    </a:lnTo>
                    <a:lnTo>
                      <a:pt x="1726" y="554"/>
                    </a:lnTo>
                    <a:lnTo>
                      <a:pt x="1757" y="578"/>
                    </a:lnTo>
                    <a:lnTo>
                      <a:pt x="1787" y="604"/>
                    </a:lnTo>
                    <a:lnTo>
                      <a:pt x="1817" y="632"/>
                    </a:lnTo>
                    <a:lnTo>
                      <a:pt x="1844" y="662"/>
                    </a:lnTo>
                    <a:lnTo>
                      <a:pt x="1870" y="692"/>
                    </a:lnTo>
                    <a:lnTo>
                      <a:pt x="1895" y="723"/>
                    </a:lnTo>
                    <a:lnTo>
                      <a:pt x="1918" y="757"/>
                    </a:lnTo>
                    <a:lnTo>
                      <a:pt x="1941" y="790"/>
                    </a:lnTo>
                    <a:lnTo>
                      <a:pt x="1961" y="825"/>
                    </a:lnTo>
                    <a:lnTo>
                      <a:pt x="1979" y="861"/>
                    </a:lnTo>
                    <a:lnTo>
                      <a:pt x="1996" y="899"/>
                    </a:lnTo>
                    <a:lnTo>
                      <a:pt x="2011" y="936"/>
                    </a:lnTo>
                    <a:lnTo>
                      <a:pt x="2024" y="975"/>
                    </a:lnTo>
                    <a:lnTo>
                      <a:pt x="2035" y="1015"/>
                    </a:lnTo>
                    <a:lnTo>
                      <a:pt x="2044" y="1056"/>
                    </a:lnTo>
                    <a:lnTo>
                      <a:pt x="2053" y="1096"/>
                    </a:lnTo>
                    <a:lnTo>
                      <a:pt x="2058" y="1139"/>
                    </a:lnTo>
                    <a:lnTo>
                      <a:pt x="2061" y="1181"/>
                    </a:lnTo>
                    <a:lnTo>
                      <a:pt x="2062" y="1225"/>
                    </a:lnTo>
                    <a:lnTo>
                      <a:pt x="2061" y="1268"/>
                    </a:lnTo>
                    <a:lnTo>
                      <a:pt x="2058" y="1310"/>
                    </a:lnTo>
                    <a:lnTo>
                      <a:pt x="2053" y="1352"/>
                    </a:lnTo>
                    <a:lnTo>
                      <a:pt x="2044" y="1393"/>
                    </a:lnTo>
                    <a:lnTo>
                      <a:pt x="2035" y="1433"/>
                    </a:lnTo>
                    <a:lnTo>
                      <a:pt x="2024" y="1474"/>
                    </a:lnTo>
                    <a:lnTo>
                      <a:pt x="2011" y="1512"/>
                    </a:lnTo>
                    <a:lnTo>
                      <a:pt x="1996" y="1550"/>
                    </a:lnTo>
                    <a:lnTo>
                      <a:pt x="1979" y="1588"/>
                    </a:lnTo>
                    <a:lnTo>
                      <a:pt x="1961" y="1623"/>
                    </a:lnTo>
                    <a:lnTo>
                      <a:pt x="1941" y="1658"/>
                    </a:lnTo>
                    <a:lnTo>
                      <a:pt x="1918" y="1693"/>
                    </a:lnTo>
                    <a:lnTo>
                      <a:pt x="1895" y="1725"/>
                    </a:lnTo>
                    <a:lnTo>
                      <a:pt x="1870" y="1757"/>
                    </a:lnTo>
                    <a:lnTo>
                      <a:pt x="1844" y="1787"/>
                    </a:lnTo>
                    <a:lnTo>
                      <a:pt x="1817" y="1817"/>
                    </a:lnTo>
                    <a:lnTo>
                      <a:pt x="1787" y="1844"/>
                    </a:lnTo>
                    <a:lnTo>
                      <a:pt x="1757" y="1870"/>
                    </a:lnTo>
                    <a:lnTo>
                      <a:pt x="1726" y="1895"/>
                    </a:lnTo>
                    <a:lnTo>
                      <a:pt x="1692" y="1919"/>
                    </a:lnTo>
                    <a:lnTo>
                      <a:pt x="1658" y="1941"/>
                    </a:lnTo>
                    <a:lnTo>
                      <a:pt x="1624" y="1961"/>
                    </a:lnTo>
                    <a:lnTo>
                      <a:pt x="1588" y="1979"/>
                    </a:lnTo>
                    <a:lnTo>
                      <a:pt x="1550" y="1996"/>
                    </a:lnTo>
                    <a:lnTo>
                      <a:pt x="1512" y="2011"/>
                    </a:lnTo>
                    <a:lnTo>
                      <a:pt x="1474" y="2024"/>
                    </a:lnTo>
                    <a:lnTo>
                      <a:pt x="1433" y="2036"/>
                    </a:lnTo>
                    <a:lnTo>
                      <a:pt x="1393" y="2045"/>
                    </a:lnTo>
                    <a:lnTo>
                      <a:pt x="1351" y="2053"/>
                    </a:lnTo>
                    <a:lnTo>
                      <a:pt x="1310" y="2058"/>
                    </a:lnTo>
                    <a:lnTo>
                      <a:pt x="1267" y="2061"/>
                    </a:lnTo>
                    <a:lnTo>
                      <a:pt x="1224" y="2062"/>
                    </a:lnTo>
                    <a:lnTo>
                      <a:pt x="1181" y="2061"/>
                    </a:lnTo>
                    <a:lnTo>
                      <a:pt x="1139" y="2058"/>
                    </a:lnTo>
                    <a:lnTo>
                      <a:pt x="1096" y="2053"/>
                    </a:lnTo>
                    <a:lnTo>
                      <a:pt x="1055" y="2045"/>
                    </a:lnTo>
                    <a:lnTo>
                      <a:pt x="1015" y="2036"/>
                    </a:lnTo>
                    <a:lnTo>
                      <a:pt x="975" y="2024"/>
                    </a:lnTo>
                    <a:lnTo>
                      <a:pt x="936" y="2011"/>
                    </a:lnTo>
                    <a:lnTo>
                      <a:pt x="899" y="1996"/>
                    </a:lnTo>
                    <a:lnTo>
                      <a:pt x="861" y="1979"/>
                    </a:lnTo>
                    <a:lnTo>
                      <a:pt x="825" y="1961"/>
                    </a:lnTo>
                    <a:lnTo>
                      <a:pt x="790" y="1941"/>
                    </a:lnTo>
                    <a:lnTo>
                      <a:pt x="756" y="1919"/>
                    </a:lnTo>
                    <a:lnTo>
                      <a:pt x="723" y="1895"/>
                    </a:lnTo>
                    <a:lnTo>
                      <a:pt x="692" y="1870"/>
                    </a:lnTo>
                    <a:lnTo>
                      <a:pt x="662" y="1844"/>
                    </a:lnTo>
                    <a:lnTo>
                      <a:pt x="632" y="1817"/>
                    </a:lnTo>
                    <a:lnTo>
                      <a:pt x="604" y="1787"/>
                    </a:lnTo>
                    <a:lnTo>
                      <a:pt x="578" y="1757"/>
                    </a:lnTo>
                    <a:lnTo>
                      <a:pt x="553" y="1725"/>
                    </a:lnTo>
                    <a:lnTo>
                      <a:pt x="529" y="1693"/>
                    </a:lnTo>
                    <a:lnTo>
                      <a:pt x="508" y="1658"/>
                    </a:lnTo>
                    <a:lnTo>
                      <a:pt x="488" y="1623"/>
                    </a:lnTo>
                    <a:lnTo>
                      <a:pt x="469" y="1588"/>
                    </a:lnTo>
                    <a:lnTo>
                      <a:pt x="453" y="1550"/>
                    </a:lnTo>
                    <a:lnTo>
                      <a:pt x="438" y="1512"/>
                    </a:lnTo>
                    <a:lnTo>
                      <a:pt x="424" y="1474"/>
                    </a:lnTo>
                    <a:lnTo>
                      <a:pt x="413" y="1433"/>
                    </a:lnTo>
                    <a:lnTo>
                      <a:pt x="403" y="1393"/>
                    </a:lnTo>
                    <a:lnTo>
                      <a:pt x="396" y="1352"/>
                    </a:lnTo>
                    <a:lnTo>
                      <a:pt x="391" y="1310"/>
                    </a:lnTo>
                    <a:lnTo>
                      <a:pt x="388" y="1268"/>
                    </a:lnTo>
                    <a:lnTo>
                      <a:pt x="386" y="1225"/>
                    </a:lnTo>
                    <a:lnTo>
                      <a:pt x="388" y="1181"/>
                    </a:lnTo>
                    <a:lnTo>
                      <a:pt x="391" y="1139"/>
                    </a:lnTo>
                    <a:lnTo>
                      <a:pt x="396" y="1096"/>
                    </a:lnTo>
                    <a:lnTo>
                      <a:pt x="403" y="1056"/>
                    </a:lnTo>
                    <a:lnTo>
                      <a:pt x="413" y="1015"/>
                    </a:lnTo>
                    <a:lnTo>
                      <a:pt x="424" y="975"/>
                    </a:lnTo>
                    <a:lnTo>
                      <a:pt x="438" y="936"/>
                    </a:lnTo>
                    <a:lnTo>
                      <a:pt x="453" y="899"/>
                    </a:lnTo>
                    <a:lnTo>
                      <a:pt x="469" y="861"/>
                    </a:lnTo>
                    <a:lnTo>
                      <a:pt x="488" y="825"/>
                    </a:lnTo>
                    <a:lnTo>
                      <a:pt x="508" y="790"/>
                    </a:lnTo>
                    <a:lnTo>
                      <a:pt x="529" y="757"/>
                    </a:lnTo>
                    <a:lnTo>
                      <a:pt x="553" y="723"/>
                    </a:lnTo>
                    <a:lnTo>
                      <a:pt x="578" y="692"/>
                    </a:lnTo>
                    <a:lnTo>
                      <a:pt x="604" y="662"/>
                    </a:lnTo>
                    <a:lnTo>
                      <a:pt x="632" y="632"/>
                    </a:lnTo>
                    <a:lnTo>
                      <a:pt x="662" y="604"/>
                    </a:lnTo>
                    <a:lnTo>
                      <a:pt x="692" y="578"/>
                    </a:lnTo>
                    <a:lnTo>
                      <a:pt x="723" y="554"/>
                    </a:lnTo>
                    <a:lnTo>
                      <a:pt x="756" y="530"/>
                    </a:lnTo>
                    <a:lnTo>
                      <a:pt x="790" y="508"/>
                    </a:lnTo>
                    <a:lnTo>
                      <a:pt x="825" y="488"/>
                    </a:lnTo>
                    <a:lnTo>
                      <a:pt x="861" y="469"/>
                    </a:lnTo>
                    <a:lnTo>
                      <a:pt x="899" y="453"/>
                    </a:lnTo>
                    <a:lnTo>
                      <a:pt x="936" y="438"/>
                    </a:lnTo>
                    <a:lnTo>
                      <a:pt x="975" y="425"/>
                    </a:lnTo>
                    <a:lnTo>
                      <a:pt x="1015" y="414"/>
                    </a:lnTo>
                    <a:lnTo>
                      <a:pt x="1055" y="403"/>
                    </a:lnTo>
                    <a:lnTo>
                      <a:pt x="1096" y="396"/>
                    </a:lnTo>
                    <a:lnTo>
                      <a:pt x="1139" y="391"/>
                    </a:lnTo>
                    <a:lnTo>
                      <a:pt x="1181" y="388"/>
                    </a:lnTo>
                    <a:lnTo>
                      <a:pt x="1224" y="387"/>
                    </a:lnTo>
                    <a:close/>
                  </a:path>
                </a:pathLst>
              </a:custGeom>
              <a:solidFill>
                <a:srgbClr val="4472C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76" y="860320"/>
            <a:ext cx="4850934" cy="6179535"/>
          </a:xfrm>
          <a:prstGeom prst="rect">
            <a:avLst/>
          </a:prstGeom>
          <a:effectLst>
            <a:outerShdw blurRad="292100" dist="177800" dir="42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矩形 52"/>
          <p:cNvSpPr/>
          <p:nvPr/>
        </p:nvSpPr>
        <p:spPr>
          <a:xfrm>
            <a:off x="4813812" y="2131035"/>
            <a:ext cx="2583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Hello. I am </a:t>
            </a:r>
            <a:r>
              <a:rPr lang="en-US" altLang="zh-CN" sz="2000" dirty="0" smtClean="0">
                <a:solidFill>
                  <a:schemeClr val="bg1"/>
                </a:solidFill>
              </a:rPr>
              <a:t>Doctor.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2091" y="2566121"/>
            <a:ext cx="11524627" cy="3517491"/>
            <a:chOff x="312091" y="2566121"/>
            <a:chExt cx="11524627" cy="3517491"/>
          </a:xfrm>
        </p:grpSpPr>
        <p:grpSp>
          <p:nvGrpSpPr>
            <p:cNvPr id="8" name="组合 7"/>
            <p:cNvGrpSpPr/>
            <p:nvPr/>
          </p:nvGrpSpPr>
          <p:grpSpPr>
            <a:xfrm>
              <a:off x="312091" y="2701253"/>
              <a:ext cx="4385037" cy="3382359"/>
              <a:chOff x="312091" y="2701253"/>
              <a:chExt cx="4385037" cy="3382359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312091" y="4248614"/>
                <a:ext cx="2171227" cy="1834998"/>
                <a:chOff x="312091" y="4248614"/>
                <a:chExt cx="2171227" cy="1834998"/>
              </a:xfrm>
            </p:grpSpPr>
            <p:cxnSp>
              <p:nvCxnSpPr>
                <p:cNvPr id="56" name="直接连接符 55"/>
                <p:cNvCxnSpPr/>
                <p:nvPr/>
              </p:nvCxnSpPr>
              <p:spPr>
                <a:xfrm flipV="1">
                  <a:off x="2126782" y="4369869"/>
                  <a:ext cx="356536" cy="25723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椭圆 65"/>
                <p:cNvSpPr/>
                <p:nvPr/>
              </p:nvSpPr>
              <p:spPr>
                <a:xfrm>
                  <a:off x="312091" y="4248614"/>
                  <a:ext cx="1834998" cy="1834998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>
                  <a:off x="504914" y="4441437"/>
                  <a:ext cx="1449352" cy="144935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FBFBF"/>
                    </a:gs>
                    <a:gs pos="54000">
                      <a:srgbClr val="FFFFFF"/>
                    </a:gs>
                    <a:gs pos="100000">
                      <a:schemeClr val="bg1">
                        <a:tint val="0"/>
                      </a:schemeClr>
                    </a:gs>
                  </a:gsLst>
                  <a:lin ang="13500000" scaled="1"/>
                  <a:tileRect/>
                </a:gradFill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68" name="组合 67"/>
                <p:cNvGrpSpPr/>
                <p:nvPr/>
              </p:nvGrpSpPr>
              <p:grpSpPr>
                <a:xfrm>
                  <a:off x="525849" y="5023064"/>
                  <a:ext cx="1428417" cy="199506"/>
                  <a:chOff x="2555818" y="3410981"/>
                  <a:chExt cx="1542580" cy="266788"/>
                </a:xfrm>
              </p:grpSpPr>
              <p:cxnSp>
                <p:nvCxnSpPr>
                  <p:cNvPr id="69" name="直接连接符 68"/>
                  <p:cNvCxnSpPr>
                    <a:stCxn id="67" idx="2"/>
                  </p:cNvCxnSpPr>
                  <p:nvPr/>
                </p:nvCxnSpPr>
                <p:spPr>
                  <a:xfrm>
                    <a:off x="2555818" y="3677769"/>
                    <a:ext cx="337665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直接连接符 69"/>
                  <p:cNvCxnSpPr/>
                  <p:nvPr/>
                </p:nvCxnSpPr>
                <p:spPr>
                  <a:xfrm flipV="1">
                    <a:off x="2893483" y="3410981"/>
                    <a:ext cx="158460" cy="266788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直接连接符 70"/>
                  <p:cNvCxnSpPr/>
                  <p:nvPr/>
                </p:nvCxnSpPr>
                <p:spPr>
                  <a:xfrm flipH="1">
                    <a:off x="3760733" y="3677769"/>
                    <a:ext cx="337665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直接连接符 71"/>
                  <p:cNvCxnSpPr/>
                  <p:nvPr/>
                </p:nvCxnSpPr>
                <p:spPr>
                  <a:xfrm flipH="1" flipV="1">
                    <a:off x="3602273" y="3410981"/>
                    <a:ext cx="158460" cy="266788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直接连接符 72"/>
                  <p:cNvCxnSpPr/>
                  <p:nvPr/>
                </p:nvCxnSpPr>
                <p:spPr>
                  <a:xfrm>
                    <a:off x="3051943" y="3410981"/>
                    <a:ext cx="550330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5" name="矩形 94"/>
                <p:cNvSpPr/>
                <p:nvPr/>
              </p:nvSpPr>
              <p:spPr>
                <a:xfrm>
                  <a:off x="464491" y="4566749"/>
                  <a:ext cx="1553210" cy="11988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履带式组成机构的组成</a:t>
                  </a:r>
                  <a:endParaRPr lang="zh-CN" altLang="en-US" sz="2400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6" name="组合 5"/>
              <p:cNvGrpSpPr/>
              <p:nvPr/>
            </p:nvGrpSpPr>
            <p:grpSpPr>
              <a:xfrm>
                <a:off x="2350592" y="2701253"/>
                <a:ext cx="2346536" cy="1953032"/>
                <a:chOff x="2350592" y="2701253"/>
                <a:chExt cx="2346536" cy="1953032"/>
              </a:xfrm>
            </p:grpSpPr>
            <p:cxnSp>
              <p:nvCxnSpPr>
                <p:cNvPr id="54" name="直接连接符 53"/>
                <p:cNvCxnSpPr/>
                <p:nvPr/>
              </p:nvCxnSpPr>
              <p:spPr>
                <a:xfrm>
                  <a:off x="4286877" y="4145612"/>
                  <a:ext cx="410251" cy="2338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" name="组合 2"/>
                <p:cNvGrpSpPr/>
                <p:nvPr/>
              </p:nvGrpSpPr>
              <p:grpSpPr>
                <a:xfrm>
                  <a:off x="2350592" y="2701253"/>
                  <a:ext cx="1953032" cy="1953032"/>
                  <a:chOff x="2350592" y="2701253"/>
                  <a:chExt cx="1953032" cy="1953032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350592" y="2701253"/>
                    <a:ext cx="1953032" cy="1953032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椭圆 58"/>
                  <p:cNvSpPr/>
                  <p:nvPr/>
                </p:nvSpPr>
                <p:spPr>
                  <a:xfrm>
                    <a:off x="2567248" y="2883619"/>
                    <a:ext cx="1542580" cy="154258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BFBFBF"/>
                      </a:gs>
                      <a:gs pos="54000">
                        <a:srgbClr val="FFFFFF"/>
                      </a:gs>
                      <a:gs pos="100000">
                        <a:schemeClr val="bg1">
                          <a:tint val="0"/>
                        </a:schemeClr>
                      </a:gs>
                    </a:gsLst>
                    <a:lin ang="13500000" scaled="1"/>
                    <a:tileRect/>
                  </a:gradFill>
                  <a:ln w="28575"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88900" dist="75434" dir="2699985" rotWithShape="0">
                      <a:scrgbClr r="0" g="0" b="0">
                        <a:alpha val="23000"/>
                      </a:sc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60" name="组合 59"/>
                  <p:cNvGrpSpPr/>
                  <p:nvPr/>
                </p:nvGrpSpPr>
                <p:grpSpPr>
                  <a:xfrm>
                    <a:off x="2567305" y="3525519"/>
                    <a:ext cx="1531093" cy="212339"/>
                    <a:chOff x="2544865" y="3410981"/>
                    <a:chExt cx="1553533" cy="266788"/>
                  </a:xfrm>
                </p:grpSpPr>
                <p:cxnSp>
                  <p:nvCxnSpPr>
                    <p:cNvPr id="61" name="直接连接符 60"/>
                    <p:cNvCxnSpPr>
                      <a:stCxn id="59" idx="2"/>
                    </p:cNvCxnSpPr>
                    <p:nvPr/>
                  </p:nvCxnSpPr>
                  <p:spPr>
                    <a:xfrm>
                      <a:off x="2544865" y="3574051"/>
                      <a:ext cx="337665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直接连接符 61"/>
                    <p:cNvCxnSpPr/>
                    <p:nvPr/>
                  </p:nvCxnSpPr>
                  <p:spPr>
                    <a:xfrm flipV="1">
                      <a:off x="2893483" y="3410981"/>
                      <a:ext cx="158460" cy="266788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直接连接符 62"/>
                    <p:cNvCxnSpPr/>
                    <p:nvPr/>
                  </p:nvCxnSpPr>
                  <p:spPr>
                    <a:xfrm flipH="1">
                      <a:off x="3760733" y="3677769"/>
                      <a:ext cx="337665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直接连接符 63"/>
                    <p:cNvCxnSpPr/>
                    <p:nvPr/>
                  </p:nvCxnSpPr>
                  <p:spPr>
                    <a:xfrm flipH="1" flipV="1">
                      <a:off x="3602273" y="3410981"/>
                      <a:ext cx="158460" cy="266788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直接连接符 64"/>
                    <p:cNvCxnSpPr/>
                    <p:nvPr/>
                  </p:nvCxnSpPr>
                  <p:spPr>
                    <a:xfrm>
                      <a:off x="3051943" y="3410981"/>
                      <a:ext cx="550330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6" name="矩形 95"/>
                  <p:cNvSpPr/>
                  <p:nvPr/>
                </p:nvSpPr>
                <p:spPr>
                  <a:xfrm>
                    <a:off x="2485212" y="3116543"/>
                    <a:ext cx="1684655" cy="119888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zh-CN" altLang="en-US" sz="2400" b="1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sym typeface="+mn-ea"/>
                      </a:rPr>
                      <a:t>履带式组成机构的形状</a:t>
                    </a:r>
                    <a:endParaRPr lang="zh-CN" altLang="en-US" sz="2400" b="1" dirty="0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  <a:sym typeface="+mn-ea"/>
                    </a:endParaRPr>
                  </a:p>
                </p:txBody>
              </p:sp>
            </p:grpSp>
          </p:grpSp>
        </p:grpSp>
        <p:grpSp>
          <p:nvGrpSpPr>
            <p:cNvPr id="7" name="组合 6"/>
            <p:cNvGrpSpPr/>
            <p:nvPr/>
          </p:nvGrpSpPr>
          <p:grpSpPr>
            <a:xfrm>
              <a:off x="7413384" y="2566121"/>
              <a:ext cx="4423334" cy="3351109"/>
              <a:chOff x="7413384" y="2566121"/>
              <a:chExt cx="4423334" cy="3351109"/>
            </a:xfrm>
          </p:grpSpPr>
          <p:cxnSp>
            <p:nvCxnSpPr>
              <p:cNvPr id="55" name="直接连接符 54"/>
              <p:cNvCxnSpPr/>
              <p:nvPr/>
            </p:nvCxnSpPr>
            <p:spPr>
              <a:xfrm flipV="1">
                <a:off x="7413384" y="3563622"/>
                <a:ext cx="745526" cy="58199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9164668" y="3496956"/>
                <a:ext cx="334441" cy="222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组合 4"/>
              <p:cNvGrpSpPr/>
              <p:nvPr/>
            </p:nvGrpSpPr>
            <p:grpSpPr>
              <a:xfrm>
                <a:off x="7865113" y="2566121"/>
                <a:ext cx="1466775" cy="1466775"/>
                <a:chOff x="8123252" y="2701253"/>
                <a:chExt cx="1036605" cy="1036605"/>
              </a:xfrm>
            </p:grpSpPr>
            <p:sp>
              <p:nvSpPr>
                <p:cNvPr id="83" name="椭圆 82"/>
                <p:cNvSpPr/>
                <p:nvPr/>
              </p:nvSpPr>
              <p:spPr>
                <a:xfrm>
                  <a:off x="8123252" y="2701253"/>
                  <a:ext cx="1036605" cy="103660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" name="椭圆 83"/>
                <p:cNvSpPr/>
                <p:nvPr/>
              </p:nvSpPr>
              <p:spPr>
                <a:xfrm>
                  <a:off x="8231730" y="2810180"/>
                  <a:ext cx="818751" cy="8187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FBFBF"/>
                    </a:gs>
                    <a:gs pos="54000">
                      <a:srgbClr val="FFFFFF"/>
                    </a:gs>
                    <a:gs pos="100000">
                      <a:schemeClr val="bg1">
                        <a:tint val="0"/>
                      </a:schemeClr>
                    </a:gs>
                  </a:gsLst>
                  <a:lin ang="13500000" scaled="1"/>
                  <a:tileRect/>
                </a:gradFill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85" name="组合 84"/>
                <p:cNvGrpSpPr/>
                <p:nvPr/>
              </p:nvGrpSpPr>
              <p:grpSpPr>
                <a:xfrm>
                  <a:off x="8231441" y="3138746"/>
                  <a:ext cx="819488" cy="112703"/>
                  <a:chOff x="2531798" y="3410981"/>
                  <a:chExt cx="1566600" cy="266788"/>
                </a:xfrm>
              </p:grpSpPr>
              <p:cxnSp>
                <p:nvCxnSpPr>
                  <p:cNvPr id="86" name="直接连接符 85"/>
                  <p:cNvCxnSpPr>
                    <a:stCxn id="84" idx="2"/>
                  </p:cNvCxnSpPr>
                  <p:nvPr/>
                </p:nvCxnSpPr>
                <p:spPr>
                  <a:xfrm>
                    <a:off x="2531798" y="3602344"/>
                    <a:ext cx="337666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接连接符 86"/>
                  <p:cNvCxnSpPr/>
                  <p:nvPr/>
                </p:nvCxnSpPr>
                <p:spPr>
                  <a:xfrm flipV="1">
                    <a:off x="2893483" y="3410981"/>
                    <a:ext cx="158460" cy="266788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直接连接符 87"/>
                  <p:cNvCxnSpPr/>
                  <p:nvPr/>
                </p:nvCxnSpPr>
                <p:spPr>
                  <a:xfrm flipH="1">
                    <a:off x="3760733" y="3677769"/>
                    <a:ext cx="337665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直接连接符 88"/>
                  <p:cNvCxnSpPr/>
                  <p:nvPr/>
                </p:nvCxnSpPr>
                <p:spPr>
                  <a:xfrm flipH="1" flipV="1">
                    <a:off x="3602273" y="3410981"/>
                    <a:ext cx="158460" cy="266788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直接连接符 89"/>
                  <p:cNvCxnSpPr/>
                  <p:nvPr/>
                </p:nvCxnSpPr>
                <p:spPr>
                  <a:xfrm>
                    <a:off x="3051943" y="3410981"/>
                    <a:ext cx="550330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2" name="矩形 91"/>
                <p:cNvSpPr/>
                <p:nvPr/>
              </p:nvSpPr>
              <p:spPr>
                <a:xfrm>
                  <a:off x="8437501" y="2885070"/>
                  <a:ext cx="408062" cy="2818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b="1" dirty="0">
                      <a:solidFill>
                        <a:schemeClr val="bg1">
                          <a:lumMod val="50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1</a:t>
                  </a:r>
                  <a:endParaRPr lang="en-US" altLang="zh-CN" sz="2000" b="1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97" name="矩形 96"/>
                <p:cNvSpPr/>
                <p:nvPr/>
              </p:nvSpPr>
              <p:spPr>
                <a:xfrm>
                  <a:off x="8204928" y="2906790"/>
                  <a:ext cx="928056" cy="7171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zh-CN" altLang="en-US" sz="2000" b="1" dirty="0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履带式行走机构的特点</a:t>
                  </a:r>
                  <a:endParaRPr lang="zh-CN" altLang="en-US" sz="2000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endParaRPr>
                </a:p>
              </p:txBody>
            </p:sp>
          </p:grpSp>
          <p:grpSp>
            <p:nvGrpSpPr>
              <p:cNvPr id="4" name="组合 3"/>
              <p:cNvGrpSpPr/>
              <p:nvPr/>
            </p:nvGrpSpPr>
            <p:grpSpPr>
              <a:xfrm>
                <a:off x="9256458" y="3336970"/>
                <a:ext cx="2580260" cy="2580260"/>
                <a:chOff x="9256458" y="3336970"/>
                <a:chExt cx="2580260" cy="2580260"/>
              </a:xfrm>
            </p:grpSpPr>
            <p:sp>
              <p:nvSpPr>
                <p:cNvPr id="74" name="椭圆 73"/>
                <p:cNvSpPr/>
                <p:nvPr/>
              </p:nvSpPr>
              <p:spPr>
                <a:xfrm>
                  <a:off x="9256458" y="3336970"/>
                  <a:ext cx="2580260" cy="2580260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75" name="组合 74"/>
                <p:cNvGrpSpPr/>
                <p:nvPr/>
              </p:nvGrpSpPr>
              <p:grpSpPr>
                <a:xfrm>
                  <a:off x="9527594" y="3608106"/>
                  <a:ext cx="2037989" cy="2037989"/>
                  <a:chOff x="9527594" y="3608106"/>
                  <a:chExt cx="2037989" cy="2037989"/>
                </a:xfrm>
              </p:grpSpPr>
              <p:sp>
                <p:nvSpPr>
                  <p:cNvPr id="76" name="椭圆 75"/>
                  <p:cNvSpPr/>
                  <p:nvPr/>
                </p:nvSpPr>
                <p:spPr>
                  <a:xfrm>
                    <a:off x="9527594" y="3608106"/>
                    <a:ext cx="2037989" cy="203798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BFBFBF"/>
                      </a:gs>
                      <a:gs pos="54000">
                        <a:srgbClr val="FFFFFF"/>
                      </a:gs>
                      <a:gs pos="100000">
                        <a:schemeClr val="bg1">
                          <a:tint val="0"/>
                        </a:schemeClr>
                      </a:gs>
                    </a:gsLst>
                    <a:lin ang="13500000" scaled="1"/>
                    <a:tileRect/>
                  </a:gradFill>
                  <a:ln w="28575"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88900" dist="75434" dir="2699985" rotWithShape="0">
                      <a:scrgbClr r="0" g="0" b="0">
                        <a:alpha val="23000"/>
                      </a:sc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77" name="组合 76"/>
                  <p:cNvGrpSpPr/>
                  <p:nvPr/>
                </p:nvGrpSpPr>
                <p:grpSpPr>
                  <a:xfrm>
                    <a:off x="9557032" y="4425954"/>
                    <a:ext cx="2008551" cy="280533"/>
                    <a:chOff x="2555818" y="3410981"/>
                    <a:chExt cx="1542580" cy="266788"/>
                  </a:xfrm>
                </p:grpSpPr>
                <p:cxnSp>
                  <p:nvCxnSpPr>
                    <p:cNvPr id="78" name="直接连接符 77"/>
                    <p:cNvCxnSpPr>
                      <a:stCxn id="76" idx="2"/>
                    </p:cNvCxnSpPr>
                    <p:nvPr/>
                  </p:nvCxnSpPr>
                  <p:spPr>
                    <a:xfrm>
                      <a:off x="2555818" y="3677769"/>
                      <a:ext cx="337665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直接连接符 78"/>
                    <p:cNvCxnSpPr/>
                    <p:nvPr/>
                  </p:nvCxnSpPr>
                  <p:spPr>
                    <a:xfrm flipV="1">
                      <a:off x="2893483" y="3410981"/>
                      <a:ext cx="158460" cy="266788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直接连接符 79"/>
                    <p:cNvCxnSpPr/>
                    <p:nvPr/>
                  </p:nvCxnSpPr>
                  <p:spPr>
                    <a:xfrm flipH="1">
                      <a:off x="3760733" y="3677769"/>
                      <a:ext cx="337665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直接连接符 80"/>
                    <p:cNvCxnSpPr/>
                    <p:nvPr/>
                  </p:nvCxnSpPr>
                  <p:spPr>
                    <a:xfrm flipH="1" flipV="1">
                      <a:off x="3602273" y="3410981"/>
                      <a:ext cx="158460" cy="266788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直接连接符 81"/>
                    <p:cNvCxnSpPr/>
                    <p:nvPr/>
                  </p:nvCxnSpPr>
                  <p:spPr>
                    <a:xfrm>
                      <a:off x="3051943" y="3410981"/>
                      <a:ext cx="550330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98" name="矩形 97"/>
                <p:cNvSpPr/>
                <p:nvPr/>
              </p:nvSpPr>
              <p:spPr>
                <a:xfrm>
                  <a:off x="9778247" y="4151517"/>
                  <a:ext cx="1566234" cy="11988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zh-CN" altLang="en-US" sz="2400" b="1" dirty="0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履带式行走机构的形式</a:t>
                  </a:r>
                  <a:endParaRPr lang="zh-CN" altLang="en-US" sz="2400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endParaRPr>
                </a:p>
              </p:txBody>
            </p:sp>
          </p:grpSp>
        </p:grpSp>
      </p:grpSp>
      <p:sp>
        <p:nvSpPr>
          <p:cNvPr id="10" name="矩形 9"/>
          <p:cNvSpPr/>
          <p:nvPr/>
        </p:nvSpPr>
        <p:spPr>
          <a:xfrm>
            <a:off x="816610" y="932180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教学难点</a:t>
            </a:r>
            <a:endParaRPr lang="zh-CN" altLang="en-US" sz="72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80680" y="932180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教学重点</a:t>
            </a:r>
            <a:endParaRPr lang="zh-CN" altLang="en-US" sz="7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9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9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178" y="276953"/>
            <a:ext cx="8895809" cy="658751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33058" y="2874335"/>
            <a:ext cx="7802880" cy="2861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履带式行走机构的组成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与形状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32299" y="727851"/>
            <a:ext cx="21531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01</a:t>
            </a:r>
            <a:endParaRPr lang="zh-CN" altLang="en-US" sz="115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200" fill="hold"/>
                                        <p:tgtEl>
                                          <p:spTgt spid="1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0" grpId="2"/>
      <p:bldP spid="10" grpId="3"/>
      <p:bldP spid="10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55" y="0"/>
            <a:ext cx="5338445" cy="4657090"/>
          </a:xfrm>
          <a:prstGeom prst="rect">
            <a:avLst/>
          </a:prstGeom>
        </p:spPr>
      </p:pic>
      <p:grpSp>
        <p:nvGrpSpPr>
          <p:cNvPr id="110602" name="组合 106506"/>
          <p:cNvGrpSpPr/>
          <p:nvPr/>
        </p:nvGrpSpPr>
        <p:grpSpPr>
          <a:xfrm>
            <a:off x="505460" y="304800"/>
            <a:ext cx="7026910" cy="824094"/>
            <a:chOff x="0" y="0"/>
            <a:chExt cx="9453516" cy="540866"/>
          </a:xfrm>
        </p:grpSpPr>
        <p:grpSp>
          <p:nvGrpSpPr>
            <p:cNvPr id="110603" name="组合 106507"/>
            <p:cNvGrpSpPr/>
            <p:nvPr/>
          </p:nvGrpSpPr>
          <p:grpSpPr>
            <a:xfrm>
              <a:off x="0" y="0"/>
              <a:ext cx="6784994" cy="540866"/>
              <a:chOff x="0" y="0"/>
              <a:chExt cx="3419856" cy="542544"/>
            </a:xfrm>
          </p:grpSpPr>
          <p:pic>
            <p:nvPicPr>
              <p:cNvPr id="110604" name="五边形 6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3419856" cy="54254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0605" name="Text Box 9"/>
              <p:cNvSpPr txBox="1"/>
              <p:nvPr/>
            </p:nvSpPr>
            <p:spPr>
              <a:xfrm>
                <a:off x="53023" y="28829"/>
                <a:ext cx="3201590" cy="433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algn="ctr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Verdana" panose="020B0604030504040204" pitchFamily="2" charset="0"/>
                  <a:ea typeface="Gulim" panose="020B0600000101010101" pitchFamily="2" charset="-127"/>
                </a:endParaRPr>
              </a:p>
            </p:txBody>
          </p:sp>
        </p:grpSp>
        <p:sp>
          <p:nvSpPr>
            <p:cNvPr id="110606" name="TextBox 4"/>
            <p:cNvSpPr txBox="1"/>
            <p:nvPr/>
          </p:nvSpPr>
          <p:spPr>
            <a:xfrm>
              <a:off x="104880" y="99316"/>
              <a:ext cx="9348636" cy="3425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buFont typeface="Arial" panose="020B0604020202020204" pitchFamily="34" charset="0"/>
                <a:buNone/>
              </a:pPr>
              <a:r>
                <a:rPr lang="en-US" altLang="x-none" sz="2800" b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1)</a:t>
              </a:r>
              <a:r>
                <a:rPr lang="zh-CN" altLang="en-US" sz="2800" b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履带式行走机构的组成</a:t>
              </a:r>
              <a:endParaRPr lang="en-US" altLang="x-none" sz="28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10607" name="Text Box 5"/>
          <p:cNvSpPr txBox="1"/>
          <p:nvPr/>
        </p:nvSpPr>
        <p:spPr>
          <a:xfrm>
            <a:off x="583565" y="1504950"/>
            <a:ext cx="6389688" cy="10160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9966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anchor="t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履带式行走机构由履带、驱动链轮、支承轮、托带轮和张紧轮</a:t>
            </a:r>
            <a:r>
              <a:rPr lang="en-US" altLang="x-none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导向轮</a:t>
            </a:r>
            <a:r>
              <a:rPr lang="en-US" altLang="x-none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组成，如图</a:t>
            </a:r>
            <a:r>
              <a:rPr lang="en-US" altLang="x-none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3-41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6514" name="组合 106513"/>
          <p:cNvGrpSpPr/>
          <p:nvPr/>
        </p:nvGrpSpPr>
        <p:grpSpPr>
          <a:xfrm>
            <a:off x="154940" y="3348355"/>
            <a:ext cx="6691313" cy="2700338"/>
            <a:chOff x="0" y="0"/>
            <a:chExt cx="6691590" cy="2700374"/>
          </a:xfrm>
        </p:grpSpPr>
        <p:sp>
          <p:nvSpPr>
            <p:cNvPr id="110610" name="TextBox 8"/>
            <p:cNvSpPr txBox="1"/>
            <p:nvPr/>
          </p:nvSpPr>
          <p:spPr>
            <a:xfrm>
              <a:off x="947266" y="2331042"/>
              <a:ext cx="4026089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zh-CN" altLang="en-US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图</a:t>
              </a:r>
              <a:r>
                <a:rPr lang="en-US" altLang="x-none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3-41  </a:t>
              </a:r>
              <a:r>
                <a:rPr lang="zh-CN" altLang="en-US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履带式行走机构</a:t>
              </a:r>
              <a:endParaRPr lang="zh-CN" altLang="en-US" b="1" dirty="0">
                <a:solidFill>
                  <a:srgbClr val="0066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10611" name="Picture 2" descr="D:\课件\2017年\7月\工业机器人应用技术\图片\3-4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691590" cy="21783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文本框 2"/>
          <p:cNvSpPr txBox="1"/>
          <p:nvPr/>
        </p:nvSpPr>
        <p:spPr>
          <a:xfrm>
            <a:off x="2460625" y="5680710"/>
            <a:ext cx="17919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履带式行走机构</a:t>
            </a:r>
            <a:endParaRPr lang="zh-CN" altLang="en-US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065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5" y="2687955"/>
            <a:ext cx="5338445" cy="4657090"/>
          </a:xfrm>
          <a:prstGeom prst="rect">
            <a:avLst/>
          </a:prstGeom>
        </p:spPr>
      </p:pic>
      <p:grpSp>
        <p:nvGrpSpPr>
          <p:cNvPr id="110602" name="组合 106506"/>
          <p:cNvGrpSpPr/>
          <p:nvPr/>
        </p:nvGrpSpPr>
        <p:grpSpPr>
          <a:xfrm>
            <a:off x="505460" y="304800"/>
            <a:ext cx="7026910" cy="824094"/>
            <a:chOff x="0" y="0"/>
            <a:chExt cx="9453516" cy="540866"/>
          </a:xfrm>
        </p:grpSpPr>
        <p:grpSp>
          <p:nvGrpSpPr>
            <p:cNvPr id="110603" name="组合 106507"/>
            <p:cNvGrpSpPr/>
            <p:nvPr/>
          </p:nvGrpSpPr>
          <p:grpSpPr>
            <a:xfrm>
              <a:off x="0" y="0"/>
              <a:ext cx="6784994" cy="540866"/>
              <a:chOff x="0" y="0"/>
              <a:chExt cx="3419856" cy="542544"/>
            </a:xfrm>
          </p:grpSpPr>
          <p:pic>
            <p:nvPicPr>
              <p:cNvPr id="110604" name="五边形 6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3419856" cy="54254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0605" name="Text Box 9"/>
              <p:cNvSpPr txBox="1"/>
              <p:nvPr/>
            </p:nvSpPr>
            <p:spPr>
              <a:xfrm>
                <a:off x="53023" y="28829"/>
                <a:ext cx="3201590" cy="433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algn="ctr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Verdana" panose="020B0604030504040204" pitchFamily="2" charset="0"/>
                  <a:ea typeface="Gulim" panose="020B0600000101010101" pitchFamily="2" charset="-127"/>
                </a:endParaRPr>
              </a:p>
            </p:txBody>
          </p:sp>
        </p:grpSp>
        <p:sp>
          <p:nvSpPr>
            <p:cNvPr id="110606" name="TextBox 4"/>
            <p:cNvSpPr txBox="1"/>
            <p:nvPr/>
          </p:nvSpPr>
          <p:spPr>
            <a:xfrm>
              <a:off x="104880" y="99316"/>
              <a:ext cx="9348636" cy="3425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buFont typeface="Arial" panose="020B0604020202020204" pitchFamily="34" charset="0"/>
                <a:buNone/>
              </a:pPr>
              <a:r>
                <a:rPr lang="en-US" altLang="x-none" sz="2800" b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2)</a:t>
              </a:r>
              <a:r>
                <a:rPr lang="zh-CN" altLang="en-US" sz="2800" b="1" dirty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履带式行走机构的形状</a:t>
              </a:r>
              <a:endParaRPr lang="en-US" altLang="x-none" sz="28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07531" name="组合 107530"/>
          <p:cNvGrpSpPr/>
          <p:nvPr/>
        </p:nvGrpSpPr>
        <p:grpSpPr>
          <a:xfrm>
            <a:off x="240665" y="1386205"/>
            <a:ext cx="7983220" cy="3474087"/>
            <a:chOff x="0" y="0"/>
            <a:chExt cx="5735939" cy="1645702"/>
          </a:xfrm>
        </p:grpSpPr>
        <p:sp>
          <p:nvSpPr>
            <p:cNvPr id="111627" name="TextBox 8"/>
            <p:cNvSpPr txBox="1"/>
            <p:nvPr/>
          </p:nvSpPr>
          <p:spPr>
            <a:xfrm>
              <a:off x="512149" y="1471235"/>
              <a:ext cx="4026089" cy="17446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zh-CN" altLang="en-US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图</a:t>
              </a:r>
              <a:r>
                <a:rPr lang="en-US" altLang="x-none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3-42  </a:t>
              </a:r>
              <a:r>
                <a:rPr lang="zh-CN" altLang="en-US" b="1" dirty="0">
                  <a:solidFill>
                    <a:srgbClr val="0066FF"/>
                  </a:solidFill>
                  <a:latin typeface="黑体" panose="02010609060101010101" charset="-122"/>
                  <a:ea typeface="黑体" panose="02010609060101010101" charset="-122"/>
                </a:rPr>
                <a:t>履带式行走机构的形状</a:t>
              </a:r>
              <a:endParaRPr lang="zh-CN" altLang="en-US" b="1" dirty="0">
                <a:solidFill>
                  <a:srgbClr val="0066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11628" name="Picture 2" descr="D:\课件\2017年\7月\工业机器人应用技术\图片\3-4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35939" cy="138498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3067050" y="4491990"/>
            <a:ext cx="2481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履带式行走机构的形状</a:t>
            </a:r>
            <a:endParaRPr lang="zh-CN" altLang="en-US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82040" y="5058410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4" imgW="971550" imgH="666750" progId="Package">
                  <p:embed/>
                </p:oleObj>
              </mc:Choice>
              <mc:Fallback>
                <p:oleObj name="" showAsIcon="1" r:id="rId4" imgW="971550" imgH="66675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82040" y="5058410"/>
                        <a:ext cx="9715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454525" y="5058410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showAsIcon="1" r:id="rId6" imgW="971550" imgH="666750" progId="Package">
                  <p:embed/>
                </p:oleObj>
              </mc:Choice>
              <mc:Fallback>
                <p:oleObj name="" showAsIcon="1" r:id="rId6" imgW="971550" imgH="666750" progId="Package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54525" y="5058410"/>
                        <a:ext cx="9715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0753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文本框 249"/>
          <p:cNvSpPr txBox="1"/>
          <p:nvPr/>
        </p:nvSpPr>
        <p:spPr>
          <a:xfrm>
            <a:off x="650059" y="363134"/>
            <a:ext cx="92138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 smtClean="0">
                <a:solidFill>
                  <a:schemeClr val="bg1"/>
                </a:solidFill>
                <a:latin typeface="Stencil" panose="040409050D0802020404" pitchFamily="82" charset="0"/>
                <a:ea typeface="微软雅黑" panose="020B0503020204020204" pitchFamily="34" charset="-122"/>
              </a:rPr>
              <a:t>02</a:t>
            </a:r>
            <a:endParaRPr lang="en-US" altLang="zh-CN" sz="8000" dirty="0" smtClean="0">
              <a:solidFill>
                <a:schemeClr val="bg1"/>
              </a:solidFill>
              <a:latin typeface="Stencil" panose="040409050D0802020404" pitchFamily="82" charset="0"/>
              <a:ea typeface="微软雅黑" panose="020B0503020204020204" pitchFamily="34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1849942" y="563359"/>
            <a:ext cx="7802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履带式行走机构的特点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4" name="图片 25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055" y="108744"/>
            <a:ext cx="4070703" cy="2493642"/>
          </a:xfrm>
          <a:prstGeom prst="rect">
            <a:avLst/>
          </a:prstGeom>
        </p:spPr>
      </p:pic>
      <p:cxnSp>
        <p:nvCxnSpPr>
          <p:cNvPr id="255" name="直接连接符 254"/>
          <p:cNvCxnSpPr/>
          <p:nvPr/>
        </p:nvCxnSpPr>
        <p:spPr>
          <a:xfrm>
            <a:off x="1792823" y="363083"/>
            <a:ext cx="0" cy="136349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弧形 2"/>
          <p:cNvSpPr/>
          <p:nvPr>
            <p:custDataLst>
              <p:tags r:id="rId3"/>
            </p:custDataLst>
          </p:nvPr>
        </p:nvSpPr>
        <p:spPr>
          <a:xfrm>
            <a:off x="3292986" y="3222624"/>
            <a:ext cx="5669527" cy="5669527"/>
          </a:xfrm>
          <a:prstGeom prst="arc">
            <a:avLst>
              <a:gd name="adj1" fmla="val 10856911"/>
              <a:gd name="adj2" fmla="val 0"/>
            </a:avLst>
          </a:prstGeom>
          <a:ln w="69850" cap="rnd">
            <a:solidFill>
              <a:sysClr val="window" lastClr="FFFFFF">
                <a:lumMod val="75000"/>
              </a:sysClr>
            </a:solidFill>
            <a:prstDash val="sysDot"/>
            <a:round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>
            <a:off x="8501295" y="5533975"/>
            <a:ext cx="893607" cy="893607"/>
          </a:xfrm>
          <a:prstGeom prst="ellipse">
            <a:avLst/>
          </a:prstGeom>
          <a:solidFill>
            <a:srgbClr val="69A35B"/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梯形 31"/>
          <p:cNvSpPr/>
          <p:nvPr>
            <p:custDataLst>
              <p:tags r:id="rId5"/>
            </p:custDataLst>
          </p:nvPr>
        </p:nvSpPr>
        <p:spPr>
          <a:xfrm flipV="1">
            <a:off x="4516143" y="5073546"/>
            <a:ext cx="3223215" cy="1522999"/>
          </a:xfrm>
          <a:prstGeom prst="trapezoid">
            <a:avLst/>
          </a:prstGeom>
          <a:solidFill>
            <a:srgbClr val="4D576B">
              <a:lumMod val="20000"/>
              <a:lumOff val="80000"/>
            </a:srgbClr>
          </a:solidFill>
          <a:ln w="5715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圆角矩形 32"/>
          <p:cNvSpPr/>
          <p:nvPr>
            <p:custDataLst>
              <p:tags r:id="rId6"/>
            </p:custDataLst>
          </p:nvPr>
        </p:nvSpPr>
        <p:spPr>
          <a:xfrm>
            <a:off x="4353748" y="4928668"/>
            <a:ext cx="3548006" cy="305649"/>
          </a:xfrm>
          <a:prstGeom prst="roundRect">
            <a:avLst>
              <a:gd name="adj" fmla="val 20769"/>
            </a:avLst>
          </a:prstGeom>
          <a:solidFill>
            <a:srgbClr val="4D576B">
              <a:lumMod val="20000"/>
              <a:lumOff val="80000"/>
            </a:srgbClr>
          </a:solidFill>
          <a:ln w="5715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/>
          <p:cNvSpPr/>
          <p:nvPr>
            <p:custDataLst>
              <p:tags r:id="rId7"/>
            </p:custDataLst>
          </p:nvPr>
        </p:nvSpPr>
        <p:spPr>
          <a:xfrm rot="5109056">
            <a:off x="5893258" y="4388522"/>
            <a:ext cx="1309452" cy="237109"/>
          </a:xfrm>
          <a:prstGeom prst="roundRect">
            <a:avLst/>
          </a:prstGeom>
          <a:solidFill>
            <a:srgbClr val="4D576B">
              <a:lumMod val="20000"/>
              <a:lumOff val="80000"/>
            </a:srgbClr>
          </a:solidFill>
          <a:ln w="5715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>
            <p:custDataLst>
              <p:tags r:id="rId8"/>
            </p:custDataLst>
          </p:nvPr>
        </p:nvSpPr>
        <p:spPr>
          <a:xfrm rot="6570399">
            <a:off x="5097216" y="4388523"/>
            <a:ext cx="1309452" cy="237109"/>
          </a:xfrm>
          <a:prstGeom prst="roundRect">
            <a:avLst/>
          </a:prstGeom>
          <a:solidFill>
            <a:srgbClr val="4D576B">
              <a:lumMod val="20000"/>
              <a:lumOff val="80000"/>
            </a:srgbClr>
          </a:solidFill>
          <a:ln w="5715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>
            <p:custDataLst>
              <p:tags r:id="rId9"/>
            </p:custDataLst>
          </p:nvPr>
        </p:nvSpPr>
        <p:spPr>
          <a:xfrm>
            <a:off x="2860597" y="5533975"/>
            <a:ext cx="893607" cy="893607"/>
          </a:xfrm>
          <a:prstGeom prst="ellipse">
            <a:avLst/>
          </a:prstGeom>
          <a:solidFill>
            <a:srgbClr val="1F74AD"/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0"/>
            </p:custDataLst>
          </p:nvPr>
        </p:nvSpPr>
        <p:spPr>
          <a:xfrm>
            <a:off x="4516755" y="1726565"/>
            <a:ext cx="3490595" cy="792480"/>
          </a:xfrm>
          <a:prstGeom prst="rect">
            <a:avLst/>
          </a:prstGeom>
          <a:noFill/>
        </p:spPr>
        <p:txBody>
          <a:bodyPr wrap="square" lIns="90000" tIns="0" rIns="90000" bIns="46800" anchor="ctr" anchorCtr="0">
            <a:noAutofit/>
          </a:bodyPr>
          <a:p>
            <a:pPr algn="ctr" defTabSz="913765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支承面积大，接地比压小，适合在松软或泥泞场地进行作业，下陷度小，滚动阻力小。</a:t>
            </a:r>
            <a:endParaRPr lang="zh-CN" altLang="en-US" sz="2000" b="1" spc="1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183515" y="4635500"/>
            <a:ext cx="2525395" cy="1791970"/>
          </a:xfrm>
          <a:prstGeom prst="rect">
            <a:avLst/>
          </a:prstGeom>
          <a:noFill/>
        </p:spPr>
        <p:txBody>
          <a:bodyPr wrap="square" lIns="90000" tIns="0" rIns="90000" bIns="46800" anchor="ctr" anchorCtr="0">
            <a:noAutofit/>
          </a:bodyPr>
          <a:p>
            <a:pPr algn="ctr" defTabSz="913765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机动性好，可以在凹凸的地面上行走，可以跨越障碍物，能爬梯度不太高的台阶，爬坡、越沟等性能均优于轮式行走机构</a:t>
            </a:r>
            <a:endParaRPr lang="zh-CN" altLang="en-US" sz="2000" b="1" spc="1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任意多边形 15"/>
          <p:cNvSpPr/>
          <p:nvPr>
            <p:custDataLst>
              <p:tags r:id="rId12"/>
            </p:custDataLst>
          </p:nvPr>
        </p:nvSpPr>
        <p:spPr bwMode="auto">
          <a:xfrm>
            <a:off x="8736065" y="5769138"/>
            <a:ext cx="424066" cy="423280"/>
          </a:xfrm>
          <a:custGeom>
            <a:avLst/>
            <a:gdLst>
              <a:gd name="T0" fmla="*/ 164 w 204"/>
              <a:gd name="T1" fmla="*/ 0 h 204"/>
              <a:gd name="T2" fmla="*/ 39 w 204"/>
              <a:gd name="T3" fmla="*/ 0 h 204"/>
              <a:gd name="T4" fmla="*/ 0 w 204"/>
              <a:gd name="T5" fmla="*/ 39 h 204"/>
              <a:gd name="T6" fmla="*/ 0 w 204"/>
              <a:gd name="T7" fmla="*/ 81 h 204"/>
              <a:gd name="T8" fmla="*/ 0 w 204"/>
              <a:gd name="T9" fmla="*/ 164 h 204"/>
              <a:gd name="T10" fmla="*/ 39 w 204"/>
              <a:gd name="T11" fmla="*/ 204 h 204"/>
              <a:gd name="T12" fmla="*/ 164 w 204"/>
              <a:gd name="T13" fmla="*/ 204 h 204"/>
              <a:gd name="T14" fmla="*/ 204 w 204"/>
              <a:gd name="T15" fmla="*/ 164 h 204"/>
              <a:gd name="T16" fmla="*/ 204 w 204"/>
              <a:gd name="T17" fmla="*/ 81 h 204"/>
              <a:gd name="T18" fmla="*/ 204 w 204"/>
              <a:gd name="T19" fmla="*/ 39 h 204"/>
              <a:gd name="T20" fmla="*/ 164 w 204"/>
              <a:gd name="T21" fmla="*/ 0 h 204"/>
              <a:gd name="T22" fmla="*/ 176 w 204"/>
              <a:gd name="T23" fmla="*/ 23 h 204"/>
              <a:gd name="T24" fmla="*/ 180 w 204"/>
              <a:gd name="T25" fmla="*/ 23 h 204"/>
              <a:gd name="T26" fmla="*/ 180 w 204"/>
              <a:gd name="T27" fmla="*/ 28 h 204"/>
              <a:gd name="T28" fmla="*/ 180 w 204"/>
              <a:gd name="T29" fmla="*/ 58 h 204"/>
              <a:gd name="T30" fmla="*/ 146 w 204"/>
              <a:gd name="T31" fmla="*/ 58 h 204"/>
              <a:gd name="T32" fmla="*/ 146 w 204"/>
              <a:gd name="T33" fmla="*/ 24 h 204"/>
              <a:gd name="T34" fmla="*/ 176 w 204"/>
              <a:gd name="T35" fmla="*/ 23 h 204"/>
              <a:gd name="T36" fmla="*/ 73 w 204"/>
              <a:gd name="T37" fmla="*/ 81 h 204"/>
              <a:gd name="T38" fmla="*/ 102 w 204"/>
              <a:gd name="T39" fmla="*/ 66 h 204"/>
              <a:gd name="T40" fmla="*/ 131 w 204"/>
              <a:gd name="T41" fmla="*/ 81 h 204"/>
              <a:gd name="T42" fmla="*/ 138 w 204"/>
              <a:gd name="T43" fmla="*/ 102 h 204"/>
              <a:gd name="T44" fmla="*/ 102 w 204"/>
              <a:gd name="T45" fmla="*/ 138 h 204"/>
              <a:gd name="T46" fmla="*/ 66 w 204"/>
              <a:gd name="T47" fmla="*/ 102 h 204"/>
              <a:gd name="T48" fmla="*/ 73 w 204"/>
              <a:gd name="T49" fmla="*/ 81 h 204"/>
              <a:gd name="T50" fmla="*/ 184 w 204"/>
              <a:gd name="T51" fmla="*/ 164 h 204"/>
              <a:gd name="T52" fmla="*/ 164 w 204"/>
              <a:gd name="T53" fmla="*/ 184 h 204"/>
              <a:gd name="T54" fmla="*/ 39 w 204"/>
              <a:gd name="T55" fmla="*/ 184 h 204"/>
              <a:gd name="T56" fmla="*/ 20 w 204"/>
              <a:gd name="T57" fmla="*/ 164 h 204"/>
              <a:gd name="T58" fmla="*/ 20 w 204"/>
              <a:gd name="T59" fmla="*/ 81 h 204"/>
              <a:gd name="T60" fmla="*/ 50 w 204"/>
              <a:gd name="T61" fmla="*/ 81 h 204"/>
              <a:gd name="T62" fmla="*/ 46 w 204"/>
              <a:gd name="T63" fmla="*/ 102 h 204"/>
              <a:gd name="T64" fmla="*/ 102 w 204"/>
              <a:gd name="T65" fmla="*/ 158 h 204"/>
              <a:gd name="T66" fmla="*/ 157 w 204"/>
              <a:gd name="T67" fmla="*/ 102 h 204"/>
              <a:gd name="T68" fmla="*/ 153 w 204"/>
              <a:gd name="T69" fmla="*/ 81 h 204"/>
              <a:gd name="T70" fmla="*/ 184 w 204"/>
              <a:gd name="T71" fmla="*/ 81 h 204"/>
              <a:gd name="T72" fmla="*/ 184 w 204"/>
              <a:gd name="T73" fmla="*/ 16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204">
                <a:moveTo>
                  <a:pt x="164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8"/>
                  <a:pt x="0" y="39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86"/>
                  <a:pt x="17" y="204"/>
                  <a:pt x="39" y="204"/>
                </a:cubicBezTo>
                <a:cubicBezTo>
                  <a:pt x="164" y="204"/>
                  <a:pt x="164" y="204"/>
                  <a:pt x="164" y="204"/>
                </a:cubicBezTo>
                <a:cubicBezTo>
                  <a:pt x="186" y="204"/>
                  <a:pt x="204" y="186"/>
                  <a:pt x="204" y="164"/>
                </a:cubicBezTo>
                <a:cubicBezTo>
                  <a:pt x="204" y="81"/>
                  <a:pt x="204" y="81"/>
                  <a:pt x="204" y="81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4" y="18"/>
                  <a:pt x="186" y="0"/>
                  <a:pt x="164" y="0"/>
                </a:cubicBezTo>
                <a:close/>
                <a:moveTo>
                  <a:pt x="176" y="23"/>
                </a:moveTo>
                <a:cubicBezTo>
                  <a:pt x="180" y="23"/>
                  <a:pt x="180" y="23"/>
                  <a:pt x="180" y="23"/>
                </a:cubicBezTo>
                <a:cubicBezTo>
                  <a:pt x="180" y="28"/>
                  <a:pt x="180" y="28"/>
                  <a:pt x="180" y="28"/>
                </a:cubicBezTo>
                <a:cubicBezTo>
                  <a:pt x="180" y="58"/>
                  <a:pt x="180" y="58"/>
                  <a:pt x="180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24"/>
                  <a:pt x="146" y="24"/>
                  <a:pt x="146" y="24"/>
                </a:cubicBezTo>
                <a:lnTo>
                  <a:pt x="176" y="23"/>
                </a:lnTo>
                <a:close/>
                <a:moveTo>
                  <a:pt x="73" y="81"/>
                </a:moveTo>
                <a:cubicBezTo>
                  <a:pt x="79" y="72"/>
                  <a:pt x="90" y="66"/>
                  <a:pt x="102" y="66"/>
                </a:cubicBezTo>
                <a:cubicBezTo>
                  <a:pt x="114" y="66"/>
                  <a:pt x="124" y="72"/>
                  <a:pt x="131" y="81"/>
                </a:cubicBezTo>
                <a:cubicBezTo>
                  <a:pt x="135" y="87"/>
                  <a:pt x="138" y="94"/>
                  <a:pt x="138" y="102"/>
                </a:cubicBezTo>
                <a:cubicBezTo>
                  <a:pt x="138" y="122"/>
                  <a:pt x="121" y="138"/>
                  <a:pt x="102" y="138"/>
                </a:cubicBezTo>
                <a:cubicBezTo>
                  <a:pt x="82" y="138"/>
                  <a:pt x="66" y="122"/>
                  <a:pt x="66" y="102"/>
                </a:cubicBezTo>
                <a:cubicBezTo>
                  <a:pt x="66" y="94"/>
                  <a:pt x="68" y="87"/>
                  <a:pt x="73" y="81"/>
                </a:cubicBezTo>
                <a:close/>
                <a:moveTo>
                  <a:pt x="184" y="164"/>
                </a:moveTo>
                <a:cubicBezTo>
                  <a:pt x="184" y="175"/>
                  <a:pt x="175" y="184"/>
                  <a:pt x="164" y="184"/>
                </a:cubicBezTo>
                <a:cubicBezTo>
                  <a:pt x="39" y="184"/>
                  <a:pt x="39" y="184"/>
                  <a:pt x="39" y="184"/>
                </a:cubicBezTo>
                <a:cubicBezTo>
                  <a:pt x="28" y="184"/>
                  <a:pt x="20" y="175"/>
                  <a:pt x="20" y="164"/>
                </a:cubicBezTo>
                <a:cubicBezTo>
                  <a:pt x="20" y="81"/>
                  <a:pt x="20" y="81"/>
                  <a:pt x="20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7"/>
                  <a:pt x="46" y="95"/>
                  <a:pt x="46" y="102"/>
                </a:cubicBezTo>
                <a:cubicBezTo>
                  <a:pt x="46" y="133"/>
                  <a:pt x="71" y="158"/>
                  <a:pt x="102" y="158"/>
                </a:cubicBezTo>
                <a:cubicBezTo>
                  <a:pt x="132" y="158"/>
                  <a:pt x="157" y="133"/>
                  <a:pt x="157" y="102"/>
                </a:cubicBezTo>
                <a:cubicBezTo>
                  <a:pt x="157" y="95"/>
                  <a:pt x="156" y="87"/>
                  <a:pt x="153" y="81"/>
                </a:cubicBezTo>
                <a:cubicBezTo>
                  <a:pt x="184" y="81"/>
                  <a:pt x="184" y="81"/>
                  <a:pt x="184" y="81"/>
                </a:cubicBezTo>
                <a:lnTo>
                  <a:pt x="184" y="164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任意多边形 16"/>
          <p:cNvSpPr/>
          <p:nvPr>
            <p:custDataLst>
              <p:tags r:id="rId13"/>
            </p:custDataLst>
          </p:nvPr>
        </p:nvSpPr>
        <p:spPr bwMode="auto">
          <a:xfrm>
            <a:off x="3108704" y="5801537"/>
            <a:ext cx="428132" cy="351888"/>
          </a:xfrm>
          <a:custGeom>
            <a:avLst/>
            <a:gdLst>
              <a:gd name="T0" fmla="*/ 285 w 293"/>
              <a:gd name="T1" fmla="*/ 32 h 238"/>
              <a:gd name="T2" fmla="*/ 259 w 293"/>
              <a:gd name="T3" fmla="*/ 38 h 238"/>
              <a:gd name="T4" fmla="*/ 275 w 293"/>
              <a:gd name="T5" fmla="*/ 24 h 238"/>
              <a:gd name="T6" fmla="*/ 285 w 293"/>
              <a:gd name="T7" fmla="*/ 4 h 238"/>
              <a:gd name="T8" fmla="*/ 257 w 293"/>
              <a:gd name="T9" fmla="*/ 16 h 238"/>
              <a:gd name="T10" fmla="*/ 237 w 293"/>
              <a:gd name="T11" fmla="*/ 11 h 238"/>
              <a:gd name="T12" fmla="*/ 216 w 293"/>
              <a:gd name="T13" fmla="*/ 1 h 238"/>
              <a:gd name="T14" fmla="*/ 203 w 293"/>
              <a:gd name="T15" fmla="*/ 0 h 238"/>
              <a:gd name="T16" fmla="*/ 179 w 293"/>
              <a:gd name="T17" fmla="*/ 5 h 238"/>
              <a:gd name="T18" fmla="*/ 154 w 293"/>
              <a:gd name="T19" fmla="*/ 27 h 238"/>
              <a:gd name="T20" fmla="*/ 143 w 293"/>
              <a:gd name="T21" fmla="*/ 54 h 238"/>
              <a:gd name="T22" fmla="*/ 143 w 293"/>
              <a:gd name="T23" fmla="*/ 67 h 238"/>
              <a:gd name="T24" fmla="*/ 126 w 293"/>
              <a:gd name="T25" fmla="*/ 72 h 238"/>
              <a:gd name="T26" fmla="*/ 75 w 293"/>
              <a:gd name="T27" fmla="*/ 55 h 238"/>
              <a:gd name="T28" fmla="*/ 33 w 293"/>
              <a:gd name="T29" fmla="*/ 24 h 238"/>
              <a:gd name="T30" fmla="*/ 17 w 293"/>
              <a:gd name="T31" fmla="*/ 17 h 238"/>
              <a:gd name="T32" fmla="*/ 12 w 293"/>
              <a:gd name="T33" fmla="*/ 41 h 238"/>
              <a:gd name="T34" fmla="*/ 14 w 293"/>
              <a:gd name="T35" fmla="*/ 57 h 238"/>
              <a:gd name="T36" fmla="*/ 23 w 293"/>
              <a:gd name="T37" fmla="*/ 76 h 238"/>
              <a:gd name="T38" fmla="*/ 39 w 293"/>
              <a:gd name="T39" fmla="*/ 91 h 238"/>
              <a:gd name="T40" fmla="*/ 25 w 293"/>
              <a:gd name="T41" fmla="*/ 89 h 238"/>
              <a:gd name="T42" fmla="*/ 12 w 293"/>
              <a:gd name="T43" fmla="*/ 84 h 238"/>
              <a:gd name="T44" fmla="*/ 13 w 293"/>
              <a:gd name="T45" fmla="*/ 95 h 238"/>
              <a:gd name="T46" fmla="*/ 25 w 293"/>
              <a:gd name="T47" fmla="*/ 123 h 238"/>
              <a:gd name="T48" fmla="*/ 50 w 293"/>
              <a:gd name="T49" fmla="*/ 140 h 238"/>
              <a:gd name="T50" fmla="*/ 52 w 293"/>
              <a:gd name="T51" fmla="*/ 145 h 238"/>
              <a:gd name="T52" fmla="*/ 33 w 293"/>
              <a:gd name="T53" fmla="*/ 145 h 238"/>
              <a:gd name="T54" fmla="*/ 41 w 293"/>
              <a:gd name="T55" fmla="*/ 161 h 238"/>
              <a:gd name="T56" fmla="*/ 62 w 293"/>
              <a:gd name="T57" fmla="*/ 179 h 238"/>
              <a:gd name="T58" fmla="*/ 89 w 293"/>
              <a:gd name="T59" fmla="*/ 186 h 238"/>
              <a:gd name="T60" fmla="*/ 73 w 293"/>
              <a:gd name="T61" fmla="*/ 197 h 238"/>
              <a:gd name="T62" fmla="*/ 45 w 293"/>
              <a:gd name="T63" fmla="*/ 208 h 238"/>
              <a:gd name="T64" fmla="*/ 14 w 293"/>
              <a:gd name="T65" fmla="*/ 212 h 238"/>
              <a:gd name="T66" fmla="*/ 0 w 293"/>
              <a:gd name="T67" fmla="*/ 211 h 238"/>
              <a:gd name="T68" fmla="*/ 32 w 293"/>
              <a:gd name="T69" fmla="*/ 227 h 238"/>
              <a:gd name="T70" fmla="*/ 68 w 293"/>
              <a:gd name="T71" fmla="*/ 237 h 238"/>
              <a:gd name="T72" fmla="*/ 93 w 293"/>
              <a:gd name="T73" fmla="*/ 238 h 238"/>
              <a:gd name="T74" fmla="*/ 149 w 293"/>
              <a:gd name="T75" fmla="*/ 229 h 238"/>
              <a:gd name="T76" fmla="*/ 195 w 293"/>
              <a:gd name="T77" fmla="*/ 205 h 238"/>
              <a:gd name="T78" fmla="*/ 229 w 293"/>
              <a:gd name="T79" fmla="*/ 169 h 238"/>
              <a:gd name="T80" fmla="*/ 252 w 293"/>
              <a:gd name="T81" fmla="*/ 127 h 238"/>
              <a:gd name="T82" fmla="*/ 262 w 293"/>
              <a:gd name="T83" fmla="*/ 82 h 238"/>
              <a:gd name="T84" fmla="*/ 263 w 293"/>
              <a:gd name="T85" fmla="*/ 59 h 238"/>
              <a:gd name="T86" fmla="*/ 280 w 293"/>
              <a:gd name="T87" fmla="*/ 45 h 238"/>
              <a:gd name="T88" fmla="*/ 293 w 293"/>
              <a:gd name="T89" fmla="*/ 2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93" h="238">
                <a:moveTo>
                  <a:pt x="293" y="28"/>
                </a:moveTo>
                <a:lnTo>
                  <a:pt x="293" y="28"/>
                </a:lnTo>
                <a:lnTo>
                  <a:pt x="285" y="32"/>
                </a:lnTo>
                <a:lnTo>
                  <a:pt x="277" y="34"/>
                </a:lnTo>
                <a:lnTo>
                  <a:pt x="267" y="36"/>
                </a:lnTo>
                <a:lnTo>
                  <a:pt x="259" y="38"/>
                </a:lnTo>
                <a:lnTo>
                  <a:pt x="259" y="38"/>
                </a:lnTo>
                <a:lnTo>
                  <a:pt x="267" y="31"/>
                </a:lnTo>
                <a:lnTo>
                  <a:pt x="275" y="24"/>
                </a:lnTo>
                <a:lnTo>
                  <a:pt x="281" y="14"/>
                </a:lnTo>
                <a:lnTo>
                  <a:pt x="285" y="4"/>
                </a:lnTo>
                <a:lnTo>
                  <a:pt x="285" y="4"/>
                </a:lnTo>
                <a:lnTo>
                  <a:pt x="277" y="9"/>
                </a:lnTo>
                <a:lnTo>
                  <a:pt x="266" y="13"/>
                </a:lnTo>
                <a:lnTo>
                  <a:pt x="257" y="16"/>
                </a:lnTo>
                <a:lnTo>
                  <a:pt x="247" y="18"/>
                </a:lnTo>
                <a:lnTo>
                  <a:pt x="247" y="18"/>
                </a:lnTo>
                <a:lnTo>
                  <a:pt x="237" y="11"/>
                </a:lnTo>
                <a:lnTo>
                  <a:pt x="227" y="5"/>
                </a:lnTo>
                <a:lnTo>
                  <a:pt x="222" y="3"/>
                </a:lnTo>
                <a:lnTo>
                  <a:pt x="216" y="1"/>
                </a:lnTo>
                <a:lnTo>
                  <a:pt x="209" y="0"/>
                </a:lnTo>
                <a:lnTo>
                  <a:pt x="203" y="0"/>
                </a:lnTo>
                <a:lnTo>
                  <a:pt x="203" y="0"/>
                </a:lnTo>
                <a:lnTo>
                  <a:pt x="197" y="0"/>
                </a:lnTo>
                <a:lnTo>
                  <a:pt x="191" y="1"/>
                </a:lnTo>
                <a:lnTo>
                  <a:pt x="179" y="5"/>
                </a:lnTo>
                <a:lnTo>
                  <a:pt x="169" y="10"/>
                </a:lnTo>
                <a:lnTo>
                  <a:pt x="161" y="17"/>
                </a:lnTo>
                <a:lnTo>
                  <a:pt x="154" y="27"/>
                </a:lnTo>
                <a:lnTo>
                  <a:pt x="147" y="37"/>
                </a:lnTo>
                <a:lnTo>
                  <a:pt x="144" y="48"/>
                </a:lnTo>
                <a:lnTo>
                  <a:pt x="143" y="54"/>
                </a:lnTo>
                <a:lnTo>
                  <a:pt x="143" y="60"/>
                </a:lnTo>
                <a:lnTo>
                  <a:pt x="143" y="60"/>
                </a:lnTo>
                <a:lnTo>
                  <a:pt x="143" y="67"/>
                </a:lnTo>
                <a:lnTo>
                  <a:pt x="144" y="74"/>
                </a:lnTo>
                <a:lnTo>
                  <a:pt x="144" y="74"/>
                </a:lnTo>
                <a:lnTo>
                  <a:pt x="126" y="72"/>
                </a:lnTo>
                <a:lnTo>
                  <a:pt x="108" y="68"/>
                </a:lnTo>
                <a:lnTo>
                  <a:pt x="92" y="63"/>
                </a:lnTo>
                <a:lnTo>
                  <a:pt x="75" y="55"/>
                </a:lnTo>
                <a:lnTo>
                  <a:pt x="59" y="46"/>
                </a:lnTo>
                <a:lnTo>
                  <a:pt x="45" y="36"/>
                </a:lnTo>
                <a:lnTo>
                  <a:pt x="33" y="24"/>
                </a:lnTo>
                <a:lnTo>
                  <a:pt x="20" y="11"/>
                </a:lnTo>
                <a:lnTo>
                  <a:pt x="20" y="11"/>
                </a:lnTo>
                <a:lnTo>
                  <a:pt x="17" y="17"/>
                </a:lnTo>
                <a:lnTo>
                  <a:pt x="15" y="26"/>
                </a:lnTo>
                <a:lnTo>
                  <a:pt x="13" y="33"/>
                </a:lnTo>
                <a:lnTo>
                  <a:pt x="12" y="41"/>
                </a:lnTo>
                <a:lnTo>
                  <a:pt x="12" y="41"/>
                </a:lnTo>
                <a:lnTo>
                  <a:pt x="13" y="48"/>
                </a:lnTo>
                <a:lnTo>
                  <a:pt x="14" y="57"/>
                </a:lnTo>
                <a:lnTo>
                  <a:pt x="17" y="63"/>
                </a:lnTo>
                <a:lnTo>
                  <a:pt x="20" y="70"/>
                </a:lnTo>
                <a:lnTo>
                  <a:pt x="23" y="76"/>
                </a:lnTo>
                <a:lnTo>
                  <a:pt x="28" y="81"/>
                </a:lnTo>
                <a:lnTo>
                  <a:pt x="34" y="87"/>
                </a:lnTo>
                <a:lnTo>
                  <a:pt x="39" y="91"/>
                </a:lnTo>
                <a:lnTo>
                  <a:pt x="39" y="91"/>
                </a:lnTo>
                <a:lnTo>
                  <a:pt x="32" y="91"/>
                </a:lnTo>
                <a:lnTo>
                  <a:pt x="25" y="89"/>
                </a:lnTo>
                <a:lnTo>
                  <a:pt x="18" y="87"/>
                </a:lnTo>
                <a:lnTo>
                  <a:pt x="12" y="84"/>
                </a:lnTo>
                <a:lnTo>
                  <a:pt x="12" y="84"/>
                </a:lnTo>
                <a:lnTo>
                  <a:pt x="12" y="85"/>
                </a:lnTo>
                <a:lnTo>
                  <a:pt x="12" y="85"/>
                </a:lnTo>
                <a:lnTo>
                  <a:pt x="13" y="95"/>
                </a:lnTo>
                <a:lnTo>
                  <a:pt x="16" y="105"/>
                </a:lnTo>
                <a:lnTo>
                  <a:pt x="20" y="115"/>
                </a:lnTo>
                <a:lnTo>
                  <a:pt x="25" y="123"/>
                </a:lnTo>
                <a:lnTo>
                  <a:pt x="33" y="130"/>
                </a:lnTo>
                <a:lnTo>
                  <a:pt x="41" y="136"/>
                </a:lnTo>
                <a:lnTo>
                  <a:pt x="50" y="140"/>
                </a:lnTo>
                <a:lnTo>
                  <a:pt x="60" y="143"/>
                </a:lnTo>
                <a:lnTo>
                  <a:pt x="60" y="143"/>
                </a:lnTo>
                <a:lnTo>
                  <a:pt x="52" y="145"/>
                </a:lnTo>
                <a:lnTo>
                  <a:pt x="44" y="146"/>
                </a:lnTo>
                <a:lnTo>
                  <a:pt x="44" y="146"/>
                </a:lnTo>
                <a:lnTo>
                  <a:pt x="33" y="145"/>
                </a:lnTo>
                <a:lnTo>
                  <a:pt x="33" y="145"/>
                </a:lnTo>
                <a:lnTo>
                  <a:pt x="37" y="153"/>
                </a:lnTo>
                <a:lnTo>
                  <a:pt x="41" y="161"/>
                </a:lnTo>
                <a:lnTo>
                  <a:pt x="47" y="168"/>
                </a:lnTo>
                <a:lnTo>
                  <a:pt x="54" y="175"/>
                </a:lnTo>
                <a:lnTo>
                  <a:pt x="62" y="179"/>
                </a:lnTo>
                <a:lnTo>
                  <a:pt x="71" y="183"/>
                </a:lnTo>
                <a:lnTo>
                  <a:pt x="79" y="185"/>
                </a:lnTo>
                <a:lnTo>
                  <a:pt x="89" y="186"/>
                </a:lnTo>
                <a:lnTo>
                  <a:pt x="89" y="186"/>
                </a:lnTo>
                <a:lnTo>
                  <a:pt x="81" y="192"/>
                </a:lnTo>
                <a:lnTo>
                  <a:pt x="73" y="197"/>
                </a:lnTo>
                <a:lnTo>
                  <a:pt x="64" y="201"/>
                </a:lnTo>
                <a:lnTo>
                  <a:pt x="54" y="206"/>
                </a:lnTo>
                <a:lnTo>
                  <a:pt x="45" y="208"/>
                </a:lnTo>
                <a:lnTo>
                  <a:pt x="35" y="210"/>
                </a:lnTo>
                <a:lnTo>
                  <a:pt x="25" y="212"/>
                </a:lnTo>
                <a:lnTo>
                  <a:pt x="14" y="212"/>
                </a:lnTo>
                <a:lnTo>
                  <a:pt x="14" y="212"/>
                </a:lnTo>
                <a:lnTo>
                  <a:pt x="0" y="211"/>
                </a:lnTo>
                <a:lnTo>
                  <a:pt x="0" y="211"/>
                </a:lnTo>
                <a:lnTo>
                  <a:pt x="10" y="217"/>
                </a:lnTo>
                <a:lnTo>
                  <a:pt x="21" y="222"/>
                </a:lnTo>
                <a:lnTo>
                  <a:pt x="32" y="227"/>
                </a:lnTo>
                <a:lnTo>
                  <a:pt x="44" y="231"/>
                </a:lnTo>
                <a:lnTo>
                  <a:pt x="55" y="235"/>
                </a:lnTo>
                <a:lnTo>
                  <a:pt x="68" y="237"/>
                </a:lnTo>
                <a:lnTo>
                  <a:pt x="80" y="238"/>
                </a:lnTo>
                <a:lnTo>
                  <a:pt x="93" y="238"/>
                </a:lnTo>
                <a:lnTo>
                  <a:pt x="93" y="238"/>
                </a:lnTo>
                <a:lnTo>
                  <a:pt x="112" y="237"/>
                </a:lnTo>
                <a:lnTo>
                  <a:pt x="132" y="233"/>
                </a:lnTo>
                <a:lnTo>
                  <a:pt x="149" y="229"/>
                </a:lnTo>
                <a:lnTo>
                  <a:pt x="166" y="222"/>
                </a:lnTo>
                <a:lnTo>
                  <a:pt x="180" y="215"/>
                </a:lnTo>
                <a:lnTo>
                  <a:pt x="195" y="205"/>
                </a:lnTo>
                <a:lnTo>
                  <a:pt x="207" y="194"/>
                </a:lnTo>
                <a:lnTo>
                  <a:pt x="220" y="183"/>
                </a:lnTo>
                <a:lnTo>
                  <a:pt x="229" y="169"/>
                </a:lnTo>
                <a:lnTo>
                  <a:pt x="238" y="156"/>
                </a:lnTo>
                <a:lnTo>
                  <a:pt x="246" y="141"/>
                </a:lnTo>
                <a:lnTo>
                  <a:pt x="252" y="127"/>
                </a:lnTo>
                <a:lnTo>
                  <a:pt x="257" y="112"/>
                </a:lnTo>
                <a:lnTo>
                  <a:pt x="260" y="97"/>
                </a:lnTo>
                <a:lnTo>
                  <a:pt x="262" y="82"/>
                </a:lnTo>
                <a:lnTo>
                  <a:pt x="263" y="67"/>
                </a:lnTo>
                <a:lnTo>
                  <a:pt x="263" y="67"/>
                </a:lnTo>
                <a:lnTo>
                  <a:pt x="263" y="59"/>
                </a:lnTo>
                <a:lnTo>
                  <a:pt x="263" y="59"/>
                </a:lnTo>
                <a:lnTo>
                  <a:pt x="271" y="52"/>
                </a:lnTo>
                <a:lnTo>
                  <a:pt x="280" y="45"/>
                </a:lnTo>
                <a:lnTo>
                  <a:pt x="287" y="37"/>
                </a:lnTo>
                <a:lnTo>
                  <a:pt x="293" y="28"/>
                </a:lnTo>
                <a:lnTo>
                  <a:pt x="293" y="2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14"/>
            </p:custDataLst>
          </p:nvPr>
        </p:nvSpPr>
        <p:spPr>
          <a:xfrm>
            <a:off x="5680946" y="2735236"/>
            <a:ext cx="893607" cy="893607"/>
          </a:xfrm>
          <a:prstGeom prst="ellipse">
            <a:avLst/>
          </a:prstGeom>
          <a:solidFill>
            <a:srgbClr val="3498DB"/>
          </a:solidFill>
          <a:ln w="762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任意多边形 17"/>
          <p:cNvSpPr/>
          <p:nvPr>
            <p:custDataLst>
              <p:tags r:id="rId15"/>
            </p:custDataLst>
          </p:nvPr>
        </p:nvSpPr>
        <p:spPr bwMode="auto">
          <a:xfrm>
            <a:off x="5901704" y="2939150"/>
            <a:ext cx="456434" cy="439834"/>
          </a:xfrm>
          <a:custGeom>
            <a:avLst/>
            <a:gdLst>
              <a:gd name="T0" fmla="*/ 0 w 208"/>
              <a:gd name="T1" fmla="*/ 68 h 201"/>
              <a:gd name="T2" fmla="*/ 8 w 208"/>
              <a:gd name="T3" fmla="*/ 78 h 201"/>
              <a:gd name="T4" fmla="*/ 31 w 208"/>
              <a:gd name="T5" fmla="*/ 72 h 201"/>
              <a:gd name="T6" fmla="*/ 64 w 208"/>
              <a:gd name="T7" fmla="*/ 172 h 201"/>
              <a:gd name="T8" fmla="*/ 106 w 208"/>
              <a:gd name="T9" fmla="*/ 189 h 201"/>
              <a:gd name="T10" fmla="*/ 197 w 208"/>
              <a:gd name="T11" fmla="*/ 62 h 201"/>
              <a:gd name="T12" fmla="*/ 114 w 208"/>
              <a:gd name="T13" fmla="*/ 67 h 201"/>
              <a:gd name="T14" fmla="*/ 137 w 208"/>
              <a:gd name="T15" fmla="*/ 94 h 201"/>
              <a:gd name="T16" fmla="*/ 109 w 208"/>
              <a:gd name="T17" fmla="*/ 130 h 201"/>
              <a:gd name="T18" fmla="*/ 93 w 208"/>
              <a:gd name="T19" fmla="*/ 90 h 201"/>
              <a:gd name="T20" fmla="*/ 60 w 208"/>
              <a:gd name="T21" fmla="*/ 22 h 201"/>
              <a:gd name="T22" fmla="*/ 0 w 208"/>
              <a:gd name="T23" fmla="*/ 68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8" h="201">
                <a:moveTo>
                  <a:pt x="0" y="68"/>
                </a:moveTo>
                <a:cubicBezTo>
                  <a:pt x="8" y="78"/>
                  <a:pt x="8" y="78"/>
                  <a:pt x="8" y="78"/>
                </a:cubicBezTo>
                <a:cubicBezTo>
                  <a:pt x="8" y="78"/>
                  <a:pt x="25" y="65"/>
                  <a:pt x="31" y="72"/>
                </a:cubicBezTo>
                <a:cubicBezTo>
                  <a:pt x="36" y="78"/>
                  <a:pt x="57" y="157"/>
                  <a:pt x="64" y="172"/>
                </a:cubicBezTo>
                <a:cubicBezTo>
                  <a:pt x="70" y="184"/>
                  <a:pt x="87" y="201"/>
                  <a:pt x="106" y="189"/>
                </a:cubicBezTo>
                <a:cubicBezTo>
                  <a:pt x="125" y="177"/>
                  <a:pt x="186" y="124"/>
                  <a:pt x="197" y="62"/>
                </a:cubicBezTo>
                <a:cubicBezTo>
                  <a:pt x="208" y="0"/>
                  <a:pt x="123" y="13"/>
                  <a:pt x="114" y="67"/>
                </a:cubicBezTo>
                <a:cubicBezTo>
                  <a:pt x="137" y="54"/>
                  <a:pt x="149" y="73"/>
                  <a:pt x="137" y="94"/>
                </a:cubicBezTo>
                <a:cubicBezTo>
                  <a:pt x="126" y="116"/>
                  <a:pt x="115" y="130"/>
                  <a:pt x="109" y="130"/>
                </a:cubicBezTo>
                <a:cubicBezTo>
                  <a:pt x="104" y="130"/>
                  <a:pt x="100" y="116"/>
                  <a:pt x="93" y="90"/>
                </a:cubicBezTo>
                <a:cubicBezTo>
                  <a:pt x="87" y="64"/>
                  <a:pt x="87" y="17"/>
                  <a:pt x="60" y="22"/>
                </a:cubicBezTo>
                <a:cubicBezTo>
                  <a:pt x="34" y="27"/>
                  <a:pt x="0" y="68"/>
                  <a:pt x="0" y="68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6"/>
            </p:custDataLst>
          </p:nvPr>
        </p:nvSpPr>
        <p:spPr>
          <a:xfrm>
            <a:off x="5016040" y="5651168"/>
            <a:ext cx="2289234" cy="502048"/>
          </a:xfrm>
          <a:prstGeom prst="rect">
            <a:avLst/>
          </a:prstGeom>
          <a:noFill/>
        </p:spPr>
        <p:txBody>
          <a:bodyPr wrap="square" lIns="90000" tIns="0" rIns="90000" bIns="46800" anchor="ctr" anchorCtr="1">
            <a:noAutofit/>
          </a:bodyPr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履带式行走机构的优点</a:t>
            </a:r>
            <a:endParaRPr lang="zh-CN" altLang="en-US" sz="2400" b="1" spc="1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7"/>
            </p:custDataLst>
          </p:nvPr>
        </p:nvSpPr>
        <p:spPr>
          <a:xfrm>
            <a:off x="9511030" y="4635500"/>
            <a:ext cx="2525395" cy="1791970"/>
          </a:xfrm>
          <a:prstGeom prst="rect">
            <a:avLst/>
          </a:prstGeom>
          <a:noFill/>
        </p:spPr>
        <p:txBody>
          <a:bodyPr wrap="square" lIns="90000" tIns="0" rIns="90000" bIns="46800" anchor="ctr" anchorCtr="0">
            <a:noAutofit/>
          </a:bodyPr>
          <a:p>
            <a:pPr algn="ctr" defTabSz="913765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履带支承面上有履齿，不易打滑，牵引附着性能好，可发挥较大的牵引力。</a:t>
            </a:r>
            <a:endParaRPr lang="zh-CN" altLang="en-US" sz="2000" b="1" spc="1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 tmFilter="0,0; .5, 1; 1, 1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0" grpId="0"/>
          <p:bldP spid="25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 tmFilter="0,0; .5, 1; 1, 1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0" grpId="0"/>
          <p:bldP spid="251" grpId="0"/>
        </p:bldLst>
      </p:timing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DIAGRAM_GROUP_CODE" val="n1-1"/>
  <p:tag name="KSO_WM_UNIT_TYPE" val="n_i"/>
  <p:tag name="KSO_WM_UNIT_INDEX" val="1_1"/>
  <p:tag name="KSO_WM_UNIT_ID" val="diagram20187638_2*n_i*1_1"/>
  <p:tag name="KSO_WM_TEMPLATE_CATEGORY" val="diagram"/>
  <p:tag name="KSO_WM_TEMPLATE_INDEX" val="20187638"/>
  <p:tag name="KSO_WM_UNIT_LAYERLEVEL" val="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3_2"/>
  <p:tag name="KSO_WM_UNIT_ID" val="diagram20187638_2*n_h_h_i*1_2_3_2"/>
  <p:tag name="KSO_WM_TEMPLATE_CATEGORY" val="diagram"/>
  <p:tag name="KSO_WM_TEMPLATE_INDEX" val="20187638"/>
  <p:tag name="KSO_WM_UNIT_LAYERLEVEL" val="1_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2"/>
  <p:tag name="KSO_WM_UNIT_ID" val="diagram20187638_2*n_h_h_i*1_2_1_2"/>
  <p:tag name="KSO_WM_TEMPLATE_CATEGORY" val="diagram"/>
  <p:tag name="KSO_WM_TEMPLATE_INDEX" val="20187638"/>
  <p:tag name="KSO_WM_UNIT_LAYERLEVEL" val="1_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8_2*n_h_h_i*1_2_2_1"/>
  <p:tag name="KSO_WM_TEMPLATE_CATEGORY" val="diagram"/>
  <p:tag name="KSO_WM_TEMPLATE_INDEX" val="20187638"/>
  <p:tag name="KSO_WM_UNIT_LAYERLEVEL" val="1_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2"/>
  <p:tag name="KSO_WM_UNIT_ID" val="diagram20187638_2*n_h_h_i*1_2_2_2"/>
  <p:tag name="KSO_WM_TEMPLATE_CATEGORY" val="diagram"/>
  <p:tag name="KSO_WM_TEMPLATE_INDEX" val="20187638"/>
  <p:tag name="KSO_WM_UNIT_LAYERLEVEL" val="1_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VALUE" val="30"/>
  <p:tag name="KSO_WM_UNIT_HIGHLIGHT" val="0"/>
  <p:tag name="KSO_WM_UNIT_COMPATIBLE" val="0"/>
  <p:tag name="KSO_WM_DIAGRAM_GROUP_CODE" val="n1-1"/>
  <p:tag name="KSO_WM_UNIT_TYPE" val="n_h_f"/>
  <p:tag name="KSO_WM_UNIT_INDEX" val="1_1_1"/>
  <p:tag name="KSO_WM_UNIT_ID" val="diagram20187638_2*n_h_f*1_1_1"/>
  <p:tag name="KSO_WM_TEMPLATE_CATEGORY" val="diagram"/>
  <p:tag name="KSO_WM_TEMPLATE_INDEX" val="2018763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VALUE" val="32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8_2*n_h_h_f*1_2_1_1"/>
  <p:tag name="KSO_WM_TEMPLATE_CATEGORY" val="diagram"/>
  <p:tag name="KSO_WM_TEMPLATE_INDEX" val="20187638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i*1_2_2_4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2_4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7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i*1_2_1_4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1_4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8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i*1_2_3_4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3_4"/>
  <p:tag name="KSO_WM_UNIT_DIAGRAM_ISNUMVISUAL" val="0"/>
  <p:tag name="KSO_WM_UNIT_DIAGRAM_ISREFERUNIT" val="0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9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i*1_2_1_1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DIAGRAM_ISNUMVISUAL" val="0"/>
  <p:tag name="KSO_WM_UNIT_DIAGRAM_ISREFERUNIT" val="0"/>
  <p:tag name="KSO_WM_UNIT_LINE_FORE_SCHEMECOLOR_INDEX" val="10"/>
  <p:tag name="KSO_WM_UNIT_LINE_FILL_TYPE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3_1"/>
  <p:tag name="KSO_WM_UNIT_ID" val="diagram20187638_2*n_h_h_i*1_2_3_1"/>
  <p:tag name="KSO_WM_TEMPLATE_CATEGORY" val="diagram"/>
  <p:tag name="KSO_WM_TEMPLATE_INDEX" val="20187638"/>
  <p:tag name="KSO_WM_UNIT_LAYERLEVEL" val="1_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i*1_2_3_1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3_1"/>
  <p:tag name="KSO_WM_UNIT_DIAGRAM_ISNUMVISUAL" val="0"/>
  <p:tag name="KSO_WM_UNIT_DIAGRAM_ISREFERUNIT" val="0"/>
  <p:tag name="KSO_WM_UNIT_LINE_FORE_SCHEMECOLOR_INDEX" val="10"/>
  <p:tag name="KSO_WM_UNIT_LINE_FILL_TYPE" val="2"/>
</p:tagLst>
</file>

<file path=ppt/tags/tag21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i*1_2_2_1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DIAGRAM_ISNUMVISUAL" val="0"/>
  <p:tag name="KSO_WM_UNIT_DIAGRAM_ISREFERUNIT" val="0"/>
  <p:tag name="KSO_WM_UNIT_LINE_FORE_SCHEMECOLOR_INDEX" val="10"/>
  <p:tag name="KSO_WM_UNIT_LINE_FILL_TYPE" val="2"/>
</p:tagLst>
</file>

<file path=ppt/tags/tag22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i*1_2_1_3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1_3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3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i*1_2_2_3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2_3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4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i*1_2_3_3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3_3"/>
  <p:tag name="KSO_WM_UNIT_DIAGRAM_ISNUMVISUAL" val="0"/>
  <p:tag name="KSO_WM_UNIT_DIAGRAM_ISREFERUNIT" val="0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5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i*1_1_5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5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6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i*1_1_4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4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7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i*1_1_3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3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i*1_1_2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2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29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i*1_1_1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i"/>
  <p:tag name="KSO_WM_UNIT_INDEX" val="1_1_1"/>
  <p:tag name="KSO_WM_UNIT_DIAGRAM_ISNUMVISUAL" val="0"/>
  <p:tag name="KSO_WM_UNIT_DIAGRAM_ISREFERUNIT" val="0"/>
  <p:tag name="KSO_WM_UNIT_LINE_FORE_SCHEMECOLOR_INDEX" val="10"/>
  <p:tag name="KSO_WM_UNIT_LINE_FILL_TYPE" val="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8_2*n_h_i*1_1_1"/>
  <p:tag name="KSO_WM_TEMPLATE_CATEGORY" val="diagram"/>
  <p:tag name="KSO_WM_TEMPLATE_INDEX" val="20187638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30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i*1_2_2_2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2_2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i*1_2_1_2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1_2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i*1_2_3_2"/>
  <p:tag name="KSO_WM_UNIT_LAYERLEVEL" val="1_1_1_1"/>
  <p:tag name="KSO_WM_BEAUTIFY_FLAG" val="#wm#"/>
  <p:tag name="KSO_WM_TAG_VERSION" val="1.0"/>
  <p:tag name="KSO_WM_UNIT_HIGHLIGHT" val="0"/>
  <p:tag name="KSO_WM_UNIT_COMPATIBLE" val="0"/>
  <p:tag name="KSO_WM_DIAGRAM_GROUP_CODE" val="n1-1"/>
  <p:tag name="KSO_WM_UNIT_TYPE" val="n_h_h_i"/>
  <p:tag name="KSO_WM_UNIT_INDEX" val="1_2_3_2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f*1_1_1"/>
  <p:tag name="KSO_WM_UNIT_LAYERLEVEL" val="1_1_1"/>
  <p:tag name="KSO_WM_UNIT_VALUE" val="30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TYPE" val="n_h_f"/>
  <p:tag name="KSO_WM_UNIT_INDEX" val="1_1_1"/>
  <p:tag name="KSO_WM_UNIT_PRESET_TEXT" val="单击此处添加文本具体内容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f*1_2_2_1"/>
  <p:tag name="KSO_WM_UNIT_LAYERLEVEL" val="1_1_1_1"/>
  <p:tag name="KSO_WM_UNIT_VALUE" val="30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TYPE" val="n_h_h_f"/>
  <p:tag name="KSO_WM_UNIT_INDEX" val="1_2_2_1"/>
  <p:tag name="KSO_WM_UNIT_PRESET_TEXT" val="单击此处添加文本具体内容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f*1_2_1_1"/>
  <p:tag name="KSO_WM_UNIT_LAYERLEVEL" val="1_1_1_1"/>
  <p:tag name="KSO_WM_UNIT_VALUE" val="30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TYPE" val="n_h_h_f"/>
  <p:tag name="KSO_WM_UNIT_INDEX" val="1_2_1_1"/>
  <p:tag name="KSO_WM_UNIT_PRESET_TEXT" val="单击此处添加文本具体内容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36.xml><?xml version="1.0" encoding="utf-8"?>
<p:tagLst xmlns:p="http://schemas.openxmlformats.org/presentationml/2006/main">
  <p:tag name="KSO_WM_TEMPLATE_CATEGORY" val="diagram"/>
  <p:tag name="KSO_WM_TEMPLATE_INDEX" val="20187671"/>
  <p:tag name="KSO_WM_UNIT_ID" val="diagram20187671_2*n_h_h_f*1_2_3_1"/>
  <p:tag name="KSO_WM_UNIT_LAYERLEVEL" val="1_1_1_1"/>
  <p:tag name="KSO_WM_UNIT_VALUE" val="30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TYPE" val="n_h_h_f"/>
  <p:tag name="KSO_WM_UNIT_INDEX" val="1_2_3_1"/>
  <p:tag name="KSO_WM_UNIT_PRESET_TEXT" val="单击此处添加文本具体内容"/>
  <p:tag name="KSO_WM_UNIT_DIAGRAM_ISNUMVISUAL" val="0"/>
  <p:tag name="KSO_WM_UNIT_DIAGRAM_ISREFERUNIT" val="0"/>
  <p:tag name="KSO_WM_UNIT_TEXT_FILL_FORE_SCHEMECOLOR_INDEX" val="14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2"/>
  <p:tag name="KSO_WM_UNIT_ID" val="diagram20187638_2*n_h_i*1_1_2"/>
  <p:tag name="KSO_WM_TEMPLATE_CATEGORY" val="diagram"/>
  <p:tag name="KSO_WM_TEMPLATE_INDEX" val="20187638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3"/>
  <p:tag name="KSO_WM_UNIT_ID" val="diagram20187638_2*n_h_i*1_1_3"/>
  <p:tag name="KSO_WM_TEMPLATE_CATEGORY" val="diagram"/>
  <p:tag name="KSO_WM_TEMPLATE_INDEX" val="20187638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4"/>
  <p:tag name="KSO_WM_UNIT_ID" val="diagram20187638_2*n_h_i*1_1_4"/>
  <p:tag name="KSO_WM_TEMPLATE_CATEGORY" val="diagram"/>
  <p:tag name="KSO_WM_TEMPLATE_INDEX" val="20187638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8_2*n_h_h_i*1_2_1_1"/>
  <p:tag name="KSO_WM_TEMPLATE_CATEGORY" val="diagram"/>
  <p:tag name="KSO_WM_TEMPLATE_INDEX" val="20187638"/>
  <p:tag name="KSO_WM_UNIT_LAYERLEVEL" val="1_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UNIT_VALUE" val="32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8_2*n_h_h_f*1_2_2_1"/>
  <p:tag name="KSO_WM_TEMPLATE_CATEGORY" val="diagram"/>
  <p:tag name="KSO_WM_TEMPLATE_INDEX" val="20187638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VALUE" val="32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8_2*n_h_h_f*1_2_1_1"/>
  <p:tag name="KSO_WM_TEMPLATE_CATEGORY" val="diagram"/>
  <p:tag name="KSO_WM_TEMPLATE_INDEX" val="20187638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1094</Words>
  <Application>WPS 演示</Application>
  <PresentationFormat>宽屏</PresentationFormat>
  <Paragraphs>133</Paragraphs>
  <Slides>20</Slides>
  <Notes>42</Notes>
  <HiddenSlides>0</HiddenSlides>
  <MMClips>2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Calibri</vt:lpstr>
      <vt:lpstr>Agency FB</vt:lpstr>
      <vt:lpstr>黑体</vt:lpstr>
      <vt:lpstr>Arial Black</vt:lpstr>
      <vt:lpstr>Verdana</vt:lpstr>
      <vt:lpstr>Gulim</vt:lpstr>
      <vt:lpstr>Stencil</vt:lpstr>
      <vt:lpstr>Arial Unicode MS</vt:lpstr>
      <vt:lpstr>Calibri Light</vt:lpstr>
      <vt:lpstr>Office 主题</vt:lpstr>
      <vt:lpstr>Package</vt:lpstr>
      <vt:lpstr>Package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王凌燕</dc:creator>
  <cp:lastModifiedBy>小杰</cp:lastModifiedBy>
  <cp:revision>262</cp:revision>
  <dcterms:created xsi:type="dcterms:W3CDTF">2018-01-20T05:38:00Z</dcterms:created>
  <dcterms:modified xsi:type="dcterms:W3CDTF">2020-04-25T15:04:03Z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