
<file path=[Content_Types].xml><?xml version="1.0" encoding="utf-8"?>
<Types xmlns="http://schemas.openxmlformats.org/package/2006/content-types">
  <Default Extension="jpeg" ContentType="image/jpeg"/>
  <Default Extension="png" ContentType="image/png"/>
  <Default Extension="wdp" ContentType="image/vnd.ms-photo"/>
  <Default Extension="wmv" ContentType="video/x-ms-wmv"/>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26"/>
  </p:handoutMasterIdLst>
  <p:sldIdLst>
    <p:sldId id="256" r:id="rId3"/>
    <p:sldId id="259" r:id="rId5"/>
    <p:sldId id="312" r:id="rId6"/>
    <p:sldId id="313" r:id="rId7"/>
    <p:sldId id="311" r:id="rId8"/>
    <p:sldId id="270" r:id="rId9"/>
    <p:sldId id="260" r:id="rId10"/>
    <p:sldId id="263" r:id="rId11"/>
    <p:sldId id="271" r:id="rId12"/>
    <p:sldId id="328" r:id="rId13"/>
    <p:sldId id="329" r:id="rId14"/>
    <p:sldId id="330" r:id="rId15"/>
    <p:sldId id="331" r:id="rId16"/>
    <p:sldId id="332" r:id="rId17"/>
    <p:sldId id="272" r:id="rId18"/>
    <p:sldId id="333" r:id="rId19"/>
    <p:sldId id="338" r:id="rId20"/>
    <p:sldId id="274" r:id="rId21"/>
    <p:sldId id="341" r:id="rId22"/>
    <p:sldId id="342" r:id="rId23"/>
    <p:sldId id="345" r:id="rId24"/>
    <p:sldId id="302" r:id="rId2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827" autoAdjust="0"/>
    <p:restoredTop sz="94151" autoAdjust="0"/>
  </p:normalViewPr>
  <p:slideViewPr>
    <p:cSldViewPr snapToGrid="0">
      <p:cViewPr varScale="1">
        <p:scale>
          <a:sx n="72" d="100"/>
          <a:sy n="72" d="100"/>
        </p:scale>
        <p:origin x="498"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308"/>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handoutMaster" Target="handoutMasters/handoutMaster1.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56EBDE-636B-4CC0-A3A0-919CD8A5E3F3}"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217028-66BA-411D-BDB6-6C50FE8DD96E}"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217028-66BA-411D-BDB6-6C50FE8DD96E}"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217028-66BA-411D-BDB6-6C50FE8DD96E}"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217028-66BA-411D-BDB6-6C50FE8DD96E}"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217028-66BA-411D-BDB6-6C50FE8DD96E}"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217028-66BA-411D-BDB6-6C50FE8DD96E}"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217028-66BA-411D-BDB6-6C50FE8DD96E}"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217028-66BA-411D-BDB6-6C50FE8DD96E}"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217028-66BA-411D-BDB6-6C50FE8DD96E}"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217028-66BA-411D-BDB6-6C50FE8DD96E}"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217028-66BA-411D-BDB6-6C50FE8DD96E}"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217028-66BA-411D-BDB6-6C50FE8DD96E}"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217028-66BA-411D-BDB6-6C50FE8DD96E}"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217028-66BA-411D-BDB6-6C50FE8DD96E}"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217028-66BA-411D-BDB6-6C50FE8DD96E}"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217028-66BA-411D-BDB6-6C50FE8DD96E}"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217028-66BA-411D-BDB6-6C50FE8DD96E}"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217028-66BA-411D-BDB6-6C50FE8DD96E}"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217028-66BA-411D-BDB6-6C50FE8DD96E}"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217028-66BA-411D-BDB6-6C50FE8DD96E}"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image" Target="../media/image2.png"/><Relationship Id="rId5" Type="http://schemas.microsoft.com/office/2007/relationships/media" Target="../media/media2.mp4"/><Relationship Id="rId4" Type="http://schemas.openxmlformats.org/officeDocument/2006/relationships/image" Target="../media/image1.png"/><Relationship Id="rId3" Type="http://schemas.microsoft.com/office/2007/relationships/media" Target="../media/media1.wmv"/><Relationship Id="rId2" Type="http://schemas.openxmlformats.org/officeDocument/2006/relationships/video" Target="NULL"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image" Target="../media/image2.png"/><Relationship Id="rId3" Type="http://schemas.microsoft.com/office/2007/relationships/media" Target="../media/media2.mp4"/><Relationship Id="rId2" Type="http://schemas.openxmlformats.org/officeDocument/2006/relationships/video" Target="NULL"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前~2">
            <a:hlinkClick r:id="" action="ppaction://media"/>
          </p:cNvPr>
          <p:cNvPicPr>
            <a:picLocks noChangeAspect="1"/>
          </p:cNvPicPr>
          <p:nvPr userDrawn="1">
            <a:videoFile r:link="rId2"/>
            <p:extLst>
              <p:ext uri="{DAA4B4D4-6D71-4841-9C94-3DE7FCFB9230}">
                <p14:media xmlns:p14="http://schemas.microsoft.com/office/powerpoint/2010/main" r:embed="rId3">
                  <p14:trim end="7981.000000"/>
                </p14:media>
              </p:ext>
            </p:extLst>
          </p:nvPr>
        </p:nvPicPr>
        <p:blipFill>
          <a:blip r:embed="rId4"/>
          <a:stretch>
            <a:fillRect/>
          </a:stretch>
        </p:blipFill>
        <p:spPr>
          <a:xfrm>
            <a:off x="0" y="0"/>
            <a:ext cx="12192000" cy="6858000"/>
          </a:xfrm>
          <a:prstGeom prst="rect">
            <a:avLst/>
          </a:prstGeom>
        </p:spPr>
      </p:pic>
      <p:pic>
        <p:nvPicPr>
          <p:cNvPr id="8" name="fxlsbYlh3u8lNQnyxTa@@sd">
            <a:hlinkClick r:id="" action="ppaction://media"/>
          </p:cNvPr>
          <p:cNvPicPr>
            <a:picLocks noChangeAspect="1"/>
          </p:cNvPicPr>
          <p:nvPr userDrawn="1">
            <a:videoFile r:link="rId2"/>
            <p:extLst>
              <p:ext uri="{DAA4B4D4-6D71-4841-9C94-3DE7FCFB9230}">
                <p14:media xmlns:p14="http://schemas.microsoft.com/office/powerpoint/2010/main" r:embed="rId5">
                  <p14:trim end="1853.000000"/>
                </p14:media>
              </p:ext>
            </p:extLst>
          </p:nvPr>
        </p:nvPicPr>
        <p:blipFill>
          <a:blip r:embed="rId6"/>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385" fill="hold"/>
                                        <p:tgtEl>
                                          <p:spTgt spid="7"/>
                                        </p:tgtEl>
                                      </p:cBhvr>
                                    </p:cmd>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10000"/>
                                        <p:tgtEl>
                                          <p:spTgt spid="8"/>
                                        </p:tgtEl>
                                      </p:cBhvr>
                                    </p:animEffect>
                                  </p:childTnLst>
                                </p:cTn>
                              </p:par>
                              <p:par>
                                <p:cTn id="10" presetID="1" presetClass="mediacall" presetSubtype="0" fill="hold" nodeType="withEffect">
                                  <p:stCondLst>
                                    <p:cond delay="0"/>
                                  </p:stCondLst>
                                  <p:childTnLst>
                                    <p:cmd type="call" cmd="playFrom(0.0)">
                                      <p:cBhvr>
                                        <p:cTn id="11" dur="1314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7"/>
                                        </p:tgtEl>
                                      </p:cBhvr>
                                    </p:cmd>
                                  </p:childTnLst>
                                </p:cTn>
                              </p:par>
                            </p:childTnLst>
                          </p:cTn>
                        </p:par>
                      </p:childTnLst>
                    </p:cTn>
                  </p:par>
                </p:childTnLst>
              </p:cTn>
              <p:nextCondLst>
                <p:cond evt="onClick" delay="0">
                  <p:tgtEl>
                    <p:spTgt spid="7"/>
                  </p:tgtEl>
                </p:cond>
              </p:nextCondLst>
            </p:seq>
            <p:video>
              <p:cMediaNode vol="80000">
                <p:cTn id="22" repeatCount="indefinite" fill="hold" display="0">
                  <p:stCondLst>
                    <p:cond delay="indefinite"/>
                  </p:stCondLst>
                </p:cTn>
                <p:tgtEl>
                  <p:spTgt spid="8"/>
                </p:tgtEl>
              </p:cMediaNode>
            </p:video>
            <p:video>
              <p:cMediaNode vol="80000">
                <p:cTn id="23" fill="hold" display="0">
                  <p:stCondLst>
                    <p:cond delay="indefinite"/>
                  </p:stCondLst>
                </p:cTn>
                <p:tgtEl>
                  <p:spTgt spid="7"/>
                </p:tgtEl>
              </p:cMediaNode>
            </p:vide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fxlsbYlh3u8lNQnyxTa@@sd">
            <a:hlinkClick r:id="" action="ppaction://media"/>
          </p:cNvPr>
          <p:cNvPicPr>
            <a:picLocks noChangeAspect="1"/>
          </p:cNvPicPr>
          <p:nvPr userDrawn="1">
            <a:videoFile r:link="rId2"/>
            <p:extLst>
              <p:ext uri="{DAA4B4D4-6D71-4841-9C94-3DE7FCFB9230}">
                <p14:media xmlns:p14="http://schemas.microsoft.com/office/powerpoint/2010/main" r:embed="rId3">
                  <p14:trim end="1853.000000"/>
                </p14:media>
              </p:ext>
            </p:extLst>
          </p:nvPr>
        </p:nvPicPr>
        <p:blipFill>
          <a:blip r:embed="rId4"/>
          <a:stretch>
            <a:fillRect/>
          </a:stretch>
        </p:blipFill>
        <p:spPr>
          <a:xfrm>
            <a:off x="0" y="0"/>
            <a:ext cx="12192000" cy="6858000"/>
          </a:xfrm>
          <a:prstGeom prst="rect">
            <a:avLst/>
          </a:prstGeom>
        </p:spPr>
      </p:pic>
      <p:sp>
        <p:nvSpPr>
          <p:cNvPr id="8" name="矩形 7"/>
          <p:cNvSpPr/>
          <p:nvPr userDrawn="1"/>
        </p:nvSpPr>
        <p:spPr>
          <a:xfrm>
            <a:off x="0" y="1932405"/>
            <a:ext cx="12192000" cy="4925595"/>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14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repeatCount="indefinite" fill="hold" display="0">
                  <p:stCondLst>
                    <p:cond delay="indefinite"/>
                  </p:stCondLst>
                </p:cTn>
                <p:tgtEl>
                  <p:spTgt spid="7"/>
                </p:tgtEl>
              </p:cMediaNode>
            </p:video>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3840" r="19468"/>
          <a:stretch>
            <a:fillRect/>
          </a:stretch>
        </p:blipFill>
        <p:spPr>
          <a:xfrm>
            <a:off x="0" y="0"/>
            <a:ext cx="12192001" cy="6858000"/>
          </a:xfrm>
          <a:prstGeom prst="rect">
            <a:avLst/>
          </a:prstGeom>
        </p:spPr>
      </p:pic>
      <p:sp>
        <p:nvSpPr>
          <p:cNvPr id="8" name="矩形 7"/>
          <p:cNvSpPr/>
          <p:nvPr userDrawn="1"/>
        </p:nvSpPr>
        <p:spPr>
          <a:xfrm>
            <a:off x="1" y="0"/>
            <a:ext cx="12192000" cy="6858000"/>
          </a:xfrm>
          <a:prstGeom prst="rect">
            <a:avLst/>
          </a:prstGeom>
          <a:gradFill flip="none" rotWithShape="1">
            <a:gsLst>
              <a:gs pos="0">
                <a:srgbClr val="06001C">
                  <a:alpha val="0"/>
                </a:srgbClr>
              </a:gs>
              <a:gs pos="100000">
                <a:srgbClr val="06001C"/>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srcRect l="2676" t="13262" r="34397" b="22052"/>
          <a:stretch>
            <a:fillRect/>
          </a:stretch>
        </p:blipFill>
        <p:spPr>
          <a:xfrm>
            <a:off x="-1" y="-1"/>
            <a:ext cx="12192001" cy="6858001"/>
          </a:xfrm>
          <a:prstGeom prst="rect">
            <a:avLst/>
          </a:prstGeom>
        </p:spPr>
      </p:pic>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10" name="矩形 9"/>
          <p:cNvSpPr/>
          <p:nvPr userDrawn="1"/>
        </p:nvSpPr>
        <p:spPr>
          <a:xfrm>
            <a:off x="0" y="0"/>
            <a:ext cx="12192000" cy="6858000"/>
          </a:xfrm>
          <a:prstGeom prst="rect">
            <a:avLst/>
          </a:prstGeom>
          <a:gradFill flip="none" rotWithShape="1">
            <a:gsLst>
              <a:gs pos="0">
                <a:srgbClr val="15A5B8"/>
              </a:gs>
              <a:gs pos="59000">
                <a:srgbClr val="0070C0"/>
              </a:gs>
              <a:gs pos="97000">
                <a:srgbClr val="17434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userDrawn="1"/>
        </p:nvPicPr>
        <p:blipFill rotWithShape="1">
          <a:blip r:embed="rId2"/>
          <a:srcRect r="32437" b="30591"/>
          <a:stretch>
            <a:fillRect/>
          </a:stretch>
        </p:blipFill>
        <p:spPr>
          <a:xfrm>
            <a:off x="-1" y="0"/>
            <a:ext cx="12192001" cy="68580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EC2248D-23EA-4282-BDD4-C5422A7739E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259521F-E503-486D-8F2C-822C53B7C095}"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
        <p:nvSpPr>
          <p:cNvPr id="7" name="文本框 6"/>
          <p:cNvSpPr txBox="1"/>
          <p:nvPr userDrawn="1"/>
        </p:nvSpPr>
        <p:spPr>
          <a:xfrm>
            <a:off x="1652742" y="1169650"/>
            <a:ext cx="9023106" cy="2954069"/>
          </a:xfrm>
          <a:prstGeom prst="rect">
            <a:avLst/>
          </a:prstGeom>
          <a:noFill/>
        </p:spPr>
        <p:txBody>
          <a:bodyPr wrap="square" rtlCol="0">
            <a:spAutoFit/>
          </a:bodyPr>
          <a:lstStyle/>
          <a:p>
            <a:pPr algn="ctr" defTabSz="457200">
              <a:lnSpc>
                <a:spcPct val="150000"/>
              </a:lnSpc>
            </a:pPr>
            <a:r>
              <a:rPr lang="zh-CN" altLang="en-US" sz="2800" b="1" dirty="0">
                <a:solidFill>
                  <a:schemeClr val="bg1"/>
                </a:solidFill>
                <a:latin typeface="微软雅黑" panose="020B0503020204020204" pitchFamily="34" charset="-122"/>
                <a:ea typeface="微软雅黑" panose="020B0503020204020204" pitchFamily="34" charset="-122"/>
              </a:rPr>
              <a:t>版权声明</a:t>
            </a:r>
            <a:endParaRPr lang="zh-CN" altLang="en-US" sz="2800" b="1" dirty="0">
              <a:solidFill>
                <a:schemeClr val="bg1"/>
              </a:solidFill>
              <a:latin typeface="微软雅黑" panose="020B0503020204020204" pitchFamily="34" charset="-122"/>
              <a:ea typeface="微软雅黑" panose="020B0503020204020204" pitchFamily="34" charset="-122"/>
            </a:endParaRPr>
          </a:p>
          <a:p>
            <a:pPr algn="just" defTabSz="457200">
              <a:lnSpc>
                <a:spcPct val="150000"/>
              </a:lnSpc>
            </a:pPr>
            <a:endParaRPr lang="zh-CN" altLang="en-US" sz="1200" dirty="0">
              <a:solidFill>
                <a:schemeClr val="bg1"/>
              </a:solidFill>
              <a:latin typeface="微软雅黑" panose="020B0503020204020204" pitchFamily="34" charset="-122"/>
              <a:ea typeface="微软雅黑" panose="020B0503020204020204" pitchFamily="34" charset="-122"/>
            </a:endParaRPr>
          </a:p>
          <a:p>
            <a:pPr algn="just" defTabSz="457200">
              <a:lnSpc>
                <a:spcPct val="150000"/>
              </a:lnSpc>
            </a:pPr>
            <a:r>
              <a:rPr lang="zh-CN" altLang="en-US" sz="1200" dirty="0">
                <a:solidFill>
                  <a:schemeClr val="bg1"/>
                </a:solidFill>
                <a:latin typeface="微软雅黑" panose="020B0503020204020204" pitchFamily="34" charset="-122"/>
                <a:ea typeface="微软雅黑" panose="020B0503020204020204" pitchFamily="34" charset="-122"/>
              </a:rPr>
              <a:t>感谢您下载觅知网平台上提供的</a:t>
            </a:r>
            <a:r>
              <a:rPr lang="en-US" altLang="zh-CN" sz="1200" dirty="0">
                <a:solidFill>
                  <a:schemeClr val="bg1"/>
                </a:solidFill>
                <a:latin typeface="微软雅黑" panose="020B0503020204020204" pitchFamily="34" charset="-122"/>
                <a:ea typeface="微软雅黑" panose="020B0503020204020204" pitchFamily="34" charset="-122"/>
              </a:rPr>
              <a:t>PPT</a:t>
            </a:r>
            <a:r>
              <a:rPr lang="zh-CN" altLang="en-US" sz="1200" dirty="0">
                <a:solidFill>
                  <a:schemeClr val="bg1"/>
                </a:solidFill>
                <a:latin typeface="微软雅黑" panose="020B0503020204020204" pitchFamily="34" charset="-122"/>
                <a:ea typeface="微软雅黑" panose="020B0503020204020204" pitchFamily="34" charset="-122"/>
              </a:rPr>
              <a:t>作品，为了您和觅知网以及原创作者的利益，请勿复制、传播、销售，否则将承担法律责任！觅知网将对作品进行维权，按照传播下载次数进行十倍的索取赔偿！</a:t>
            </a:r>
            <a:endParaRPr lang="en-US" altLang="zh-CN" sz="1200" dirty="0">
              <a:solidFill>
                <a:schemeClr val="bg1"/>
              </a:solidFill>
              <a:latin typeface="微软雅黑" panose="020B0503020204020204" pitchFamily="34" charset="-122"/>
              <a:ea typeface="微软雅黑" panose="020B0503020204020204" pitchFamily="34" charset="-122"/>
            </a:endParaRPr>
          </a:p>
          <a:p>
            <a:pPr algn="just" defTabSz="457200">
              <a:lnSpc>
                <a:spcPct val="150000"/>
              </a:lnSpc>
            </a:pPr>
            <a:endParaRPr lang="zh-CN" altLang="en-US" sz="1200" dirty="0">
              <a:solidFill>
                <a:schemeClr val="bg1"/>
              </a:solidFill>
              <a:latin typeface="微软雅黑" panose="020B0503020204020204" pitchFamily="34" charset="-122"/>
              <a:ea typeface="微软雅黑" panose="020B0503020204020204" pitchFamily="34" charset="-122"/>
            </a:endParaRPr>
          </a:p>
          <a:p>
            <a:pPr algn="just" defTabSz="457200">
              <a:lnSpc>
                <a:spcPct val="150000"/>
              </a:lnSpc>
            </a:pPr>
            <a:r>
              <a:rPr lang="en-US" altLang="zh-CN" sz="1200" dirty="0">
                <a:solidFill>
                  <a:schemeClr val="bg1"/>
                </a:solidFill>
                <a:latin typeface="微软雅黑" panose="020B0503020204020204" pitchFamily="34" charset="-122"/>
                <a:ea typeface="微软雅黑" panose="020B0503020204020204" pitchFamily="34" charset="-122"/>
              </a:rPr>
              <a:t>1.</a:t>
            </a:r>
            <a:r>
              <a:rPr lang="zh-CN" altLang="en-US" sz="1200" dirty="0">
                <a:solidFill>
                  <a:schemeClr val="bg1"/>
                </a:solidFill>
                <a:latin typeface="微软雅黑" panose="020B0503020204020204" pitchFamily="34" charset="-122"/>
                <a:ea typeface="微软雅黑" panose="020B0503020204020204" pitchFamily="34" charset="-122"/>
              </a:rPr>
              <a:t>在觅知网出售的</a:t>
            </a:r>
            <a:r>
              <a:rPr lang="en-US" altLang="zh-CN" sz="1200" dirty="0">
                <a:solidFill>
                  <a:schemeClr val="bg1"/>
                </a:solidFill>
                <a:latin typeface="微软雅黑" panose="020B0503020204020204" pitchFamily="34" charset="-122"/>
                <a:ea typeface="微软雅黑" panose="020B0503020204020204" pitchFamily="34" charset="-122"/>
              </a:rPr>
              <a:t>PPT</a:t>
            </a:r>
            <a:r>
              <a:rPr lang="zh-CN" altLang="en-US" sz="1200" dirty="0">
                <a:solidFill>
                  <a:schemeClr val="bg1"/>
                </a:solidFill>
                <a:latin typeface="微软雅黑" panose="020B0503020204020204" pitchFamily="34" charset="-122"/>
                <a:ea typeface="微软雅黑" panose="020B0503020204020204" pitchFamily="34" charset="-122"/>
              </a:rPr>
              <a:t>模板是免版税类（</a:t>
            </a:r>
            <a:r>
              <a:rPr lang="en-US" altLang="zh-CN" sz="1200" dirty="0">
                <a:solidFill>
                  <a:schemeClr val="bg1"/>
                </a:solidFill>
                <a:latin typeface="微软雅黑" panose="020B0503020204020204" pitchFamily="34" charset="-122"/>
                <a:ea typeface="微软雅黑" panose="020B0503020204020204" pitchFamily="34" charset="-122"/>
              </a:rPr>
              <a:t>RF</a:t>
            </a:r>
            <a:r>
              <a:rPr lang="zh-CN" altLang="en-US" sz="1200" dirty="0">
                <a:solidFill>
                  <a:schemeClr val="bg1"/>
                </a:solidFill>
                <a:latin typeface="微软雅黑" panose="020B0503020204020204" pitchFamily="34" charset="-122"/>
                <a:ea typeface="微软雅黑" panose="020B0503020204020204" pitchFamily="34" charset="-122"/>
              </a:rPr>
              <a:t>：</a:t>
            </a:r>
            <a:r>
              <a:rPr lang="en-US" altLang="zh-CN" sz="1200" dirty="0">
                <a:solidFill>
                  <a:schemeClr val="bg1"/>
                </a:solidFill>
                <a:latin typeface="微软雅黑" panose="020B0503020204020204" pitchFamily="34" charset="-122"/>
                <a:ea typeface="微软雅黑" panose="020B0503020204020204" pitchFamily="34" charset="-122"/>
              </a:rPr>
              <a:t>Royalty-Free</a:t>
            </a:r>
            <a:r>
              <a:rPr lang="zh-CN" altLang="en-US" sz="1200" dirty="0">
                <a:solidFill>
                  <a:schemeClr val="bg1"/>
                </a:solidFill>
                <a:latin typeface="微软雅黑" panose="020B0503020204020204" pitchFamily="34" charset="-122"/>
                <a:ea typeface="微软雅黑" panose="020B0503020204020204" pitchFamily="34" charset="-122"/>
              </a:rPr>
              <a:t>）正版受</a:t>
            </a:r>
            <a:r>
              <a:rPr lang="en-US" altLang="zh-CN" sz="1200" dirty="0">
                <a:solidFill>
                  <a:schemeClr val="bg1"/>
                </a:solidFill>
                <a:latin typeface="微软雅黑" panose="020B0503020204020204" pitchFamily="34" charset="-122"/>
                <a:ea typeface="微软雅黑" panose="020B0503020204020204" pitchFamily="34" charset="-122"/>
              </a:rPr>
              <a:t>《</a:t>
            </a:r>
            <a:r>
              <a:rPr lang="zh-CN" altLang="en-US" sz="120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200" dirty="0">
                <a:solidFill>
                  <a:schemeClr val="bg1"/>
                </a:solidFill>
                <a:latin typeface="微软雅黑" panose="020B0503020204020204" pitchFamily="34" charset="-122"/>
                <a:ea typeface="微软雅黑" panose="020B0503020204020204" pitchFamily="34" charset="-122"/>
              </a:rPr>
              <a:t>》</a:t>
            </a:r>
            <a:r>
              <a:rPr lang="zh-CN" altLang="en-US" sz="1200" dirty="0">
                <a:solidFill>
                  <a:schemeClr val="bg1"/>
                </a:solidFill>
                <a:latin typeface="微软雅黑" panose="020B0503020204020204" pitchFamily="34" charset="-122"/>
                <a:ea typeface="微软雅黑" panose="020B0503020204020204" pitchFamily="34" charset="-122"/>
              </a:rPr>
              <a:t>和</a:t>
            </a:r>
            <a:r>
              <a:rPr lang="en-US" altLang="zh-CN" sz="1200" dirty="0">
                <a:solidFill>
                  <a:schemeClr val="bg1"/>
                </a:solidFill>
                <a:latin typeface="微软雅黑" panose="020B0503020204020204" pitchFamily="34" charset="-122"/>
                <a:ea typeface="微软雅黑" panose="020B0503020204020204" pitchFamily="34" charset="-122"/>
              </a:rPr>
              <a:t>《</a:t>
            </a:r>
            <a:r>
              <a:rPr lang="zh-CN" altLang="en-US" sz="1200" dirty="0">
                <a:solidFill>
                  <a:schemeClr val="bg1"/>
                </a:solidFill>
                <a:latin typeface="微软雅黑" panose="020B0503020204020204" pitchFamily="34" charset="-122"/>
                <a:ea typeface="微软雅黑" panose="020B0503020204020204" pitchFamily="34" charset="-122"/>
              </a:rPr>
              <a:t>世界版权公约</a:t>
            </a:r>
            <a:r>
              <a:rPr lang="en-US" altLang="zh-CN" sz="1200" dirty="0">
                <a:solidFill>
                  <a:schemeClr val="bg1"/>
                </a:solidFill>
                <a:latin typeface="微软雅黑" panose="020B0503020204020204" pitchFamily="34" charset="-122"/>
                <a:ea typeface="微软雅黑" panose="020B0503020204020204" pitchFamily="34" charset="-122"/>
              </a:rPr>
              <a:t>》</a:t>
            </a:r>
            <a:r>
              <a:rPr lang="zh-CN" altLang="en-US" sz="1200" dirty="0">
                <a:solidFill>
                  <a:schemeClr val="bg1"/>
                </a:solidFill>
                <a:latin typeface="微软雅黑" panose="020B0503020204020204" pitchFamily="34" charset="-122"/>
                <a:ea typeface="微软雅黑" panose="020B0503020204020204" pitchFamily="34" charset="-122"/>
              </a:rPr>
              <a:t>的保护，作品的所有权、版权和著作权归觅知网所有，您下载的是</a:t>
            </a:r>
            <a:r>
              <a:rPr lang="en-US" altLang="zh-CN" sz="1200" dirty="0">
                <a:solidFill>
                  <a:schemeClr val="bg1"/>
                </a:solidFill>
                <a:latin typeface="微软雅黑" panose="020B0503020204020204" pitchFamily="34" charset="-122"/>
                <a:ea typeface="微软雅黑" panose="020B0503020204020204" pitchFamily="34" charset="-122"/>
              </a:rPr>
              <a:t>PPT</a:t>
            </a:r>
            <a:r>
              <a:rPr lang="zh-CN" altLang="en-US" sz="1200" dirty="0">
                <a:solidFill>
                  <a:schemeClr val="bg1"/>
                </a:solidFill>
                <a:latin typeface="微软雅黑" panose="020B0503020204020204" pitchFamily="34" charset="-122"/>
                <a:ea typeface="微软雅黑" panose="020B0503020204020204" pitchFamily="34" charset="-122"/>
              </a:rPr>
              <a:t>模板素材的使用权。</a:t>
            </a:r>
            <a:endParaRPr lang="zh-CN" altLang="en-US" sz="1200" dirty="0">
              <a:solidFill>
                <a:schemeClr val="bg1"/>
              </a:solidFill>
              <a:latin typeface="微软雅黑" panose="020B0503020204020204" pitchFamily="34" charset="-122"/>
              <a:ea typeface="微软雅黑" panose="020B0503020204020204" pitchFamily="34" charset="-122"/>
            </a:endParaRPr>
          </a:p>
          <a:p>
            <a:pPr algn="just" defTabSz="457200">
              <a:lnSpc>
                <a:spcPct val="150000"/>
              </a:lnSpc>
            </a:pPr>
            <a:r>
              <a:rPr lang="en-US" altLang="zh-CN" sz="1200" dirty="0">
                <a:solidFill>
                  <a:schemeClr val="bg1"/>
                </a:solidFill>
                <a:latin typeface="微软雅黑" panose="020B0503020204020204" pitchFamily="34" charset="-122"/>
                <a:ea typeface="微软雅黑" panose="020B0503020204020204" pitchFamily="34" charset="-122"/>
              </a:rPr>
              <a:t>2.</a:t>
            </a:r>
            <a:r>
              <a:rPr lang="zh-CN" altLang="en-US" sz="1200" dirty="0">
                <a:solidFill>
                  <a:schemeClr val="bg1"/>
                </a:solidFill>
                <a:latin typeface="微软雅黑" panose="020B0503020204020204" pitchFamily="34" charset="-122"/>
                <a:ea typeface="微软雅黑" panose="020B0503020204020204" pitchFamily="34" charset="-122"/>
              </a:rPr>
              <a:t>不得将觅知网的</a:t>
            </a:r>
            <a:r>
              <a:rPr lang="en-US" altLang="zh-CN" sz="1200" dirty="0">
                <a:solidFill>
                  <a:schemeClr val="bg1"/>
                </a:solidFill>
                <a:latin typeface="微软雅黑" panose="020B0503020204020204" pitchFamily="34" charset="-122"/>
                <a:ea typeface="微软雅黑" panose="020B0503020204020204" pitchFamily="34" charset="-122"/>
              </a:rPr>
              <a:t>PPT</a:t>
            </a:r>
            <a:r>
              <a:rPr lang="zh-CN" altLang="en-US" sz="1200" dirty="0">
                <a:solidFill>
                  <a:schemeClr val="bg1"/>
                </a:solidFill>
                <a:latin typeface="微软雅黑" panose="020B0503020204020204" pitchFamily="34" charset="-122"/>
                <a:ea typeface="微软雅黑" panose="020B0503020204020204" pitchFamily="34" charset="-122"/>
              </a:rPr>
              <a:t>模板、</a:t>
            </a:r>
            <a:r>
              <a:rPr lang="en-US" altLang="zh-CN" sz="1200" dirty="0">
                <a:solidFill>
                  <a:schemeClr val="bg1"/>
                </a:solidFill>
                <a:latin typeface="微软雅黑" panose="020B0503020204020204" pitchFamily="34" charset="-122"/>
                <a:ea typeface="微软雅黑" panose="020B0503020204020204" pitchFamily="34" charset="-122"/>
              </a:rPr>
              <a:t>PPT</a:t>
            </a:r>
            <a:r>
              <a:rPr lang="zh-CN" altLang="en-US" sz="120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8" name="文本框 7"/>
          <p:cNvSpPr txBox="1"/>
          <p:nvPr userDrawn="1"/>
        </p:nvSpPr>
        <p:spPr>
          <a:xfrm>
            <a:off x="1652741" y="4985563"/>
            <a:ext cx="7296131" cy="368385"/>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just" defTabSz="457200"/>
            <a:r>
              <a:rPr lang="zh-CN" altLang="en-US" sz="1800" b="1" dirty="0">
                <a:solidFill>
                  <a:schemeClr val="bg1"/>
                </a:solidFill>
              </a:rPr>
              <a:t>更多精品</a:t>
            </a:r>
            <a:r>
              <a:rPr lang="en-US" altLang="zh-CN" sz="1800" b="1" dirty="0">
                <a:solidFill>
                  <a:schemeClr val="bg1"/>
                </a:solidFill>
              </a:rPr>
              <a:t>PPT</a:t>
            </a:r>
            <a:r>
              <a:rPr lang="zh-CN" altLang="en-US" sz="1800" b="1" dirty="0">
                <a:solidFill>
                  <a:schemeClr val="bg1"/>
                </a:solidFill>
              </a:rPr>
              <a:t>模板：</a:t>
            </a:r>
            <a:r>
              <a:rPr lang="en-US" altLang="zh-CN" sz="1800" b="1" dirty="0">
                <a:solidFill>
                  <a:schemeClr val="bg1"/>
                </a:solidFill>
              </a:rPr>
              <a:t>http://www.51miz.com/ppt/</a:t>
            </a:r>
            <a:endParaRPr lang="en-US" altLang="zh-CN" sz="1800" b="1" dirty="0">
              <a:solidFill>
                <a:schemeClr val="bg1"/>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C2248D-23EA-4282-BDD4-C5422A7739E1}"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59521F-E503-486D-8F2C-822C53B7C095}"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7.pn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4.xml"/><Relationship Id="rId2" Type="http://schemas.openxmlformats.org/officeDocument/2006/relationships/image" Target="../media/image21.jpeg"/><Relationship Id="rId1"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image" Target="../media/image22.jpe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4.xml"/><Relationship Id="rId2" Type="http://schemas.openxmlformats.org/officeDocument/2006/relationships/image" Target="../media/image23.jpeg"/><Relationship Id="rId1"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image" Target="../media/image24.jpeg"/></Relationships>
</file>

<file path=ppt/slides/_rels/slide15.xml.rels><?xml version="1.0" encoding="UTF-8" standalone="yes"?>
<Relationships xmlns="http://schemas.openxmlformats.org/package/2006/relationships"><Relationship Id="rId9" Type="http://schemas.openxmlformats.org/officeDocument/2006/relationships/tags" Target="../tags/tag21.xml"/><Relationship Id="rId8" Type="http://schemas.openxmlformats.org/officeDocument/2006/relationships/tags" Target="../tags/tag20.xml"/><Relationship Id="rId7" Type="http://schemas.openxmlformats.org/officeDocument/2006/relationships/tags" Target="../tags/tag19.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microsoft.com/office/2007/relationships/hdphoto" Target="../media/image26.wdp"/><Relationship Id="rId15" Type="http://schemas.openxmlformats.org/officeDocument/2006/relationships/notesSlide" Target="../notesSlides/notesSlide13.xml"/><Relationship Id="rId14" Type="http://schemas.openxmlformats.org/officeDocument/2006/relationships/slideLayout" Target="../slideLayouts/slideLayout5.xml"/><Relationship Id="rId13" Type="http://schemas.openxmlformats.org/officeDocument/2006/relationships/tags" Target="../tags/tag25.xml"/><Relationship Id="rId12" Type="http://schemas.openxmlformats.org/officeDocument/2006/relationships/tags" Target="../tags/tag24.xml"/><Relationship Id="rId11" Type="http://schemas.openxmlformats.org/officeDocument/2006/relationships/tags" Target="../tags/tag23.xml"/><Relationship Id="rId10" Type="http://schemas.openxmlformats.org/officeDocument/2006/relationships/tags" Target="../tags/tag22.xml"/><Relationship Id="rId1"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image" Target="../media/image2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5.xml"/><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1.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image" Target="../media/image12.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5.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5.xml"/><Relationship Id="rId2" Type="http://schemas.openxmlformats.org/officeDocument/2006/relationships/image" Target="../media/image16.png"/><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tags" Target="../tags/tag1.xml"/><Relationship Id="rId2" Type="http://schemas.microsoft.com/office/2007/relationships/hdphoto" Target="../media/image18.wdp"/><Relationship Id="rId18" Type="http://schemas.openxmlformats.org/officeDocument/2006/relationships/notesSlide" Target="../notesSlides/notesSlide6.xml"/><Relationship Id="rId17" Type="http://schemas.openxmlformats.org/officeDocument/2006/relationships/slideLayout" Target="../slideLayouts/slideLayout6.xml"/><Relationship Id="rId16" Type="http://schemas.openxmlformats.org/officeDocument/2006/relationships/tags" Target="../tags/tag14.xml"/><Relationship Id="rId15" Type="http://schemas.openxmlformats.org/officeDocument/2006/relationships/tags" Target="../tags/tag13.xml"/><Relationship Id="rId14" Type="http://schemas.openxmlformats.org/officeDocument/2006/relationships/tags" Target="../tags/tag12.xml"/><Relationship Id="rId13" Type="http://schemas.openxmlformats.org/officeDocument/2006/relationships/tags" Target="../tags/tag11.xml"/><Relationship Id="rId12" Type="http://schemas.openxmlformats.org/officeDocument/2006/relationships/tags" Target="../tags/tag10.xml"/><Relationship Id="rId11" Type="http://schemas.openxmlformats.org/officeDocument/2006/relationships/tags" Target="../tags/tag9.xml"/><Relationship Id="rId10" Type="http://schemas.openxmlformats.org/officeDocument/2006/relationships/tags" Target="../tags/tag8.xml"/><Relationship Id="rId1"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1932405"/>
            <a:ext cx="12192000" cy="4925595"/>
          </a:xfrm>
          <a:prstGeom prst="rect">
            <a:avLst/>
          </a:prstGeom>
          <a:blipFill dpi="0" rotWithShape="1">
            <a:blip r:embed="rId1">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73" y="302353"/>
            <a:ext cx="8895809" cy="6587518"/>
          </a:xfrm>
          <a:prstGeom prst="rect">
            <a:avLst/>
          </a:prstGeom>
        </p:spPr>
      </p:pic>
      <p:sp>
        <p:nvSpPr>
          <p:cNvPr id="3" name="矩形 2"/>
          <p:cNvSpPr/>
          <p:nvPr/>
        </p:nvSpPr>
        <p:spPr>
          <a:xfrm>
            <a:off x="4258945" y="1649095"/>
            <a:ext cx="7528560" cy="1198880"/>
          </a:xfrm>
          <a:prstGeom prst="rect">
            <a:avLst/>
          </a:prstGeom>
          <a:noFill/>
          <a:ln>
            <a:noFill/>
          </a:ln>
        </p:spPr>
        <p:txBody>
          <a:bodyPr wrap="none" rtlCol="0" anchor="t">
            <a:spAutoFit/>
          </a:bodyPr>
          <a:p>
            <a:pPr algn="ctr"/>
            <a:r>
              <a:rPr lang="zh-CN" altLang="zh-CN" sz="7200" b="1">
                <a:solidFill>
                  <a:schemeClr val="bg1"/>
                </a:solidFill>
                <a:effectLst>
                  <a:glow rad="139700">
                    <a:srgbClr val="70AD47">
                      <a:satMod val="175000"/>
                      <a:alpha val="40000"/>
                    </a:srgbClr>
                  </a:glow>
                </a:effectLst>
              </a:rPr>
              <a:t>工业机器人的腕部</a:t>
            </a:r>
            <a:endParaRPr lang="zh-CN" altLang="zh-CN" sz="7200" b="1">
              <a:solidFill>
                <a:schemeClr val="bg1"/>
              </a:solidFill>
              <a:effectLst>
                <a:glow rad="139700">
                  <a:srgbClr val="70AD47">
                    <a:satMod val="175000"/>
                    <a:alpha val="40000"/>
                  </a:srgbClr>
                </a:glow>
              </a:effectLst>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0"/>
                                        <p:tgtEl>
                                          <p:spTgt spid="4"/>
                                        </p:tgtEl>
                                      </p:cBhvr>
                                    </p:animEffect>
                                  </p:childTnLst>
                                </p:cTn>
                              </p:par>
                              <p:par>
                                <p:cTn id="8" presetID="42" presetClass="entr" presetSubtype="0" fill="hold" nodeType="withEffect">
                                  <p:stCondLst>
                                    <p:cond delay="70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等腰三角形 73"/>
          <p:cNvSpPr/>
          <p:nvPr/>
        </p:nvSpPr>
        <p:spPr>
          <a:xfrm rot="10800000">
            <a:off x="5388787" y="0"/>
            <a:ext cx="1292746" cy="7874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51203"/>
          <p:cNvGrpSpPr/>
          <p:nvPr/>
        </p:nvGrpSpPr>
        <p:grpSpPr>
          <a:xfrm>
            <a:off x="678180" y="642620"/>
            <a:ext cx="3212465" cy="685360"/>
            <a:chOff x="0" y="0"/>
            <a:chExt cx="6784994" cy="540866"/>
          </a:xfrm>
        </p:grpSpPr>
        <p:grpSp>
          <p:nvGrpSpPr>
            <p:cNvPr id="51204" name="组合 51204"/>
            <p:cNvGrpSpPr/>
            <p:nvPr/>
          </p:nvGrpSpPr>
          <p:grpSpPr>
            <a:xfrm>
              <a:off x="0" y="0"/>
              <a:ext cx="6784994" cy="540866"/>
              <a:chOff x="0" y="0"/>
              <a:chExt cx="3419856" cy="542544"/>
            </a:xfrm>
          </p:grpSpPr>
          <p:pic>
            <p:nvPicPr>
              <p:cNvPr id="51205" name="五边形 6"/>
              <p:cNvPicPr/>
              <p:nvPr/>
            </p:nvPicPr>
            <p:blipFill>
              <a:blip r:embed="rId1"/>
              <a:stretch>
                <a:fillRect/>
              </a:stretch>
            </p:blipFill>
            <p:spPr>
              <a:xfrm>
                <a:off x="0" y="0"/>
                <a:ext cx="3419856" cy="542544"/>
              </a:xfrm>
              <a:prstGeom prst="rect">
                <a:avLst/>
              </a:prstGeom>
              <a:noFill/>
              <a:ln w="9525">
                <a:noFill/>
              </a:ln>
            </p:spPr>
          </p:pic>
          <p:sp>
            <p:nvSpPr>
              <p:cNvPr id="51206" name="Text Box 9"/>
              <p:cNvSpPr txBox="1"/>
              <p:nvPr/>
            </p:nvSpPr>
            <p:spPr>
              <a:xfrm>
                <a:off x="53023" y="28829"/>
                <a:ext cx="3201590" cy="433388"/>
              </a:xfrm>
              <a:prstGeom prst="rect">
                <a:avLst/>
              </a:prstGeom>
              <a:noFill/>
              <a:ln w="9525">
                <a:noFill/>
              </a:ln>
            </p:spPr>
            <p:txBody>
              <a:bodyPr anchor="ctr"/>
              <a:p>
                <a:pPr algn="ctr">
                  <a:buFont typeface="Arial" panose="020B0604020202020204" pitchFamily="34" charset="0"/>
                </a:pPr>
                <a:endParaRPr lang="zh-CN" altLang="en-US" dirty="0">
                  <a:solidFill>
                    <a:srgbClr val="FFFFFF"/>
                  </a:solidFill>
                  <a:latin typeface="Verdana" panose="020B0604030504040204" pitchFamily="2" charset="0"/>
                  <a:ea typeface="Gulim" panose="020B0600000101010101" pitchFamily="2" charset="-127"/>
                </a:endParaRPr>
              </a:p>
            </p:txBody>
          </p:sp>
        </p:grpSp>
        <p:sp>
          <p:nvSpPr>
            <p:cNvPr id="51207" name="TextBox 4"/>
            <p:cNvSpPr txBox="1"/>
            <p:nvPr/>
          </p:nvSpPr>
          <p:spPr>
            <a:xfrm>
              <a:off x="234330" y="28740"/>
              <a:ext cx="6437782" cy="411923"/>
            </a:xfrm>
            <a:prstGeom prst="rect">
              <a:avLst/>
            </a:prstGeom>
            <a:noFill/>
            <a:ln w="9525">
              <a:noFill/>
            </a:ln>
          </p:spPr>
          <p:txBody>
            <a:bodyPr wrap="square" anchor="t">
              <a:spAutoFit/>
            </a:bodyPr>
            <a:p>
              <a:pPr>
                <a:buFont typeface="Arial" panose="020B0604020202020204" pitchFamily="34" charset="0"/>
              </a:pPr>
              <a:r>
                <a:rPr lang="en-US" altLang="zh-CN" sz="2800" b="1" dirty="0">
                  <a:solidFill>
                    <a:srgbClr val="FFFF00"/>
                  </a:solidFill>
                  <a:latin typeface="黑体" panose="02010609060101010101" charset="-122"/>
                  <a:ea typeface="黑体" panose="02010609060101010101" charset="-122"/>
                </a:rPr>
                <a:t>1</a:t>
              </a:r>
              <a:r>
                <a:rPr lang="zh-CN" altLang="en-US" sz="2800" b="1" dirty="0">
                  <a:solidFill>
                    <a:srgbClr val="FFFF00"/>
                  </a:solidFill>
                  <a:latin typeface="黑体" panose="02010609060101010101" charset="-122"/>
                  <a:ea typeface="黑体" panose="02010609060101010101" charset="-122"/>
                </a:rPr>
                <a:t>）单自由度手腕</a:t>
              </a:r>
              <a:endParaRPr lang="en-US" altLang="zh-CN" sz="2800" b="1" dirty="0">
                <a:solidFill>
                  <a:srgbClr val="FFFF00"/>
                </a:solidFill>
                <a:latin typeface="黑体" panose="02010609060101010101" charset="-122"/>
                <a:ea typeface="黑体" panose="02010609060101010101" charset="-122"/>
              </a:endParaRPr>
            </a:p>
          </p:txBody>
        </p:sp>
      </p:grpSp>
      <p:sp>
        <p:nvSpPr>
          <p:cNvPr id="51208" name="Text Box 5"/>
          <p:cNvSpPr txBox="1"/>
          <p:nvPr/>
        </p:nvSpPr>
        <p:spPr>
          <a:xfrm>
            <a:off x="1897380" y="1486535"/>
            <a:ext cx="8966200" cy="2861310"/>
          </a:xfrm>
          <a:prstGeom prst="rect">
            <a:avLst/>
          </a:prstGeom>
          <a:solidFill>
            <a:srgbClr val="FFFFFF"/>
          </a:solidFill>
          <a:ln w="28575" cap="flat" cmpd="sng">
            <a:solidFill>
              <a:srgbClr val="5C80BB"/>
            </a:solidFill>
            <a:prstDash val="solid"/>
            <a:miter/>
            <a:headEnd type="none" w="med" len="med"/>
            <a:tailEnd type="none" w="med" len="med"/>
          </a:ln>
          <a:effectLst>
            <a:outerShdw dist="20000" dir="5400000" algn="ctr" rotWithShape="0">
              <a:srgbClr val="000000">
                <a:alpha val="34999"/>
              </a:srgbClr>
            </a:outerShdw>
          </a:effectLst>
        </p:spPr>
        <p:txBody>
          <a:bodyPr wrap="square" anchor="t">
            <a:spAutoFit/>
          </a:bodyPr>
          <a:p>
            <a:pPr>
              <a:lnSpc>
                <a:spcPct val="150000"/>
              </a:lnSpc>
              <a:spcBef>
                <a:spcPct val="50000"/>
              </a:spcBef>
              <a:buFont typeface="Wingdings" panose="05000000000000000000" pitchFamily="2" charset="2"/>
            </a:pPr>
            <a:r>
              <a:rPr lang="zh-CN" altLang="en-US" sz="2000" dirty="0">
                <a:solidFill>
                  <a:srgbClr val="000000"/>
                </a:solidFill>
                <a:latin typeface="微软雅黑" panose="020B0503020204020204" pitchFamily="34" charset="-122"/>
                <a:ea typeface="微软雅黑" panose="020B0503020204020204" pitchFamily="34" charset="-122"/>
              </a:rPr>
              <a:t>        </a:t>
            </a:r>
            <a:r>
              <a:rPr lang="zh-CN" altLang="en-US" sz="2400" dirty="0">
                <a:solidFill>
                  <a:srgbClr val="000000"/>
                </a:solidFill>
                <a:latin typeface="微软雅黑" panose="020B0503020204020204" pitchFamily="34" charset="-122"/>
                <a:ea typeface="微软雅黑" panose="020B0503020204020204" pitchFamily="34" charset="-122"/>
              </a:rPr>
              <a:t>图（</a:t>
            </a:r>
            <a:r>
              <a:rPr lang="en-US" altLang="zh-CN" sz="2400" dirty="0">
                <a:solidFill>
                  <a:srgbClr val="000000"/>
                </a:solidFill>
                <a:latin typeface="微软雅黑" panose="020B0503020204020204" pitchFamily="34" charset="-122"/>
                <a:ea typeface="微软雅黑" panose="020B0503020204020204" pitchFamily="34" charset="-122"/>
              </a:rPr>
              <a:t>a</a:t>
            </a:r>
            <a:r>
              <a:rPr lang="zh-CN" altLang="en-US" sz="2400" dirty="0">
                <a:solidFill>
                  <a:srgbClr val="000000"/>
                </a:solidFill>
                <a:latin typeface="微软雅黑" panose="020B0503020204020204" pitchFamily="34" charset="-122"/>
                <a:ea typeface="微软雅黑" panose="020B0503020204020204" pitchFamily="34" charset="-122"/>
              </a:rPr>
              <a:t>）所示为</a:t>
            </a:r>
            <a:r>
              <a:rPr lang="en-US" altLang="zh-CN" sz="2400" dirty="0">
                <a:solidFill>
                  <a:srgbClr val="000000"/>
                </a:solidFill>
                <a:latin typeface="微软雅黑" panose="020B0503020204020204" pitchFamily="34" charset="-122"/>
                <a:ea typeface="微软雅黑" panose="020B0503020204020204" pitchFamily="34" charset="-122"/>
              </a:rPr>
              <a:t>R</a:t>
            </a:r>
            <a:r>
              <a:rPr lang="zh-CN" altLang="en-US" sz="2400" dirty="0">
                <a:solidFill>
                  <a:srgbClr val="000000"/>
                </a:solidFill>
                <a:latin typeface="微软雅黑" panose="020B0503020204020204" pitchFamily="34" charset="-122"/>
                <a:ea typeface="微软雅黑" panose="020B0503020204020204" pitchFamily="34" charset="-122"/>
              </a:rPr>
              <a:t>关节，它使手臂纵轴线和手腕关节轴线构成共轴线形式，其旋转角度大，可达</a:t>
            </a:r>
            <a:r>
              <a:rPr lang="en-US" altLang="zh-CN" sz="2400" dirty="0">
                <a:solidFill>
                  <a:srgbClr val="000000"/>
                </a:solidFill>
                <a:latin typeface="微软雅黑" panose="020B0503020204020204" pitchFamily="34" charset="-122"/>
                <a:ea typeface="微软雅黑" panose="020B0503020204020204" pitchFamily="34" charset="-122"/>
              </a:rPr>
              <a:t>360°</a:t>
            </a:r>
            <a:r>
              <a:rPr lang="zh-CN" altLang="en-US" sz="2400" dirty="0">
                <a:solidFill>
                  <a:srgbClr val="000000"/>
                </a:solidFill>
                <a:latin typeface="微软雅黑" panose="020B0503020204020204" pitchFamily="34" charset="-122"/>
                <a:ea typeface="微软雅黑" panose="020B0503020204020204" pitchFamily="34" charset="-122"/>
              </a:rPr>
              <a:t>以上；</a:t>
            </a:r>
            <a:r>
              <a:rPr lang="zh-CN" altLang="en-US" sz="2400" dirty="0">
                <a:solidFill>
                  <a:srgbClr val="000000"/>
                </a:solidFill>
                <a:latin typeface="微软雅黑" panose="020B0503020204020204" pitchFamily="34" charset="-122"/>
                <a:ea typeface="微软雅黑" panose="020B0503020204020204" pitchFamily="34" charset="-122"/>
                <a:sym typeface="+mn-ea"/>
              </a:rPr>
              <a:t>图</a:t>
            </a:r>
            <a:r>
              <a:rPr lang="zh-CN" altLang="en-US" sz="2400" dirty="0">
                <a:solidFill>
                  <a:srgbClr val="000000"/>
                </a:solidFill>
                <a:latin typeface="微软雅黑" panose="020B0503020204020204" pitchFamily="34" charset="-122"/>
                <a:ea typeface="微软雅黑" panose="020B0503020204020204" pitchFamily="34" charset="-122"/>
              </a:rPr>
              <a:t>（</a:t>
            </a:r>
            <a:r>
              <a:rPr lang="en-US" altLang="zh-CN" sz="2400" dirty="0">
                <a:solidFill>
                  <a:srgbClr val="000000"/>
                </a:solidFill>
                <a:latin typeface="微软雅黑" panose="020B0503020204020204" pitchFamily="34" charset="-122"/>
                <a:ea typeface="微软雅黑" panose="020B0503020204020204" pitchFamily="34" charset="-122"/>
              </a:rPr>
              <a:t>b</a:t>
            </a:r>
            <a:r>
              <a:rPr lang="zh-CN" altLang="en-US" sz="2400" dirty="0">
                <a:solidFill>
                  <a:srgbClr val="000000"/>
                </a:solidFill>
                <a:latin typeface="微软雅黑" panose="020B0503020204020204" pitchFamily="34" charset="-122"/>
                <a:ea typeface="微软雅黑" panose="020B0503020204020204" pitchFamily="34" charset="-122"/>
              </a:rPr>
              <a:t>）、</a:t>
            </a:r>
            <a:r>
              <a:rPr lang="zh-CN" altLang="en-US" sz="2400" dirty="0">
                <a:solidFill>
                  <a:srgbClr val="000000"/>
                </a:solidFill>
                <a:latin typeface="微软雅黑" panose="020B0503020204020204" pitchFamily="34" charset="-122"/>
                <a:ea typeface="微软雅黑" panose="020B0503020204020204" pitchFamily="34" charset="-122"/>
                <a:sym typeface="+mn-ea"/>
              </a:rPr>
              <a:t>图</a:t>
            </a:r>
            <a:r>
              <a:rPr lang="zh-CN" altLang="en-US" sz="2400" dirty="0">
                <a:solidFill>
                  <a:srgbClr val="000000"/>
                </a:solidFill>
                <a:latin typeface="微软雅黑" panose="020B0503020204020204" pitchFamily="34" charset="-122"/>
                <a:ea typeface="微软雅黑" panose="020B0503020204020204" pitchFamily="34" charset="-122"/>
              </a:rPr>
              <a:t>（</a:t>
            </a:r>
            <a:r>
              <a:rPr lang="en-US" altLang="zh-CN" sz="2400" dirty="0">
                <a:solidFill>
                  <a:srgbClr val="000000"/>
                </a:solidFill>
                <a:latin typeface="微软雅黑" panose="020B0503020204020204" pitchFamily="34" charset="-122"/>
                <a:ea typeface="微软雅黑" panose="020B0503020204020204" pitchFamily="34" charset="-122"/>
              </a:rPr>
              <a:t>c</a:t>
            </a:r>
            <a:r>
              <a:rPr lang="zh-CN" altLang="en-US" sz="2400" dirty="0">
                <a:solidFill>
                  <a:srgbClr val="000000"/>
                </a:solidFill>
                <a:latin typeface="微软雅黑" panose="020B0503020204020204" pitchFamily="34" charset="-122"/>
                <a:ea typeface="微软雅黑" panose="020B0503020204020204" pitchFamily="34" charset="-122"/>
              </a:rPr>
              <a:t>）所示为</a:t>
            </a:r>
            <a:r>
              <a:rPr lang="en-US" altLang="zh-CN" sz="2400" dirty="0">
                <a:solidFill>
                  <a:srgbClr val="000000"/>
                </a:solidFill>
                <a:latin typeface="微软雅黑" panose="020B0503020204020204" pitchFamily="34" charset="-122"/>
                <a:ea typeface="微软雅黑" panose="020B0503020204020204" pitchFamily="34" charset="-122"/>
              </a:rPr>
              <a:t>B</a:t>
            </a:r>
            <a:r>
              <a:rPr lang="zh-CN" altLang="en-US" sz="2400" dirty="0">
                <a:solidFill>
                  <a:srgbClr val="000000"/>
                </a:solidFill>
                <a:latin typeface="微软雅黑" panose="020B0503020204020204" pitchFamily="34" charset="-122"/>
                <a:ea typeface="微软雅黑" panose="020B0503020204020204" pitchFamily="34" charset="-122"/>
              </a:rPr>
              <a:t>关节，关节轴线与前、后两个连接件的轴线相垂直。</a:t>
            </a:r>
            <a:r>
              <a:rPr lang="en-US" altLang="zh-CN" sz="2400" dirty="0">
                <a:solidFill>
                  <a:srgbClr val="000000"/>
                </a:solidFill>
                <a:latin typeface="微软雅黑" panose="020B0503020204020204" pitchFamily="34" charset="-122"/>
                <a:ea typeface="微软雅黑" panose="020B0503020204020204" pitchFamily="34" charset="-122"/>
              </a:rPr>
              <a:t>B</a:t>
            </a:r>
            <a:r>
              <a:rPr lang="zh-CN" altLang="en-US" sz="2400" dirty="0">
                <a:solidFill>
                  <a:srgbClr val="000000"/>
                </a:solidFill>
                <a:latin typeface="微软雅黑" panose="020B0503020204020204" pitchFamily="34" charset="-122"/>
                <a:ea typeface="微软雅黑" panose="020B0503020204020204" pitchFamily="34" charset="-122"/>
              </a:rPr>
              <a:t>关节因为受到结构上的干涉，旋转角度小，方向角大大受限。</a:t>
            </a:r>
            <a:r>
              <a:rPr lang="zh-CN" altLang="en-US" sz="2400" dirty="0">
                <a:solidFill>
                  <a:srgbClr val="000000"/>
                </a:solidFill>
                <a:latin typeface="微软雅黑" panose="020B0503020204020204" pitchFamily="34" charset="-122"/>
                <a:ea typeface="微软雅黑" panose="020B0503020204020204" pitchFamily="34" charset="-122"/>
                <a:sym typeface="+mn-ea"/>
              </a:rPr>
              <a:t>图</a:t>
            </a:r>
            <a:r>
              <a:rPr lang="zh-CN" altLang="en-US" sz="2400" dirty="0">
                <a:solidFill>
                  <a:srgbClr val="000000"/>
                </a:solidFill>
                <a:latin typeface="微软雅黑" panose="020B0503020204020204" pitchFamily="34" charset="-122"/>
                <a:ea typeface="微软雅黑" panose="020B0503020204020204" pitchFamily="34" charset="-122"/>
              </a:rPr>
              <a:t>（</a:t>
            </a:r>
            <a:r>
              <a:rPr lang="en-US" altLang="zh-CN" sz="2400" dirty="0">
                <a:solidFill>
                  <a:srgbClr val="000000"/>
                </a:solidFill>
                <a:latin typeface="微软雅黑" panose="020B0503020204020204" pitchFamily="34" charset="-122"/>
                <a:ea typeface="微软雅黑" panose="020B0503020204020204" pitchFamily="34" charset="-122"/>
              </a:rPr>
              <a:t>d</a:t>
            </a:r>
            <a:r>
              <a:rPr lang="zh-CN" altLang="en-US" sz="2400" dirty="0">
                <a:solidFill>
                  <a:srgbClr val="000000"/>
                </a:solidFill>
                <a:latin typeface="微软雅黑" panose="020B0503020204020204" pitchFamily="34" charset="-122"/>
                <a:ea typeface="微软雅黑" panose="020B0503020204020204" pitchFamily="34" charset="-122"/>
              </a:rPr>
              <a:t>）所示为</a:t>
            </a:r>
            <a:r>
              <a:rPr lang="en-US" altLang="zh-CN" sz="2400" dirty="0">
                <a:solidFill>
                  <a:srgbClr val="000000"/>
                </a:solidFill>
                <a:latin typeface="微软雅黑" panose="020B0503020204020204" pitchFamily="34" charset="-122"/>
                <a:ea typeface="微软雅黑" panose="020B0503020204020204" pitchFamily="34" charset="-122"/>
              </a:rPr>
              <a:t>T</a:t>
            </a:r>
            <a:r>
              <a:rPr lang="zh-CN" altLang="en-US" sz="2400" dirty="0">
                <a:solidFill>
                  <a:srgbClr val="000000"/>
                </a:solidFill>
                <a:latin typeface="微软雅黑" panose="020B0503020204020204" pitchFamily="34" charset="-122"/>
                <a:ea typeface="微软雅黑" panose="020B0503020204020204" pitchFamily="34" charset="-122"/>
              </a:rPr>
              <a:t>关节。</a:t>
            </a:r>
            <a:endParaRPr lang="zh-CN" altLang="en-US" sz="2400" dirty="0">
              <a:solidFill>
                <a:srgbClr val="000000"/>
              </a:solidFill>
              <a:latin typeface="微软雅黑" panose="020B0503020204020204" pitchFamily="34" charset="-122"/>
              <a:ea typeface="微软雅黑" panose="020B0503020204020204" pitchFamily="34" charset="-122"/>
            </a:endParaRPr>
          </a:p>
        </p:txBody>
      </p:sp>
      <p:grpSp>
        <p:nvGrpSpPr>
          <p:cNvPr id="51210" name="组合 51209"/>
          <p:cNvGrpSpPr/>
          <p:nvPr/>
        </p:nvGrpSpPr>
        <p:grpSpPr>
          <a:xfrm>
            <a:off x="2109788" y="4503420"/>
            <a:ext cx="7850187" cy="2154873"/>
            <a:chOff x="0" y="0"/>
            <a:chExt cx="7850187" cy="2154873"/>
          </a:xfrm>
        </p:grpSpPr>
        <p:sp>
          <p:nvSpPr>
            <p:cNvPr id="4" name="TextBox 8"/>
            <p:cNvSpPr txBox="1"/>
            <p:nvPr/>
          </p:nvSpPr>
          <p:spPr>
            <a:xfrm>
              <a:off x="3278505" y="1786573"/>
              <a:ext cx="1677670" cy="368300"/>
            </a:xfrm>
            <a:prstGeom prst="rect">
              <a:avLst/>
            </a:prstGeom>
            <a:noFill/>
            <a:ln w="9525">
              <a:noFill/>
            </a:ln>
          </p:spPr>
          <p:txBody>
            <a:bodyPr wrap="none" anchor="t">
              <a:spAutoFit/>
            </a:bodyPr>
            <a:p>
              <a:r>
                <a:rPr lang="en-US" altLang="zh-CN" b="1" dirty="0">
                  <a:solidFill>
                    <a:srgbClr val="0066FF"/>
                  </a:solidFill>
                  <a:latin typeface="黑体" panose="02010609060101010101" charset="-122"/>
                  <a:ea typeface="黑体" panose="02010609060101010101" charset="-122"/>
                </a:rPr>
                <a:t> </a:t>
              </a:r>
              <a:r>
                <a:rPr lang="zh-CN" altLang="en-US" b="1" dirty="0">
                  <a:solidFill>
                    <a:srgbClr val="0066FF"/>
                  </a:solidFill>
                  <a:latin typeface="黑体" panose="02010609060101010101" charset="-122"/>
                  <a:ea typeface="黑体" panose="02010609060101010101" charset="-122"/>
                </a:rPr>
                <a:t>单自由度手腕</a:t>
              </a:r>
              <a:endParaRPr lang="zh-CN" altLang="en-US" b="1" dirty="0">
                <a:solidFill>
                  <a:srgbClr val="0066FF"/>
                </a:solidFill>
                <a:latin typeface="黑体" panose="02010609060101010101" charset="-122"/>
                <a:ea typeface="黑体" panose="02010609060101010101" charset="-122"/>
              </a:endParaRPr>
            </a:p>
          </p:txBody>
        </p:sp>
        <p:pic>
          <p:nvPicPr>
            <p:cNvPr id="51211" name="Picture 2" descr="D:\课件\2017年\7月\工业机器人应用技术\图片\3-11.jpg"/>
            <p:cNvPicPr>
              <a:picLocks noChangeAspect="1"/>
            </p:cNvPicPr>
            <p:nvPr/>
          </p:nvPicPr>
          <p:blipFill>
            <a:blip r:embed="rId2"/>
            <a:stretch>
              <a:fillRect/>
            </a:stretch>
          </p:blipFill>
          <p:spPr>
            <a:xfrm>
              <a:off x="0" y="0"/>
              <a:ext cx="7850187" cy="1636713"/>
            </a:xfrm>
            <a:prstGeom prst="rect">
              <a:avLst/>
            </a:prstGeom>
            <a:noFill/>
            <a:ln w="9525">
              <a:noFill/>
            </a:ln>
          </p:spPr>
        </p:pic>
      </p:gr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1210"/>
                                        </p:tgtEl>
                                        <p:attrNameLst>
                                          <p:attrName>style.visibility</p:attrName>
                                        </p:attrNameLst>
                                      </p:cBhvr>
                                      <p:to>
                                        <p:strVal val="visible"/>
                                      </p:to>
                                    </p:set>
                                    <p:anim calcmode="lin" valueType="num">
                                      <p:cBhvr>
                                        <p:cTn id="7" dur="1" fill="hold"/>
                                        <p:tgtEl>
                                          <p:spTgt spid="51210"/>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等腰三角形 73"/>
          <p:cNvSpPr/>
          <p:nvPr/>
        </p:nvSpPr>
        <p:spPr>
          <a:xfrm rot="10800000">
            <a:off x="5388787" y="0"/>
            <a:ext cx="1292746" cy="7874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52227"/>
          <p:cNvGrpSpPr/>
          <p:nvPr/>
        </p:nvGrpSpPr>
        <p:grpSpPr>
          <a:xfrm>
            <a:off x="598805" y="1028065"/>
            <a:ext cx="3870960" cy="779664"/>
            <a:chOff x="0" y="0"/>
            <a:chExt cx="6784994" cy="540866"/>
          </a:xfrm>
        </p:grpSpPr>
        <p:grpSp>
          <p:nvGrpSpPr>
            <p:cNvPr id="52228" name="组合 52228"/>
            <p:cNvGrpSpPr/>
            <p:nvPr/>
          </p:nvGrpSpPr>
          <p:grpSpPr>
            <a:xfrm>
              <a:off x="0" y="0"/>
              <a:ext cx="6784994" cy="540866"/>
              <a:chOff x="0" y="0"/>
              <a:chExt cx="3419856" cy="542544"/>
            </a:xfrm>
          </p:grpSpPr>
          <p:pic>
            <p:nvPicPr>
              <p:cNvPr id="52229" name="五边形 6"/>
              <p:cNvPicPr/>
              <p:nvPr/>
            </p:nvPicPr>
            <p:blipFill>
              <a:blip r:embed="rId1"/>
              <a:stretch>
                <a:fillRect/>
              </a:stretch>
            </p:blipFill>
            <p:spPr>
              <a:xfrm>
                <a:off x="0" y="0"/>
                <a:ext cx="3419856" cy="542544"/>
              </a:xfrm>
              <a:prstGeom prst="rect">
                <a:avLst/>
              </a:prstGeom>
              <a:noFill/>
              <a:ln w="9525">
                <a:noFill/>
              </a:ln>
            </p:spPr>
          </p:pic>
          <p:sp>
            <p:nvSpPr>
              <p:cNvPr id="52230" name="Text Box 9"/>
              <p:cNvSpPr txBox="1"/>
              <p:nvPr/>
            </p:nvSpPr>
            <p:spPr>
              <a:xfrm>
                <a:off x="53023" y="28829"/>
                <a:ext cx="3201590" cy="433388"/>
              </a:xfrm>
              <a:prstGeom prst="rect">
                <a:avLst/>
              </a:prstGeom>
              <a:noFill/>
              <a:ln w="9525">
                <a:noFill/>
              </a:ln>
            </p:spPr>
            <p:txBody>
              <a:bodyPr anchor="ctr"/>
              <a:p>
                <a:pPr algn="ctr">
                  <a:buFont typeface="Arial" panose="020B0604020202020204" pitchFamily="34" charset="0"/>
                </a:pPr>
                <a:endParaRPr lang="zh-CN" altLang="en-US" dirty="0">
                  <a:solidFill>
                    <a:srgbClr val="FFFFFF"/>
                  </a:solidFill>
                  <a:latin typeface="Verdana" panose="020B0604030504040204" pitchFamily="2" charset="0"/>
                  <a:ea typeface="Gulim" panose="020B0600000101010101" pitchFamily="2" charset="-127"/>
                </a:endParaRPr>
              </a:p>
            </p:txBody>
          </p:sp>
        </p:grpSp>
        <p:sp>
          <p:nvSpPr>
            <p:cNvPr id="52231" name="TextBox 4"/>
            <p:cNvSpPr txBox="1"/>
            <p:nvPr/>
          </p:nvSpPr>
          <p:spPr>
            <a:xfrm>
              <a:off x="234330" y="28740"/>
              <a:ext cx="6437782" cy="362100"/>
            </a:xfrm>
            <a:prstGeom prst="rect">
              <a:avLst/>
            </a:prstGeom>
            <a:noFill/>
            <a:ln w="9525">
              <a:noFill/>
            </a:ln>
          </p:spPr>
          <p:txBody>
            <a:bodyPr anchor="t">
              <a:spAutoFit/>
            </a:bodyPr>
            <a:p>
              <a:pPr>
                <a:buFont typeface="Arial" panose="020B0604020202020204" pitchFamily="34" charset="0"/>
              </a:pPr>
              <a:r>
                <a:rPr lang="en-US" altLang="zh-CN" sz="2800" b="1" dirty="0">
                  <a:solidFill>
                    <a:srgbClr val="FFFF00"/>
                  </a:solidFill>
                  <a:latin typeface="黑体" panose="02010609060101010101" charset="-122"/>
                  <a:ea typeface="黑体" panose="02010609060101010101" charset="-122"/>
                </a:rPr>
                <a:t>2</a:t>
              </a:r>
              <a:r>
                <a:rPr lang="zh-CN" altLang="en-US" sz="2800" b="1" dirty="0">
                  <a:solidFill>
                    <a:srgbClr val="FFFF00"/>
                  </a:solidFill>
                  <a:latin typeface="黑体" panose="02010609060101010101" charset="-122"/>
                  <a:ea typeface="黑体" panose="02010609060101010101" charset="-122"/>
                </a:rPr>
                <a:t>）二自由度手腕</a:t>
              </a:r>
              <a:endParaRPr lang="en-US" altLang="zh-CN" sz="2800" b="1" dirty="0">
                <a:solidFill>
                  <a:srgbClr val="FFFF00"/>
                </a:solidFill>
                <a:latin typeface="黑体" panose="02010609060101010101" charset="-122"/>
                <a:ea typeface="黑体" panose="02010609060101010101" charset="-122"/>
              </a:endParaRPr>
            </a:p>
          </p:txBody>
        </p:sp>
      </p:grpSp>
      <p:sp>
        <p:nvSpPr>
          <p:cNvPr id="52233" name="Text Box 5"/>
          <p:cNvSpPr txBox="1"/>
          <p:nvPr/>
        </p:nvSpPr>
        <p:spPr>
          <a:xfrm>
            <a:off x="1405255" y="2230755"/>
            <a:ext cx="9269095" cy="2861310"/>
          </a:xfrm>
          <a:prstGeom prst="rect">
            <a:avLst/>
          </a:prstGeom>
          <a:solidFill>
            <a:srgbClr val="FFFFFF"/>
          </a:solidFill>
          <a:ln w="28575" cap="flat" cmpd="sng">
            <a:solidFill>
              <a:srgbClr val="5C80BB"/>
            </a:solidFill>
            <a:prstDash val="solid"/>
            <a:miter/>
            <a:headEnd type="none" w="med" len="med"/>
            <a:tailEnd type="none" w="med" len="med"/>
          </a:ln>
          <a:effectLst>
            <a:outerShdw dist="20000" dir="5400000" algn="ctr" rotWithShape="0">
              <a:srgbClr val="000000">
                <a:alpha val="34999"/>
              </a:srgbClr>
            </a:outerShdw>
          </a:effectLst>
        </p:spPr>
        <p:txBody>
          <a:bodyPr wrap="square" anchor="t">
            <a:spAutoFit/>
          </a:bodyPr>
          <a:p>
            <a:pPr>
              <a:lnSpc>
                <a:spcPct val="150000"/>
              </a:lnSpc>
              <a:spcBef>
                <a:spcPct val="50000"/>
              </a:spcBef>
              <a:buFont typeface="Wingdings" panose="05000000000000000000" pitchFamily="2" charset="2"/>
            </a:pPr>
            <a:r>
              <a:rPr lang="zh-CN" altLang="en-US" sz="2000" dirty="0">
                <a:solidFill>
                  <a:srgbClr val="000000"/>
                </a:solidFill>
                <a:latin typeface="微软雅黑" panose="020B0503020204020204" pitchFamily="34" charset="-122"/>
                <a:ea typeface="微软雅黑" panose="020B0503020204020204" pitchFamily="34" charset="-122"/>
              </a:rPr>
              <a:t>       </a:t>
            </a:r>
            <a:r>
              <a:rPr lang="zh-CN" altLang="en-US" sz="2400" dirty="0">
                <a:solidFill>
                  <a:srgbClr val="000000"/>
                </a:solidFill>
                <a:latin typeface="微软雅黑" panose="020B0503020204020204" pitchFamily="34" charset="-122"/>
                <a:ea typeface="微软雅黑" panose="020B0503020204020204" pitchFamily="34" charset="-122"/>
              </a:rPr>
              <a:t> 二自由度手腕可以是由一个</a:t>
            </a:r>
            <a:r>
              <a:rPr lang="en-US" altLang="zh-CN" sz="2400" dirty="0">
                <a:solidFill>
                  <a:srgbClr val="000000"/>
                </a:solidFill>
                <a:latin typeface="微软雅黑" panose="020B0503020204020204" pitchFamily="34" charset="-122"/>
                <a:ea typeface="微软雅黑" panose="020B0503020204020204" pitchFamily="34" charset="-122"/>
              </a:rPr>
              <a:t>R</a:t>
            </a:r>
            <a:r>
              <a:rPr lang="zh-CN" altLang="en-US" sz="2400" dirty="0">
                <a:solidFill>
                  <a:srgbClr val="000000"/>
                </a:solidFill>
                <a:latin typeface="微软雅黑" panose="020B0503020204020204" pitchFamily="34" charset="-122"/>
                <a:ea typeface="微软雅黑" panose="020B0503020204020204" pitchFamily="34" charset="-122"/>
              </a:rPr>
              <a:t>关节和一个</a:t>
            </a:r>
            <a:r>
              <a:rPr lang="en-US" altLang="zh-CN" sz="2400" dirty="0">
                <a:solidFill>
                  <a:srgbClr val="000000"/>
                </a:solidFill>
                <a:latin typeface="微软雅黑" panose="020B0503020204020204" pitchFamily="34" charset="-122"/>
                <a:ea typeface="微软雅黑" panose="020B0503020204020204" pitchFamily="34" charset="-122"/>
              </a:rPr>
              <a:t>B</a:t>
            </a:r>
            <a:r>
              <a:rPr lang="zh-CN" altLang="en-US" sz="2400" dirty="0">
                <a:solidFill>
                  <a:srgbClr val="000000"/>
                </a:solidFill>
                <a:latin typeface="微软雅黑" panose="020B0503020204020204" pitchFamily="34" charset="-122"/>
                <a:ea typeface="微软雅黑" panose="020B0503020204020204" pitchFamily="34" charset="-122"/>
              </a:rPr>
              <a:t>关节组成的</a:t>
            </a:r>
            <a:r>
              <a:rPr lang="en-US" altLang="zh-CN" sz="2400" dirty="0">
                <a:solidFill>
                  <a:srgbClr val="000000"/>
                </a:solidFill>
                <a:latin typeface="微软雅黑" panose="020B0503020204020204" pitchFamily="34" charset="-122"/>
                <a:ea typeface="微软雅黑" panose="020B0503020204020204" pitchFamily="34" charset="-122"/>
              </a:rPr>
              <a:t>BR</a:t>
            </a:r>
            <a:r>
              <a:rPr lang="zh-CN" altLang="en-US" sz="2400" dirty="0">
                <a:solidFill>
                  <a:srgbClr val="000000"/>
                </a:solidFill>
                <a:latin typeface="微软雅黑" panose="020B0503020204020204" pitchFamily="34" charset="-122"/>
                <a:ea typeface="微软雅黑" panose="020B0503020204020204" pitchFamily="34" charset="-122"/>
              </a:rPr>
              <a:t>手腕［见图（</a:t>
            </a:r>
            <a:r>
              <a:rPr lang="en-US" altLang="zh-CN" sz="2400" dirty="0">
                <a:solidFill>
                  <a:srgbClr val="000000"/>
                </a:solidFill>
                <a:latin typeface="微软雅黑" panose="020B0503020204020204" pitchFamily="34" charset="-122"/>
                <a:ea typeface="微软雅黑" panose="020B0503020204020204" pitchFamily="34" charset="-122"/>
              </a:rPr>
              <a:t>a</a:t>
            </a:r>
            <a:r>
              <a:rPr lang="zh-CN" altLang="en-US" sz="2400" dirty="0">
                <a:solidFill>
                  <a:srgbClr val="000000"/>
                </a:solidFill>
                <a:latin typeface="微软雅黑" panose="020B0503020204020204" pitchFamily="34" charset="-122"/>
                <a:ea typeface="微软雅黑" panose="020B0503020204020204" pitchFamily="34" charset="-122"/>
              </a:rPr>
              <a:t>）］，也可以是由两个</a:t>
            </a:r>
            <a:r>
              <a:rPr lang="en-US" altLang="zh-CN" sz="2400" dirty="0">
                <a:solidFill>
                  <a:srgbClr val="000000"/>
                </a:solidFill>
                <a:latin typeface="微软雅黑" panose="020B0503020204020204" pitchFamily="34" charset="-122"/>
                <a:ea typeface="微软雅黑" panose="020B0503020204020204" pitchFamily="34" charset="-122"/>
              </a:rPr>
              <a:t>B</a:t>
            </a:r>
            <a:r>
              <a:rPr lang="zh-CN" altLang="en-US" sz="2400" dirty="0">
                <a:solidFill>
                  <a:srgbClr val="000000"/>
                </a:solidFill>
                <a:latin typeface="微软雅黑" panose="020B0503020204020204" pitchFamily="34" charset="-122"/>
                <a:ea typeface="微软雅黑" panose="020B0503020204020204" pitchFamily="34" charset="-122"/>
              </a:rPr>
              <a:t>关节组成的</a:t>
            </a:r>
            <a:r>
              <a:rPr lang="en-US" altLang="zh-CN" sz="2400" dirty="0">
                <a:solidFill>
                  <a:srgbClr val="000000"/>
                </a:solidFill>
                <a:latin typeface="微软雅黑" panose="020B0503020204020204" pitchFamily="34" charset="-122"/>
                <a:ea typeface="微软雅黑" panose="020B0503020204020204" pitchFamily="34" charset="-122"/>
              </a:rPr>
              <a:t>BB</a:t>
            </a:r>
            <a:r>
              <a:rPr lang="zh-CN" altLang="en-US" sz="2400" dirty="0">
                <a:solidFill>
                  <a:srgbClr val="000000"/>
                </a:solidFill>
                <a:latin typeface="微软雅黑" panose="020B0503020204020204" pitchFamily="34" charset="-122"/>
                <a:ea typeface="微软雅黑" panose="020B0503020204020204" pitchFamily="34" charset="-122"/>
              </a:rPr>
              <a:t>手腕［见（</a:t>
            </a:r>
            <a:r>
              <a:rPr lang="en-US" altLang="zh-CN" sz="2400" dirty="0">
                <a:solidFill>
                  <a:srgbClr val="000000"/>
                </a:solidFill>
                <a:latin typeface="微软雅黑" panose="020B0503020204020204" pitchFamily="34" charset="-122"/>
                <a:ea typeface="微软雅黑" panose="020B0503020204020204" pitchFamily="34" charset="-122"/>
              </a:rPr>
              <a:t>b</a:t>
            </a:r>
            <a:r>
              <a:rPr lang="zh-CN" altLang="en-US" sz="2400" dirty="0">
                <a:solidFill>
                  <a:srgbClr val="000000"/>
                </a:solidFill>
                <a:latin typeface="微软雅黑" panose="020B0503020204020204" pitchFamily="34" charset="-122"/>
                <a:ea typeface="微软雅黑" panose="020B0503020204020204" pitchFamily="34" charset="-122"/>
              </a:rPr>
              <a:t>）］。但是不能由两个</a:t>
            </a:r>
            <a:r>
              <a:rPr lang="en-US" altLang="zh-CN" sz="2400" dirty="0">
                <a:solidFill>
                  <a:srgbClr val="000000"/>
                </a:solidFill>
                <a:latin typeface="微软雅黑" panose="020B0503020204020204" pitchFamily="34" charset="-122"/>
                <a:ea typeface="微软雅黑" panose="020B0503020204020204" pitchFamily="34" charset="-122"/>
              </a:rPr>
              <a:t>RR</a:t>
            </a:r>
            <a:r>
              <a:rPr lang="zh-CN" altLang="en-US" sz="2400" dirty="0">
                <a:solidFill>
                  <a:srgbClr val="000000"/>
                </a:solidFill>
                <a:latin typeface="微软雅黑" panose="020B0503020204020204" pitchFamily="34" charset="-122"/>
                <a:ea typeface="微软雅黑" panose="020B0503020204020204" pitchFamily="34" charset="-122"/>
              </a:rPr>
              <a:t>关节组成</a:t>
            </a:r>
            <a:r>
              <a:rPr lang="en-US" altLang="zh-CN" sz="2400" dirty="0">
                <a:solidFill>
                  <a:srgbClr val="000000"/>
                </a:solidFill>
                <a:latin typeface="微软雅黑" panose="020B0503020204020204" pitchFamily="34" charset="-122"/>
                <a:ea typeface="微软雅黑" panose="020B0503020204020204" pitchFamily="34" charset="-122"/>
              </a:rPr>
              <a:t>RR</a:t>
            </a:r>
            <a:r>
              <a:rPr lang="zh-CN" altLang="en-US" sz="2400" dirty="0">
                <a:solidFill>
                  <a:srgbClr val="000000"/>
                </a:solidFill>
                <a:latin typeface="微软雅黑" panose="020B0503020204020204" pitchFamily="34" charset="-122"/>
                <a:ea typeface="微软雅黑" panose="020B0503020204020204" pitchFamily="34" charset="-122"/>
              </a:rPr>
              <a:t>手腕，因为两个</a:t>
            </a:r>
            <a:r>
              <a:rPr lang="en-US" altLang="zh-CN" sz="2400" dirty="0">
                <a:solidFill>
                  <a:srgbClr val="000000"/>
                </a:solidFill>
                <a:latin typeface="微软雅黑" panose="020B0503020204020204" pitchFamily="34" charset="-122"/>
                <a:ea typeface="微软雅黑" panose="020B0503020204020204" pitchFamily="34" charset="-122"/>
              </a:rPr>
              <a:t>R</a:t>
            </a:r>
            <a:r>
              <a:rPr lang="zh-CN" altLang="en-US" sz="2400" dirty="0">
                <a:solidFill>
                  <a:srgbClr val="000000"/>
                </a:solidFill>
                <a:latin typeface="微软雅黑" panose="020B0503020204020204" pitchFamily="34" charset="-122"/>
                <a:ea typeface="微软雅黑" panose="020B0503020204020204" pitchFamily="34" charset="-122"/>
              </a:rPr>
              <a:t>关节共轴线，所以会减小一个自由度，实际只构成单自由度手腕［见图（</a:t>
            </a:r>
            <a:r>
              <a:rPr lang="en-US" altLang="zh-CN" sz="2400" dirty="0">
                <a:solidFill>
                  <a:srgbClr val="000000"/>
                </a:solidFill>
                <a:latin typeface="微软雅黑" panose="020B0503020204020204" pitchFamily="34" charset="-122"/>
                <a:ea typeface="微软雅黑" panose="020B0503020204020204" pitchFamily="34" charset="-122"/>
              </a:rPr>
              <a:t>c</a:t>
            </a:r>
            <a:r>
              <a:rPr lang="zh-CN" altLang="en-US" sz="2400" dirty="0">
                <a:solidFill>
                  <a:srgbClr val="000000"/>
                </a:solidFill>
                <a:latin typeface="微软雅黑" panose="020B0503020204020204" pitchFamily="34" charset="-122"/>
                <a:ea typeface="微软雅黑" panose="020B0503020204020204" pitchFamily="34" charset="-122"/>
              </a:rPr>
              <a:t>）］。二自由度手腕中最常用的是</a:t>
            </a:r>
            <a:r>
              <a:rPr lang="en-US" altLang="zh-CN" sz="2400" dirty="0">
                <a:solidFill>
                  <a:srgbClr val="000000"/>
                </a:solidFill>
                <a:latin typeface="微软雅黑" panose="020B0503020204020204" pitchFamily="34" charset="-122"/>
                <a:ea typeface="微软雅黑" panose="020B0503020204020204" pitchFamily="34" charset="-122"/>
              </a:rPr>
              <a:t>BR</a:t>
            </a:r>
            <a:r>
              <a:rPr lang="zh-CN" altLang="en-US" sz="2400" dirty="0">
                <a:solidFill>
                  <a:srgbClr val="000000"/>
                </a:solidFill>
                <a:latin typeface="微软雅黑" panose="020B0503020204020204" pitchFamily="34" charset="-122"/>
                <a:ea typeface="微软雅黑" panose="020B0503020204020204" pitchFamily="34" charset="-122"/>
              </a:rPr>
              <a:t>手腕。</a:t>
            </a:r>
            <a:endParaRPr lang="zh-CN" altLang="en-US" sz="2400" dirty="0">
              <a:solidFill>
                <a:srgbClr val="00000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2233"/>
                                        </p:tgtEl>
                                        <p:attrNameLst>
                                          <p:attrName>style.visibility</p:attrName>
                                        </p:attrNameLst>
                                      </p:cBhvr>
                                      <p:to>
                                        <p:strVal val="visible"/>
                                      </p:to>
                                    </p:set>
                                    <p:anim calcmode="lin" valueType="num">
                                      <p:cBhvr>
                                        <p:cTn id="7" dur="1" fill="hold"/>
                                        <p:tgtEl>
                                          <p:spTgt spid="52233"/>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3"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等腰三角形 73"/>
          <p:cNvSpPr/>
          <p:nvPr/>
        </p:nvSpPr>
        <p:spPr>
          <a:xfrm rot="10800000">
            <a:off x="5388787" y="0"/>
            <a:ext cx="1292746" cy="7874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3252" name="组合 53251"/>
          <p:cNvGrpSpPr/>
          <p:nvPr/>
        </p:nvGrpSpPr>
        <p:grpSpPr>
          <a:xfrm>
            <a:off x="2266950" y="1145540"/>
            <a:ext cx="7536180" cy="4421990"/>
            <a:chOff x="0" y="0"/>
            <a:chExt cx="6958012" cy="4230623"/>
          </a:xfrm>
        </p:grpSpPr>
        <p:sp>
          <p:nvSpPr>
            <p:cNvPr id="2" name="TextBox 8"/>
            <p:cNvSpPr txBox="1"/>
            <p:nvPr/>
          </p:nvSpPr>
          <p:spPr>
            <a:xfrm>
              <a:off x="2582227" y="3878262"/>
              <a:ext cx="1793240" cy="352361"/>
            </a:xfrm>
            <a:prstGeom prst="rect">
              <a:avLst/>
            </a:prstGeom>
            <a:noFill/>
            <a:ln w="9525">
              <a:noFill/>
            </a:ln>
          </p:spPr>
          <p:txBody>
            <a:bodyPr wrap="square" anchor="t">
              <a:spAutoFit/>
            </a:bodyPr>
            <a:p>
              <a:r>
                <a:rPr lang="en-US" altLang="zh-CN" b="1" dirty="0">
                  <a:solidFill>
                    <a:srgbClr val="0066FF"/>
                  </a:solidFill>
                  <a:latin typeface="黑体" panose="02010609060101010101" charset="-122"/>
                  <a:ea typeface="黑体" panose="02010609060101010101" charset="-122"/>
                </a:rPr>
                <a:t>  </a:t>
              </a:r>
              <a:r>
                <a:rPr lang="zh-CN" altLang="en-US" b="1" dirty="0">
                  <a:solidFill>
                    <a:srgbClr val="0066FF"/>
                  </a:solidFill>
                  <a:latin typeface="黑体" panose="02010609060101010101" charset="-122"/>
                  <a:ea typeface="黑体" panose="02010609060101010101" charset="-122"/>
                </a:rPr>
                <a:t>二自由度手腕</a:t>
              </a:r>
              <a:endParaRPr lang="zh-CN" altLang="en-US" b="1" dirty="0">
                <a:solidFill>
                  <a:srgbClr val="0066FF"/>
                </a:solidFill>
                <a:latin typeface="黑体" panose="02010609060101010101" charset="-122"/>
                <a:ea typeface="黑体" panose="02010609060101010101" charset="-122"/>
              </a:endParaRPr>
            </a:p>
          </p:txBody>
        </p:sp>
        <p:pic>
          <p:nvPicPr>
            <p:cNvPr id="53253" name="Picture 2" descr="D:\课件\2017年\7月\工业机器人应用技术\图片\3-12.jpg"/>
            <p:cNvPicPr>
              <a:picLocks noChangeAspect="1"/>
            </p:cNvPicPr>
            <p:nvPr/>
          </p:nvPicPr>
          <p:blipFill>
            <a:blip r:embed="rId1"/>
            <a:stretch>
              <a:fillRect/>
            </a:stretch>
          </p:blipFill>
          <p:spPr>
            <a:xfrm>
              <a:off x="0" y="0"/>
              <a:ext cx="6958012" cy="3511550"/>
            </a:xfrm>
            <a:prstGeom prst="rect">
              <a:avLst/>
            </a:prstGeom>
            <a:noFill/>
            <a:ln w="9525">
              <a:noFill/>
            </a:ln>
          </p:spPr>
        </p:pic>
      </p:gr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3252"/>
                                        </p:tgtEl>
                                        <p:attrNameLst>
                                          <p:attrName>style.visibility</p:attrName>
                                        </p:attrNameLst>
                                      </p:cBhvr>
                                      <p:to>
                                        <p:strVal val="visible"/>
                                      </p:to>
                                    </p:set>
                                    <p:anim calcmode="lin" valueType="num">
                                      <p:cBhvr>
                                        <p:cTn id="7" dur="1" fill="hold"/>
                                        <p:tgtEl>
                                          <p:spTgt spid="53252"/>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等腰三角形 73"/>
          <p:cNvSpPr/>
          <p:nvPr/>
        </p:nvSpPr>
        <p:spPr>
          <a:xfrm rot="10800000">
            <a:off x="5388787" y="0"/>
            <a:ext cx="1292746" cy="7874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54275"/>
          <p:cNvGrpSpPr/>
          <p:nvPr/>
        </p:nvGrpSpPr>
        <p:grpSpPr>
          <a:xfrm>
            <a:off x="598805" y="786765"/>
            <a:ext cx="3733165" cy="728345"/>
            <a:chOff x="0" y="0"/>
            <a:chExt cx="6784994" cy="540866"/>
          </a:xfrm>
        </p:grpSpPr>
        <p:grpSp>
          <p:nvGrpSpPr>
            <p:cNvPr id="54276" name="组合 54276"/>
            <p:cNvGrpSpPr/>
            <p:nvPr/>
          </p:nvGrpSpPr>
          <p:grpSpPr>
            <a:xfrm>
              <a:off x="0" y="0"/>
              <a:ext cx="6784994" cy="540866"/>
              <a:chOff x="0" y="0"/>
              <a:chExt cx="3419856" cy="542544"/>
            </a:xfrm>
          </p:grpSpPr>
          <p:pic>
            <p:nvPicPr>
              <p:cNvPr id="54277" name="五边形 6"/>
              <p:cNvPicPr/>
              <p:nvPr/>
            </p:nvPicPr>
            <p:blipFill>
              <a:blip r:embed="rId1"/>
              <a:stretch>
                <a:fillRect/>
              </a:stretch>
            </p:blipFill>
            <p:spPr>
              <a:xfrm>
                <a:off x="0" y="0"/>
                <a:ext cx="3419856" cy="542544"/>
              </a:xfrm>
              <a:prstGeom prst="rect">
                <a:avLst/>
              </a:prstGeom>
              <a:noFill/>
              <a:ln w="9525">
                <a:noFill/>
              </a:ln>
            </p:spPr>
          </p:pic>
          <p:sp>
            <p:nvSpPr>
              <p:cNvPr id="54278" name="Text Box 9"/>
              <p:cNvSpPr txBox="1"/>
              <p:nvPr/>
            </p:nvSpPr>
            <p:spPr>
              <a:xfrm>
                <a:off x="53023" y="28829"/>
                <a:ext cx="3201590" cy="433388"/>
              </a:xfrm>
              <a:prstGeom prst="rect">
                <a:avLst/>
              </a:prstGeom>
              <a:noFill/>
              <a:ln w="9525">
                <a:noFill/>
              </a:ln>
            </p:spPr>
            <p:txBody>
              <a:bodyPr anchor="ctr"/>
              <a:p>
                <a:pPr algn="ctr">
                  <a:buFont typeface="Arial" panose="020B0604020202020204" pitchFamily="34" charset="0"/>
                </a:pPr>
                <a:endParaRPr lang="zh-CN" altLang="en-US" dirty="0">
                  <a:solidFill>
                    <a:srgbClr val="FFFFFF"/>
                  </a:solidFill>
                  <a:latin typeface="Verdana" panose="020B0604030504040204" pitchFamily="2" charset="0"/>
                  <a:ea typeface="Gulim" panose="020B0600000101010101" pitchFamily="2" charset="-127"/>
                </a:endParaRPr>
              </a:p>
            </p:txBody>
          </p:sp>
        </p:grpSp>
        <p:sp>
          <p:nvSpPr>
            <p:cNvPr id="54279" name="TextBox 4"/>
            <p:cNvSpPr txBox="1"/>
            <p:nvPr/>
          </p:nvSpPr>
          <p:spPr>
            <a:xfrm>
              <a:off x="234331" y="28740"/>
              <a:ext cx="6437782" cy="387613"/>
            </a:xfrm>
            <a:prstGeom prst="rect">
              <a:avLst/>
            </a:prstGeom>
            <a:noFill/>
            <a:ln w="9525">
              <a:noFill/>
            </a:ln>
          </p:spPr>
          <p:txBody>
            <a:bodyPr anchor="t">
              <a:spAutoFit/>
            </a:bodyPr>
            <a:p>
              <a:pPr>
                <a:buFont typeface="Arial" panose="020B0604020202020204" pitchFamily="34" charset="0"/>
              </a:pPr>
              <a:r>
                <a:rPr lang="en-US" altLang="zh-CN" sz="2800" b="1" dirty="0">
                  <a:solidFill>
                    <a:srgbClr val="FFFF00"/>
                  </a:solidFill>
                  <a:latin typeface="黑体" panose="02010609060101010101" charset="-122"/>
                  <a:ea typeface="黑体" panose="02010609060101010101" charset="-122"/>
                </a:rPr>
                <a:t>3</a:t>
              </a:r>
              <a:r>
                <a:rPr lang="zh-CN" altLang="en-US" sz="2800" b="1" dirty="0">
                  <a:solidFill>
                    <a:srgbClr val="FFFF00"/>
                  </a:solidFill>
                  <a:latin typeface="黑体" panose="02010609060101010101" charset="-122"/>
                  <a:ea typeface="黑体" panose="02010609060101010101" charset="-122"/>
                </a:rPr>
                <a:t>）三自由度手腕</a:t>
              </a:r>
              <a:endParaRPr lang="en-US" altLang="zh-CN" sz="2800" b="1" dirty="0">
                <a:solidFill>
                  <a:srgbClr val="FFFF00"/>
                </a:solidFill>
                <a:latin typeface="黑体" panose="02010609060101010101" charset="-122"/>
                <a:ea typeface="黑体" panose="02010609060101010101" charset="-122"/>
              </a:endParaRPr>
            </a:p>
          </p:txBody>
        </p:sp>
      </p:grpSp>
      <p:sp>
        <p:nvSpPr>
          <p:cNvPr id="54280" name="Text Box 5"/>
          <p:cNvSpPr txBox="1"/>
          <p:nvPr/>
        </p:nvSpPr>
        <p:spPr>
          <a:xfrm>
            <a:off x="1722120" y="1863090"/>
            <a:ext cx="8599805" cy="1198880"/>
          </a:xfrm>
          <a:prstGeom prst="rect">
            <a:avLst/>
          </a:prstGeom>
          <a:solidFill>
            <a:srgbClr val="FFFFFF"/>
          </a:solidFill>
          <a:ln w="28575" cap="flat" cmpd="sng">
            <a:solidFill>
              <a:srgbClr val="5C80BB"/>
            </a:solidFill>
            <a:prstDash val="solid"/>
            <a:miter/>
            <a:headEnd type="none" w="med" len="med"/>
            <a:tailEnd type="none" w="med" len="med"/>
          </a:ln>
          <a:effectLst>
            <a:outerShdw dist="20000" dir="5400000" algn="ctr" rotWithShape="0">
              <a:srgbClr val="000000">
                <a:alpha val="34999"/>
              </a:srgbClr>
            </a:outerShdw>
          </a:effectLst>
        </p:spPr>
        <p:txBody>
          <a:bodyPr wrap="square" anchor="t">
            <a:spAutoFit/>
          </a:bodyPr>
          <a:p>
            <a:pPr>
              <a:lnSpc>
                <a:spcPct val="150000"/>
              </a:lnSpc>
              <a:spcBef>
                <a:spcPct val="50000"/>
              </a:spcBef>
              <a:buFont typeface="Wingdings" panose="05000000000000000000" pitchFamily="2" charset="2"/>
            </a:pPr>
            <a:r>
              <a:rPr lang="zh-CN" altLang="en-US" sz="2000" dirty="0">
                <a:solidFill>
                  <a:srgbClr val="000000"/>
                </a:solidFill>
                <a:latin typeface="微软雅黑" panose="020B0503020204020204" pitchFamily="34" charset="-122"/>
                <a:ea typeface="微软雅黑" panose="020B0503020204020204" pitchFamily="34" charset="-122"/>
              </a:rPr>
              <a:t>      </a:t>
            </a:r>
            <a:r>
              <a:rPr lang="zh-CN" altLang="en-US" sz="2400" dirty="0">
                <a:solidFill>
                  <a:srgbClr val="000000"/>
                </a:solidFill>
                <a:latin typeface="微软雅黑" panose="020B0503020204020204" pitchFamily="34" charset="-122"/>
                <a:ea typeface="微软雅黑" panose="020B0503020204020204" pitchFamily="34" charset="-122"/>
              </a:rPr>
              <a:t>  三自由度手腕可以是由</a:t>
            </a:r>
            <a:r>
              <a:rPr lang="en-US" altLang="zh-CN" sz="2400" dirty="0">
                <a:solidFill>
                  <a:srgbClr val="000000"/>
                </a:solidFill>
                <a:latin typeface="微软雅黑" panose="020B0503020204020204" pitchFamily="34" charset="-122"/>
                <a:ea typeface="微软雅黑" panose="020B0503020204020204" pitchFamily="34" charset="-122"/>
              </a:rPr>
              <a:t>B</a:t>
            </a:r>
            <a:r>
              <a:rPr lang="zh-CN" altLang="en-US" sz="2400" dirty="0">
                <a:solidFill>
                  <a:srgbClr val="000000"/>
                </a:solidFill>
                <a:latin typeface="微软雅黑" panose="020B0503020204020204" pitchFamily="34" charset="-122"/>
                <a:ea typeface="微软雅黑" panose="020B0503020204020204" pitchFamily="34" charset="-122"/>
              </a:rPr>
              <a:t>关节和</a:t>
            </a:r>
            <a:r>
              <a:rPr lang="en-US" altLang="zh-CN" sz="2400" dirty="0">
                <a:solidFill>
                  <a:srgbClr val="000000"/>
                </a:solidFill>
                <a:latin typeface="微软雅黑" panose="020B0503020204020204" pitchFamily="34" charset="-122"/>
                <a:ea typeface="微软雅黑" panose="020B0503020204020204" pitchFamily="34" charset="-122"/>
              </a:rPr>
              <a:t>R</a:t>
            </a:r>
            <a:r>
              <a:rPr lang="zh-CN" altLang="en-US" sz="2400" dirty="0">
                <a:solidFill>
                  <a:srgbClr val="000000"/>
                </a:solidFill>
                <a:latin typeface="微软雅黑" panose="020B0503020204020204" pitchFamily="34" charset="-122"/>
                <a:ea typeface="微软雅黑" panose="020B0503020204020204" pitchFamily="34" charset="-122"/>
              </a:rPr>
              <a:t>关节组成的多种形式的手腕，但在实际应用中，常用的有</a:t>
            </a:r>
            <a:r>
              <a:rPr lang="en-US" altLang="zh-CN" sz="2400" dirty="0">
                <a:solidFill>
                  <a:srgbClr val="000000"/>
                </a:solidFill>
                <a:latin typeface="微软雅黑" panose="020B0503020204020204" pitchFamily="34" charset="-122"/>
                <a:ea typeface="微软雅黑" panose="020B0503020204020204" pitchFamily="34" charset="-122"/>
              </a:rPr>
              <a:t>BBR</a:t>
            </a:r>
            <a:r>
              <a:rPr lang="zh-CN" altLang="en-US" sz="2400" dirty="0">
                <a:solidFill>
                  <a:srgbClr val="000000"/>
                </a:solidFill>
                <a:latin typeface="微软雅黑" panose="020B0503020204020204" pitchFamily="34" charset="-122"/>
                <a:ea typeface="微软雅黑" panose="020B0503020204020204" pitchFamily="34" charset="-122"/>
              </a:rPr>
              <a:t>、</a:t>
            </a:r>
            <a:r>
              <a:rPr lang="en-US" altLang="zh-CN" sz="2400" dirty="0">
                <a:solidFill>
                  <a:srgbClr val="000000"/>
                </a:solidFill>
                <a:latin typeface="微软雅黑" panose="020B0503020204020204" pitchFamily="34" charset="-122"/>
                <a:ea typeface="微软雅黑" panose="020B0503020204020204" pitchFamily="34" charset="-122"/>
              </a:rPr>
              <a:t>RRR</a:t>
            </a:r>
            <a:r>
              <a:rPr lang="zh-CN" altLang="en-US" sz="2400" dirty="0">
                <a:solidFill>
                  <a:srgbClr val="000000"/>
                </a:solidFill>
                <a:latin typeface="微软雅黑" panose="020B0503020204020204" pitchFamily="34" charset="-122"/>
                <a:ea typeface="微软雅黑" panose="020B0503020204020204" pitchFamily="34" charset="-122"/>
              </a:rPr>
              <a:t>、</a:t>
            </a:r>
            <a:r>
              <a:rPr lang="en-US" altLang="zh-CN" sz="2400" dirty="0">
                <a:solidFill>
                  <a:srgbClr val="000000"/>
                </a:solidFill>
                <a:latin typeface="微软雅黑" panose="020B0503020204020204" pitchFamily="34" charset="-122"/>
                <a:ea typeface="微软雅黑" panose="020B0503020204020204" pitchFamily="34" charset="-122"/>
              </a:rPr>
              <a:t>BRR</a:t>
            </a:r>
            <a:r>
              <a:rPr lang="zh-CN" altLang="en-US" sz="2400" dirty="0">
                <a:solidFill>
                  <a:srgbClr val="000000"/>
                </a:solidFill>
                <a:latin typeface="微软雅黑" panose="020B0503020204020204" pitchFamily="34" charset="-122"/>
                <a:ea typeface="微软雅黑" panose="020B0503020204020204" pitchFamily="34" charset="-122"/>
              </a:rPr>
              <a:t>和</a:t>
            </a:r>
            <a:r>
              <a:rPr lang="en-US" altLang="zh-CN" sz="2400" dirty="0">
                <a:solidFill>
                  <a:srgbClr val="000000"/>
                </a:solidFill>
                <a:latin typeface="微软雅黑" panose="020B0503020204020204" pitchFamily="34" charset="-122"/>
                <a:ea typeface="微软雅黑" panose="020B0503020204020204" pitchFamily="34" charset="-122"/>
              </a:rPr>
              <a:t>RBR 4</a:t>
            </a:r>
            <a:r>
              <a:rPr lang="zh-CN" altLang="en-US" sz="2400" dirty="0">
                <a:solidFill>
                  <a:srgbClr val="000000"/>
                </a:solidFill>
                <a:latin typeface="微软雅黑" panose="020B0503020204020204" pitchFamily="34" charset="-122"/>
                <a:ea typeface="微软雅黑" panose="020B0503020204020204" pitchFamily="34" charset="-122"/>
              </a:rPr>
              <a:t>种</a:t>
            </a:r>
            <a:r>
              <a:rPr lang="zh-CN" altLang="en-US" sz="2000" dirty="0">
                <a:solidFill>
                  <a:srgbClr val="000000"/>
                </a:solidFill>
                <a:latin typeface="微软雅黑" panose="020B0503020204020204" pitchFamily="34" charset="-122"/>
                <a:ea typeface="微软雅黑" panose="020B0503020204020204" pitchFamily="34" charset="-122"/>
              </a:rPr>
              <a:t>。</a:t>
            </a:r>
            <a:endParaRPr lang="zh-CN" altLang="en-US" sz="2000" dirty="0">
              <a:solidFill>
                <a:srgbClr val="000000"/>
              </a:solidFill>
              <a:latin typeface="微软雅黑" panose="020B0503020204020204" pitchFamily="34" charset="-122"/>
              <a:ea typeface="微软雅黑" panose="020B0503020204020204" pitchFamily="34" charset="-122"/>
            </a:endParaRPr>
          </a:p>
        </p:txBody>
      </p:sp>
      <p:grpSp>
        <p:nvGrpSpPr>
          <p:cNvPr id="54282" name="组合 54281"/>
          <p:cNvGrpSpPr/>
          <p:nvPr/>
        </p:nvGrpSpPr>
        <p:grpSpPr>
          <a:xfrm>
            <a:off x="2037080" y="3168650"/>
            <a:ext cx="7969885" cy="3689349"/>
            <a:chOff x="0" y="0"/>
            <a:chExt cx="5557837" cy="3689023"/>
          </a:xfrm>
        </p:grpSpPr>
        <p:sp>
          <p:nvSpPr>
            <p:cNvPr id="4" name="TextBox 8"/>
            <p:cNvSpPr txBox="1"/>
            <p:nvPr/>
          </p:nvSpPr>
          <p:spPr>
            <a:xfrm>
              <a:off x="2191517" y="3320756"/>
              <a:ext cx="1348830" cy="368267"/>
            </a:xfrm>
            <a:prstGeom prst="rect">
              <a:avLst/>
            </a:prstGeom>
            <a:noFill/>
            <a:ln w="9525">
              <a:noFill/>
            </a:ln>
          </p:spPr>
          <p:txBody>
            <a:bodyPr wrap="square" anchor="t">
              <a:spAutoFit/>
            </a:bodyPr>
            <a:p>
              <a:r>
                <a:rPr lang="en-US" altLang="zh-CN" b="1" dirty="0">
                  <a:solidFill>
                    <a:srgbClr val="0066FF"/>
                  </a:solidFill>
                  <a:latin typeface="黑体" panose="02010609060101010101" charset="-122"/>
                  <a:ea typeface="黑体" panose="02010609060101010101" charset="-122"/>
                </a:rPr>
                <a:t>  </a:t>
              </a:r>
              <a:r>
                <a:rPr lang="zh-CN" altLang="en-US" b="1" dirty="0">
                  <a:solidFill>
                    <a:srgbClr val="0066FF"/>
                  </a:solidFill>
                  <a:latin typeface="黑体" panose="02010609060101010101" charset="-122"/>
                  <a:ea typeface="黑体" panose="02010609060101010101" charset="-122"/>
                </a:rPr>
                <a:t>三自由度手腕</a:t>
              </a:r>
              <a:endParaRPr lang="zh-CN" altLang="en-US" b="1" dirty="0">
                <a:solidFill>
                  <a:srgbClr val="0066FF"/>
                </a:solidFill>
                <a:latin typeface="黑体" panose="02010609060101010101" charset="-122"/>
                <a:ea typeface="黑体" panose="02010609060101010101" charset="-122"/>
              </a:endParaRPr>
            </a:p>
          </p:txBody>
        </p:sp>
        <p:pic>
          <p:nvPicPr>
            <p:cNvPr id="54283" name="Picture 16" descr="D:\课件\2017年\7月\工业机器人应用技术\图片\3-13.jpg"/>
            <p:cNvPicPr>
              <a:picLocks noChangeAspect="1"/>
            </p:cNvPicPr>
            <p:nvPr/>
          </p:nvPicPr>
          <p:blipFill>
            <a:blip r:embed="rId2"/>
            <a:stretch>
              <a:fillRect/>
            </a:stretch>
          </p:blipFill>
          <p:spPr>
            <a:xfrm>
              <a:off x="0" y="0"/>
              <a:ext cx="5557837" cy="3162300"/>
            </a:xfrm>
            <a:prstGeom prst="rect">
              <a:avLst/>
            </a:prstGeom>
            <a:noFill/>
            <a:ln w="9525">
              <a:noFill/>
            </a:ln>
          </p:spPr>
        </p:pic>
      </p:gr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4282"/>
                                        </p:tgtEl>
                                        <p:attrNameLst>
                                          <p:attrName>style.visibility</p:attrName>
                                        </p:attrNameLst>
                                      </p:cBhvr>
                                      <p:to>
                                        <p:strVal val="visible"/>
                                      </p:to>
                                    </p:set>
                                    <p:anim calcmode="lin" valueType="num">
                                      <p:cBhvr>
                                        <p:cTn id="7" dur="1" fill="hold"/>
                                        <p:tgtEl>
                                          <p:spTgt spid="54282"/>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等腰三角形 73"/>
          <p:cNvSpPr/>
          <p:nvPr/>
        </p:nvSpPr>
        <p:spPr>
          <a:xfrm rot="10800000">
            <a:off x="5388787" y="0"/>
            <a:ext cx="1292746" cy="7874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 Box 5"/>
          <p:cNvSpPr txBox="1"/>
          <p:nvPr/>
        </p:nvSpPr>
        <p:spPr>
          <a:xfrm>
            <a:off x="1958340" y="1348740"/>
            <a:ext cx="8459470" cy="1198880"/>
          </a:xfrm>
          <a:prstGeom prst="rect">
            <a:avLst/>
          </a:prstGeom>
          <a:solidFill>
            <a:srgbClr val="FFFFFF"/>
          </a:solidFill>
          <a:ln w="28575" cap="flat" cmpd="sng">
            <a:solidFill>
              <a:srgbClr val="0066FF"/>
            </a:solidFill>
            <a:prstDash val="solid"/>
            <a:miter/>
            <a:headEnd type="none" w="med" len="med"/>
            <a:tailEnd type="none" w="med" len="med"/>
          </a:ln>
          <a:effectLst>
            <a:outerShdw dist="20000" dir="5400000" algn="ctr" rotWithShape="0">
              <a:srgbClr val="000000">
                <a:alpha val="34999"/>
              </a:srgbClr>
            </a:outerShdw>
          </a:effectLst>
        </p:spPr>
        <p:txBody>
          <a:bodyPr wrap="square" anchor="t">
            <a:spAutoFit/>
          </a:bodyPr>
          <a:p>
            <a:pPr>
              <a:lnSpc>
                <a:spcPct val="150000"/>
              </a:lnSpc>
              <a:spcBef>
                <a:spcPct val="50000"/>
              </a:spcBef>
              <a:buFont typeface="Wingdings" panose="05000000000000000000" pitchFamily="2" charset="2"/>
            </a:pPr>
            <a:r>
              <a:rPr lang="zh-CN" altLang="en-US" sz="2000" dirty="0">
                <a:solidFill>
                  <a:srgbClr val="000000"/>
                </a:solidFill>
                <a:latin typeface="微软雅黑" panose="020B0503020204020204" pitchFamily="34" charset="-122"/>
                <a:ea typeface="微软雅黑" panose="020B0503020204020204" pitchFamily="34" charset="-122"/>
              </a:rPr>
              <a:t>         </a:t>
            </a:r>
            <a:r>
              <a:rPr lang="en-US" altLang="zh-CN" sz="2400" dirty="0">
                <a:solidFill>
                  <a:srgbClr val="000000"/>
                </a:solidFill>
                <a:latin typeface="微软雅黑" panose="020B0503020204020204" pitchFamily="34" charset="-122"/>
                <a:ea typeface="微软雅黑" panose="020B0503020204020204" pitchFamily="34" charset="-122"/>
              </a:rPr>
              <a:t>PUMA 262</a:t>
            </a:r>
            <a:r>
              <a:rPr lang="zh-CN" altLang="en-US" sz="2400" dirty="0">
                <a:solidFill>
                  <a:srgbClr val="000000"/>
                </a:solidFill>
                <a:latin typeface="微软雅黑" panose="020B0503020204020204" pitchFamily="34" charset="-122"/>
                <a:ea typeface="微软雅黑" panose="020B0503020204020204" pitchFamily="34" charset="-122"/>
              </a:rPr>
              <a:t>机器人的手腕采用的是</a:t>
            </a:r>
            <a:r>
              <a:rPr lang="en-US" altLang="zh-CN" sz="2400" dirty="0">
                <a:solidFill>
                  <a:srgbClr val="000000"/>
                </a:solidFill>
                <a:latin typeface="微软雅黑" panose="020B0503020204020204" pitchFamily="34" charset="-122"/>
                <a:ea typeface="微软雅黑" panose="020B0503020204020204" pitchFamily="34" charset="-122"/>
              </a:rPr>
              <a:t>RRR</a:t>
            </a:r>
            <a:r>
              <a:rPr lang="zh-CN" altLang="en-US" sz="2400" dirty="0">
                <a:solidFill>
                  <a:srgbClr val="000000"/>
                </a:solidFill>
                <a:latin typeface="微软雅黑" panose="020B0503020204020204" pitchFamily="34" charset="-122"/>
                <a:ea typeface="微软雅黑" panose="020B0503020204020204" pitchFamily="34" charset="-122"/>
              </a:rPr>
              <a:t>结构形式，安川</a:t>
            </a:r>
            <a:r>
              <a:rPr lang="en-US" altLang="zh-CN" sz="2400" dirty="0">
                <a:solidFill>
                  <a:srgbClr val="000000"/>
                </a:solidFill>
                <a:latin typeface="微软雅黑" panose="020B0503020204020204" pitchFamily="34" charset="-122"/>
                <a:ea typeface="微软雅黑" panose="020B0503020204020204" pitchFamily="34" charset="-122"/>
              </a:rPr>
              <a:t>HP20</a:t>
            </a:r>
            <a:r>
              <a:rPr lang="zh-CN" altLang="en-US" sz="2400" dirty="0">
                <a:solidFill>
                  <a:srgbClr val="000000"/>
                </a:solidFill>
                <a:latin typeface="微软雅黑" panose="020B0503020204020204" pitchFamily="34" charset="-122"/>
                <a:ea typeface="微软雅黑" panose="020B0503020204020204" pitchFamily="34" charset="-122"/>
              </a:rPr>
              <a:t>机器人的手腕采用的是</a:t>
            </a:r>
            <a:r>
              <a:rPr lang="en-US" altLang="zh-CN" sz="2400" dirty="0">
                <a:solidFill>
                  <a:srgbClr val="000000"/>
                </a:solidFill>
                <a:latin typeface="微软雅黑" panose="020B0503020204020204" pitchFamily="34" charset="-122"/>
                <a:ea typeface="微软雅黑" panose="020B0503020204020204" pitchFamily="34" charset="-122"/>
              </a:rPr>
              <a:t>RBR</a:t>
            </a:r>
            <a:r>
              <a:rPr lang="zh-CN" altLang="en-US" sz="2400" dirty="0">
                <a:solidFill>
                  <a:srgbClr val="000000"/>
                </a:solidFill>
                <a:latin typeface="微软雅黑" panose="020B0503020204020204" pitchFamily="34" charset="-122"/>
                <a:ea typeface="微软雅黑" panose="020B0503020204020204" pitchFamily="34" charset="-122"/>
              </a:rPr>
              <a:t>结构形式。</a:t>
            </a:r>
            <a:endParaRPr lang="zh-CN" altLang="en-US" sz="2400" dirty="0">
              <a:solidFill>
                <a:srgbClr val="000000"/>
              </a:solidFill>
              <a:latin typeface="微软雅黑" panose="020B0503020204020204" pitchFamily="34" charset="-122"/>
              <a:ea typeface="微软雅黑" panose="020B0503020204020204" pitchFamily="34" charset="-122"/>
            </a:endParaRPr>
          </a:p>
        </p:txBody>
      </p:sp>
      <p:grpSp>
        <p:nvGrpSpPr>
          <p:cNvPr id="55301" name="组合 55300"/>
          <p:cNvGrpSpPr/>
          <p:nvPr/>
        </p:nvGrpSpPr>
        <p:grpSpPr>
          <a:xfrm>
            <a:off x="3730625" y="3038475"/>
            <a:ext cx="4608513" cy="2913063"/>
            <a:chOff x="0" y="0"/>
            <a:chExt cx="4608513" cy="2913063"/>
          </a:xfrm>
        </p:grpSpPr>
        <p:sp>
          <p:nvSpPr>
            <p:cNvPr id="6" name="TextBox 8"/>
            <p:cNvSpPr txBox="1"/>
            <p:nvPr/>
          </p:nvSpPr>
          <p:spPr>
            <a:xfrm>
              <a:off x="207963" y="2544763"/>
              <a:ext cx="3864610" cy="368300"/>
            </a:xfrm>
            <a:prstGeom prst="rect">
              <a:avLst/>
            </a:prstGeom>
            <a:noFill/>
            <a:ln w="9525">
              <a:noFill/>
            </a:ln>
          </p:spPr>
          <p:txBody>
            <a:bodyPr wrap="none" anchor="t">
              <a:spAutoFit/>
            </a:bodyPr>
            <a:p>
              <a:r>
                <a:rPr lang="en-US" altLang="zh-CN" b="1" dirty="0">
                  <a:solidFill>
                    <a:srgbClr val="0066FF"/>
                  </a:solidFill>
                  <a:latin typeface="黑体" panose="02010609060101010101" charset="-122"/>
                  <a:ea typeface="黑体" panose="02010609060101010101" charset="-122"/>
                </a:rPr>
                <a:t>  </a:t>
              </a:r>
              <a:r>
                <a:rPr lang="zh-CN" altLang="en-US" b="1" dirty="0">
                  <a:solidFill>
                    <a:srgbClr val="0066FF"/>
                  </a:solidFill>
                  <a:latin typeface="黑体" panose="02010609060101010101" charset="-122"/>
                  <a:ea typeface="黑体" panose="02010609060101010101" charset="-122"/>
                </a:rPr>
                <a:t>安川</a:t>
              </a:r>
              <a:r>
                <a:rPr lang="en-US" altLang="zh-CN" b="1" dirty="0">
                  <a:solidFill>
                    <a:srgbClr val="0066FF"/>
                  </a:solidFill>
                  <a:latin typeface="黑体" panose="02010609060101010101" charset="-122"/>
                  <a:ea typeface="黑体" panose="02010609060101010101" charset="-122"/>
                </a:rPr>
                <a:t>HP20</a:t>
              </a:r>
              <a:r>
                <a:rPr lang="zh-CN" altLang="en-US" b="1" dirty="0">
                  <a:solidFill>
                    <a:srgbClr val="0066FF"/>
                  </a:solidFill>
                  <a:latin typeface="黑体" panose="02010609060101010101" charset="-122"/>
                  <a:ea typeface="黑体" panose="02010609060101010101" charset="-122"/>
                </a:rPr>
                <a:t>工业机器人腕部结构形式</a:t>
              </a:r>
              <a:endParaRPr lang="zh-CN" altLang="en-US" b="1" dirty="0">
                <a:solidFill>
                  <a:srgbClr val="0066FF"/>
                </a:solidFill>
                <a:latin typeface="黑体" panose="02010609060101010101" charset="-122"/>
                <a:ea typeface="黑体" panose="02010609060101010101" charset="-122"/>
              </a:endParaRPr>
            </a:p>
          </p:txBody>
        </p:sp>
        <p:pic>
          <p:nvPicPr>
            <p:cNvPr id="55302" name="Picture 2" descr="D:\课件\2017年\7月\工业机器人应用技术\图片\3-14.jpg"/>
            <p:cNvPicPr>
              <a:picLocks noChangeAspect="1"/>
            </p:cNvPicPr>
            <p:nvPr/>
          </p:nvPicPr>
          <p:blipFill>
            <a:blip r:embed="rId1"/>
            <a:stretch>
              <a:fillRect/>
            </a:stretch>
          </p:blipFill>
          <p:spPr>
            <a:xfrm>
              <a:off x="0" y="0"/>
              <a:ext cx="4608513" cy="2197100"/>
            </a:xfrm>
            <a:prstGeom prst="rect">
              <a:avLst/>
            </a:prstGeom>
            <a:noFill/>
            <a:ln w="9525">
              <a:noFill/>
            </a:ln>
          </p:spPr>
        </p:pic>
      </p:gr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5301"/>
                                        </p:tgtEl>
                                        <p:attrNameLst>
                                          <p:attrName>style.visibility</p:attrName>
                                        </p:attrNameLst>
                                      </p:cBhvr>
                                      <p:to>
                                        <p:strVal val="visible"/>
                                      </p:to>
                                    </p:set>
                                    <p:anim calcmode="lin" valueType="num">
                                      <p:cBhvr>
                                        <p:cTn id="7" dur="1" fill="hold"/>
                                        <p:tgtEl>
                                          <p:spTgt spid="55301"/>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文本框 249"/>
          <p:cNvSpPr txBox="1"/>
          <p:nvPr/>
        </p:nvSpPr>
        <p:spPr>
          <a:xfrm>
            <a:off x="650059" y="363134"/>
            <a:ext cx="921385" cy="1322070"/>
          </a:xfrm>
          <a:prstGeom prst="rect">
            <a:avLst/>
          </a:prstGeom>
          <a:noFill/>
        </p:spPr>
        <p:txBody>
          <a:bodyPr wrap="none" rtlCol="0">
            <a:spAutoFit/>
          </a:bodyPr>
          <a:lstStyle/>
          <a:p>
            <a:pPr algn="ctr"/>
            <a:r>
              <a:rPr lang="en-US" altLang="zh-CN" sz="8000" dirty="0" smtClean="0">
                <a:solidFill>
                  <a:schemeClr val="bg1"/>
                </a:solidFill>
                <a:latin typeface="Stencil" panose="040409050D0802020404" pitchFamily="82" charset="0"/>
                <a:ea typeface="微软雅黑" panose="020B0503020204020204" pitchFamily="34" charset="-122"/>
              </a:rPr>
              <a:t>02</a:t>
            </a:r>
            <a:endParaRPr lang="en-US" altLang="zh-CN" sz="8000" dirty="0" smtClean="0">
              <a:solidFill>
                <a:schemeClr val="bg1"/>
              </a:solidFill>
              <a:latin typeface="Stencil" panose="040409050D0802020404" pitchFamily="82" charset="0"/>
              <a:ea typeface="微软雅黑" panose="020B0503020204020204" pitchFamily="34" charset="-122"/>
            </a:endParaRPr>
          </a:p>
        </p:txBody>
      </p:sp>
      <p:sp>
        <p:nvSpPr>
          <p:cNvPr id="251" name="文本框 250"/>
          <p:cNvSpPr txBox="1"/>
          <p:nvPr/>
        </p:nvSpPr>
        <p:spPr>
          <a:xfrm>
            <a:off x="2331907" y="584314"/>
            <a:ext cx="4297680" cy="922020"/>
          </a:xfrm>
          <a:prstGeom prst="rect">
            <a:avLst/>
          </a:prstGeom>
          <a:noFill/>
        </p:spPr>
        <p:txBody>
          <a:bodyPr wrap="none" rtlCol="0">
            <a:spAutoFit/>
          </a:bodyPr>
          <a:lstStyle/>
          <a:p>
            <a:pPr algn="ctr"/>
            <a:r>
              <a:rPr lang="zh-CN" altLang="en-US" sz="5400" b="1" dirty="0">
                <a:solidFill>
                  <a:schemeClr val="bg1"/>
                </a:solidFill>
                <a:latin typeface="微软雅黑" panose="020B0503020204020204" pitchFamily="34" charset="-122"/>
                <a:ea typeface="微软雅黑" panose="020B0503020204020204" pitchFamily="34" charset="-122"/>
              </a:rPr>
              <a:t>腕部驱动方式</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pic>
        <p:nvPicPr>
          <p:cNvPr id="254" name="图片 253"/>
          <p:cNvPicPr>
            <a:picLocks noChangeAspect="1"/>
          </p:cNvPicPr>
          <p:nvPr/>
        </p:nvPicPr>
        <p:blipFill>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594355" y="124619"/>
            <a:ext cx="4070703" cy="2493642"/>
          </a:xfrm>
          <a:prstGeom prst="rect">
            <a:avLst/>
          </a:prstGeom>
        </p:spPr>
      </p:pic>
      <p:cxnSp>
        <p:nvCxnSpPr>
          <p:cNvPr id="255" name="直接连接符 254"/>
          <p:cNvCxnSpPr/>
          <p:nvPr/>
        </p:nvCxnSpPr>
        <p:spPr>
          <a:xfrm>
            <a:off x="1792823" y="363083"/>
            <a:ext cx="0" cy="1363495"/>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48" name="任意多边形: 形状 16"/>
          <p:cNvSpPr/>
          <p:nvPr>
            <p:custDataLst>
              <p:tags r:id="rId3"/>
            </p:custDataLst>
          </p:nvPr>
        </p:nvSpPr>
        <p:spPr>
          <a:xfrm>
            <a:off x="8792" y="2118946"/>
            <a:ext cx="12177346" cy="2243808"/>
          </a:xfrm>
          <a:custGeom>
            <a:avLst/>
            <a:gdLst>
              <a:gd name="connsiteX0" fmla="*/ 0 w 12177346"/>
              <a:gd name="connsiteY0" fmla="*/ 2611374 h 2674690"/>
              <a:gd name="connsiteX1" fmla="*/ 3376246 w 12177346"/>
              <a:gd name="connsiteY1" fmla="*/ 59 h 2674690"/>
              <a:gd name="connsiteX2" fmla="*/ 6928339 w 12177346"/>
              <a:gd name="connsiteY2" fmla="*/ 2672921 h 2674690"/>
              <a:gd name="connsiteX3" fmla="*/ 12177346 w 12177346"/>
              <a:gd name="connsiteY3" fmla="*/ 325374 h 2674690"/>
            </a:gdLst>
            <a:ahLst/>
            <a:cxnLst>
              <a:cxn ang="0">
                <a:pos x="connsiteX0" y="connsiteY0"/>
              </a:cxn>
              <a:cxn ang="0">
                <a:pos x="connsiteX1" y="connsiteY1"/>
              </a:cxn>
              <a:cxn ang="0">
                <a:pos x="connsiteX2" y="connsiteY2"/>
              </a:cxn>
              <a:cxn ang="0">
                <a:pos x="connsiteX3" y="connsiteY3"/>
              </a:cxn>
            </a:cxnLst>
            <a:rect l="l" t="t" r="r" b="b"/>
            <a:pathLst>
              <a:path w="12177346" h="2674690">
                <a:moveTo>
                  <a:pt x="0" y="2611374"/>
                </a:moveTo>
                <a:cubicBezTo>
                  <a:pt x="1110761" y="1300587"/>
                  <a:pt x="2221523" y="-10199"/>
                  <a:pt x="3376246" y="59"/>
                </a:cubicBezTo>
                <a:cubicBezTo>
                  <a:pt x="4530969" y="10317"/>
                  <a:pt x="5461489" y="2618702"/>
                  <a:pt x="6928339" y="2672921"/>
                </a:cubicBezTo>
                <a:cubicBezTo>
                  <a:pt x="8395189" y="2727140"/>
                  <a:pt x="10286267" y="1526257"/>
                  <a:pt x="12177346" y="325374"/>
                </a:cubicBezTo>
              </a:path>
            </a:pathLst>
          </a:custGeom>
          <a:noFill/>
          <a:ln>
            <a:solidFill>
              <a:srgbClr val="FBCA6E">
                <a:lumMod val="75000"/>
              </a:srgbClr>
            </a:solidFill>
            <a:prstDash val="dash"/>
          </a:ln>
        </p:spPr>
        <p:style>
          <a:lnRef idx="2">
            <a:srgbClr val="C56708">
              <a:shade val="50000"/>
            </a:srgbClr>
          </a:lnRef>
          <a:fillRef idx="1">
            <a:srgbClr val="C56708"/>
          </a:fillRef>
          <a:effectRef idx="0">
            <a:srgbClr val="C56708"/>
          </a:effectRef>
          <a:fontRef idx="minor">
            <a:srgbClr val="FFFFFF"/>
          </a:fontRef>
        </p:style>
        <p:txBody>
          <a:bodyPr rtlCol="0" anchor="ctr"/>
          <a:p>
            <a:pPr algn="ctr"/>
            <a:endParaRPr lang="zh-CN" altLang="en-US"/>
          </a:p>
        </p:txBody>
      </p:sp>
      <p:sp>
        <p:nvSpPr>
          <p:cNvPr id="249" name="Freeform 6"/>
          <p:cNvSpPr>
            <a:spLocks noEditPoints="1"/>
          </p:cNvSpPr>
          <p:nvPr>
            <p:custDataLst>
              <p:tags r:id="rId4"/>
            </p:custDataLst>
          </p:nvPr>
        </p:nvSpPr>
        <p:spPr bwMode="auto">
          <a:xfrm rot="1800000">
            <a:off x="1325053" y="3178447"/>
            <a:ext cx="424607" cy="440792"/>
          </a:xfrm>
          <a:custGeom>
            <a:avLst/>
            <a:gdLst>
              <a:gd name="T0" fmla="*/ 1980 w 3569"/>
              <a:gd name="T1" fmla="*/ 1327 h 3703"/>
              <a:gd name="T2" fmla="*/ 2153 w 3569"/>
              <a:gd name="T3" fmla="*/ 1142 h 3703"/>
              <a:gd name="T4" fmla="*/ 2343 w 3569"/>
              <a:gd name="T5" fmla="*/ 1022 h 3703"/>
              <a:gd name="T6" fmla="*/ 2531 w 3569"/>
              <a:gd name="T7" fmla="*/ 900 h 3703"/>
              <a:gd name="T8" fmla="*/ 2563 w 3569"/>
              <a:gd name="T9" fmla="*/ 606 h 3703"/>
              <a:gd name="T10" fmla="*/ 2421 w 3569"/>
              <a:gd name="T11" fmla="*/ 277 h 3703"/>
              <a:gd name="T12" fmla="*/ 2138 w 3569"/>
              <a:gd name="T13" fmla="*/ 37 h 3703"/>
              <a:gd name="T14" fmla="*/ 1802 w 3569"/>
              <a:gd name="T15" fmla="*/ 22 h 3703"/>
              <a:gd name="T16" fmla="*/ 1502 w 3569"/>
              <a:gd name="T17" fmla="*/ 170 h 3703"/>
              <a:gd name="T18" fmla="*/ 1291 w 3569"/>
              <a:gd name="T19" fmla="*/ 481 h 3703"/>
              <a:gd name="T20" fmla="*/ 1307 w 3569"/>
              <a:gd name="T21" fmla="*/ 760 h 3703"/>
              <a:gd name="T22" fmla="*/ 1483 w 3569"/>
              <a:gd name="T23" fmla="*/ 982 h 3703"/>
              <a:gd name="T24" fmla="*/ 1610 w 3569"/>
              <a:gd name="T25" fmla="*/ 1204 h 3703"/>
              <a:gd name="T26" fmla="*/ 1776 w 3569"/>
              <a:gd name="T27" fmla="*/ 1382 h 3703"/>
              <a:gd name="T28" fmla="*/ 1028 w 3569"/>
              <a:gd name="T29" fmla="*/ 1515 h 3703"/>
              <a:gd name="T30" fmla="*/ 1152 w 3569"/>
              <a:gd name="T31" fmla="*/ 1226 h 3703"/>
              <a:gd name="T32" fmla="*/ 1068 w 3569"/>
              <a:gd name="T33" fmla="*/ 940 h 3703"/>
              <a:gd name="T34" fmla="*/ 921 w 3569"/>
              <a:gd name="T35" fmla="*/ 710 h 3703"/>
              <a:gd name="T36" fmla="*/ 733 w 3569"/>
              <a:gd name="T37" fmla="*/ 546 h 3703"/>
              <a:gd name="T38" fmla="*/ 380 w 3569"/>
              <a:gd name="T39" fmla="*/ 576 h 3703"/>
              <a:gd name="T40" fmla="*/ 137 w 3569"/>
              <a:gd name="T41" fmla="*/ 774 h 3703"/>
              <a:gd name="T42" fmla="*/ 49 w 3569"/>
              <a:gd name="T43" fmla="*/ 1073 h 3703"/>
              <a:gd name="T44" fmla="*/ 1 w 3569"/>
              <a:gd name="T45" fmla="*/ 1351 h 3703"/>
              <a:gd name="T46" fmla="*/ 65 w 3569"/>
              <a:gd name="T47" fmla="*/ 1596 h 3703"/>
              <a:gd name="T48" fmla="*/ 336 w 3569"/>
              <a:gd name="T49" fmla="*/ 1823 h 3703"/>
              <a:gd name="T50" fmla="*/ 622 w 3569"/>
              <a:gd name="T51" fmla="*/ 1841 h 3703"/>
              <a:gd name="T52" fmla="*/ 864 w 3569"/>
              <a:gd name="T53" fmla="*/ 1655 h 3703"/>
              <a:gd name="T54" fmla="*/ 3336 w 3569"/>
              <a:gd name="T55" fmla="*/ 1074 h 3703"/>
              <a:gd name="T56" fmla="*/ 3000 w 3569"/>
              <a:gd name="T57" fmla="*/ 982 h 3703"/>
              <a:gd name="T58" fmla="*/ 2763 w 3569"/>
              <a:gd name="T59" fmla="*/ 1125 h 3703"/>
              <a:gd name="T60" fmla="*/ 2541 w 3569"/>
              <a:gd name="T61" fmla="*/ 1314 h 3703"/>
              <a:gd name="T62" fmla="*/ 2443 w 3569"/>
              <a:gd name="T63" fmla="*/ 1615 h 3703"/>
              <a:gd name="T64" fmla="*/ 2566 w 3569"/>
              <a:gd name="T65" fmla="*/ 1936 h 3703"/>
              <a:gd name="T66" fmla="*/ 2700 w 3569"/>
              <a:gd name="T67" fmla="*/ 2160 h 3703"/>
              <a:gd name="T68" fmla="*/ 2886 w 3569"/>
              <a:gd name="T69" fmla="*/ 2313 h 3703"/>
              <a:gd name="T70" fmla="*/ 3228 w 3569"/>
              <a:gd name="T71" fmla="*/ 2261 h 3703"/>
              <a:gd name="T72" fmla="*/ 3459 w 3569"/>
              <a:gd name="T73" fmla="*/ 2093 h 3703"/>
              <a:gd name="T74" fmla="*/ 3528 w 3569"/>
              <a:gd name="T75" fmla="*/ 1827 h 3703"/>
              <a:gd name="T76" fmla="*/ 3568 w 3569"/>
              <a:gd name="T77" fmla="*/ 1529 h 3703"/>
              <a:gd name="T78" fmla="*/ 3505 w 3569"/>
              <a:gd name="T79" fmla="*/ 1243 h 3703"/>
              <a:gd name="T80" fmla="*/ 1463 w 3569"/>
              <a:gd name="T81" fmla="*/ 1636 h 3703"/>
              <a:gd name="T82" fmla="*/ 1184 w 3569"/>
              <a:gd name="T83" fmla="*/ 1714 h 3703"/>
              <a:gd name="T84" fmla="*/ 922 w 3569"/>
              <a:gd name="T85" fmla="*/ 1967 h 3703"/>
              <a:gd name="T86" fmla="*/ 563 w 3569"/>
              <a:gd name="T87" fmla="*/ 2430 h 3703"/>
              <a:gd name="T88" fmla="*/ 411 w 3569"/>
              <a:gd name="T89" fmla="*/ 2833 h 3703"/>
              <a:gd name="T90" fmla="*/ 473 w 3569"/>
              <a:gd name="T91" fmla="*/ 3157 h 3703"/>
              <a:gd name="T92" fmla="*/ 776 w 3569"/>
              <a:gd name="T93" fmla="*/ 3442 h 3703"/>
              <a:gd name="T94" fmla="*/ 1182 w 3569"/>
              <a:gd name="T95" fmla="*/ 3607 h 3703"/>
              <a:gd name="T96" fmla="*/ 1558 w 3569"/>
              <a:gd name="T97" fmla="*/ 3682 h 3703"/>
              <a:gd name="T98" fmla="*/ 1988 w 3569"/>
              <a:gd name="T99" fmla="*/ 3700 h 3703"/>
              <a:gd name="T100" fmla="*/ 2404 w 3569"/>
              <a:gd name="T101" fmla="*/ 3609 h 3703"/>
              <a:gd name="T102" fmla="*/ 2648 w 3569"/>
              <a:gd name="T103" fmla="*/ 3395 h 3703"/>
              <a:gd name="T104" fmla="*/ 2725 w 3569"/>
              <a:gd name="T105" fmla="*/ 3074 h 3703"/>
              <a:gd name="T106" fmla="*/ 2627 w 3569"/>
              <a:gd name="T107" fmla="*/ 2610 h 3703"/>
              <a:gd name="T108" fmla="*/ 2336 w 3569"/>
              <a:gd name="T109" fmla="*/ 2065 h 3703"/>
              <a:gd name="T110" fmla="*/ 1997 w 3569"/>
              <a:gd name="T111" fmla="*/ 1759 h 3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69" h="3703">
                <a:moveTo>
                  <a:pt x="1807" y="1391"/>
                </a:moveTo>
                <a:lnTo>
                  <a:pt x="1838" y="1394"/>
                </a:lnTo>
                <a:lnTo>
                  <a:pt x="1868" y="1390"/>
                </a:lnTo>
                <a:lnTo>
                  <a:pt x="1898" y="1381"/>
                </a:lnTo>
                <a:lnTo>
                  <a:pt x="1926" y="1367"/>
                </a:lnTo>
                <a:lnTo>
                  <a:pt x="1953" y="1349"/>
                </a:lnTo>
                <a:lnTo>
                  <a:pt x="1980" y="1327"/>
                </a:lnTo>
                <a:lnTo>
                  <a:pt x="2006" y="1303"/>
                </a:lnTo>
                <a:lnTo>
                  <a:pt x="2031" y="1277"/>
                </a:lnTo>
                <a:lnTo>
                  <a:pt x="2055" y="1249"/>
                </a:lnTo>
                <a:lnTo>
                  <a:pt x="2080" y="1222"/>
                </a:lnTo>
                <a:lnTo>
                  <a:pt x="2105" y="1193"/>
                </a:lnTo>
                <a:lnTo>
                  <a:pt x="2129" y="1166"/>
                </a:lnTo>
                <a:lnTo>
                  <a:pt x="2153" y="1142"/>
                </a:lnTo>
                <a:lnTo>
                  <a:pt x="2177" y="1119"/>
                </a:lnTo>
                <a:lnTo>
                  <a:pt x="2201" y="1099"/>
                </a:lnTo>
                <a:lnTo>
                  <a:pt x="2226" y="1082"/>
                </a:lnTo>
                <a:lnTo>
                  <a:pt x="2254" y="1066"/>
                </a:lnTo>
                <a:lnTo>
                  <a:pt x="2282" y="1052"/>
                </a:lnTo>
                <a:lnTo>
                  <a:pt x="2312" y="1037"/>
                </a:lnTo>
                <a:lnTo>
                  <a:pt x="2343" y="1022"/>
                </a:lnTo>
                <a:lnTo>
                  <a:pt x="2373" y="1008"/>
                </a:lnTo>
                <a:lnTo>
                  <a:pt x="2404" y="993"/>
                </a:lnTo>
                <a:lnTo>
                  <a:pt x="2433" y="977"/>
                </a:lnTo>
                <a:lnTo>
                  <a:pt x="2461" y="961"/>
                </a:lnTo>
                <a:lnTo>
                  <a:pt x="2487" y="943"/>
                </a:lnTo>
                <a:lnTo>
                  <a:pt x="2511" y="922"/>
                </a:lnTo>
                <a:lnTo>
                  <a:pt x="2531" y="900"/>
                </a:lnTo>
                <a:lnTo>
                  <a:pt x="2548" y="875"/>
                </a:lnTo>
                <a:lnTo>
                  <a:pt x="2560" y="848"/>
                </a:lnTo>
                <a:lnTo>
                  <a:pt x="2568" y="818"/>
                </a:lnTo>
                <a:lnTo>
                  <a:pt x="2574" y="767"/>
                </a:lnTo>
                <a:lnTo>
                  <a:pt x="2575" y="714"/>
                </a:lnTo>
                <a:lnTo>
                  <a:pt x="2572" y="660"/>
                </a:lnTo>
                <a:lnTo>
                  <a:pt x="2563" y="606"/>
                </a:lnTo>
                <a:lnTo>
                  <a:pt x="2551" y="552"/>
                </a:lnTo>
                <a:lnTo>
                  <a:pt x="2536" y="498"/>
                </a:lnTo>
                <a:lnTo>
                  <a:pt x="2518" y="448"/>
                </a:lnTo>
                <a:lnTo>
                  <a:pt x="2496" y="399"/>
                </a:lnTo>
                <a:lnTo>
                  <a:pt x="2474" y="354"/>
                </a:lnTo>
                <a:lnTo>
                  <a:pt x="2448" y="315"/>
                </a:lnTo>
                <a:lnTo>
                  <a:pt x="2421" y="277"/>
                </a:lnTo>
                <a:lnTo>
                  <a:pt x="2388" y="238"/>
                </a:lnTo>
                <a:lnTo>
                  <a:pt x="2353" y="199"/>
                </a:lnTo>
                <a:lnTo>
                  <a:pt x="2314" y="162"/>
                </a:lnTo>
                <a:lnTo>
                  <a:pt x="2272" y="125"/>
                </a:lnTo>
                <a:lnTo>
                  <a:pt x="2229" y="92"/>
                </a:lnTo>
                <a:lnTo>
                  <a:pt x="2184" y="62"/>
                </a:lnTo>
                <a:lnTo>
                  <a:pt x="2138" y="37"/>
                </a:lnTo>
                <a:lnTo>
                  <a:pt x="2090" y="18"/>
                </a:lnTo>
                <a:lnTo>
                  <a:pt x="2044" y="7"/>
                </a:lnTo>
                <a:lnTo>
                  <a:pt x="1999" y="1"/>
                </a:lnTo>
                <a:lnTo>
                  <a:pt x="1952" y="0"/>
                </a:lnTo>
                <a:lnTo>
                  <a:pt x="1902" y="3"/>
                </a:lnTo>
                <a:lnTo>
                  <a:pt x="1853" y="11"/>
                </a:lnTo>
                <a:lnTo>
                  <a:pt x="1802" y="22"/>
                </a:lnTo>
                <a:lnTo>
                  <a:pt x="1752" y="36"/>
                </a:lnTo>
                <a:lnTo>
                  <a:pt x="1704" y="53"/>
                </a:lnTo>
                <a:lnTo>
                  <a:pt x="1656" y="72"/>
                </a:lnTo>
                <a:lnTo>
                  <a:pt x="1614" y="93"/>
                </a:lnTo>
                <a:lnTo>
                  <a:pt x="1573" y="116"/>
                </a:lnTo>
                <a:lnTo>
                  <a:pt x="1538" y="141"/>
                </a:lnTo>
                <a:lnTo>
                  <a:pt x="1502" y="170"/>
                </a:lnTo>
                <a:lnTo>
                  <a:pt x="1466" y="205"/>
                </a:lnTo>
                <a:lnTo>
                  <a:pt x="1431" y="244"/>
                </a:lnTo>
                <a:lnTo>
                  <a:pt x="1398" y="287"/>
                </a:lnTo>
                <a:lnTo>
                  <a:pt x="1367" y="333"/>
                </a:lnTo>
                <a:lnTo>
                  <a:pt x="1338" y="381"/>
                </a:lnTo>
                <a:lnTo>
                  <a:pt x="1313" y="432"/>
                </a:lnTo>
                <a:lnTo>
                  <a:pt x="1291" y="481"/>
                </a:lnTo>
                <a:lnTo>
                  <a:pt x="1274" y="532"/>
                </a:lnTo>
                <a:lnTo>
                  <a:pt x="1264" y="580"/>
                </a:lnTo>
                <a:lnTo>
                  <a:pt x="1261" y="618"/>
                </a:lnTo>
                <a:lnTo>
                  <a:pt x="1264" y="655"/>
                </a:lnTo>
                <a:lnTo>
                  <a:pt x="1274" y="691"/>
                </a:lnTo>
                <a:lnTo>
                  <a:pt x="1289" y="726"/>
                </a:lnTo>
                <a:lnTo>
                  <a:pt x="1307" y="760"/>
                </a:lnTo>
                <a:lnTo>
                  <a:pt x="1330" y="794"/>
                </a:lnTo>
                <a:lnTo>
                  <a:pt x="1353" y="827"/>
                </a:lnTo>
                <a:lnTo>
                  <a:pt x="1379" y="859"/>
                </a:lnTo>
                <a:lnTo>
                  <a:pt x="1406" y="891"/>
                </a:lnTo>
                <a:lnTo>
                  <a:pt x="1433" y="922"/>
                </a:lnTo>
                <a:lnTo>
                  <a:pt x="1459" y="953"/>
                </a:lnTo>
                <a:lnTo>
                  <a:pt x="1483" y="982"/>
                </a:lnTo>
                <a:lnTo>
                  <a:pt x="1504" y="1011"/>
                </a:lnTo>
                <a:lnTo>
                  <a:pt x="1522" y="1039"/>
                </a:lnTo>
                <a:lnTo>
                  <a:pt x="1540" y="1070"/>
                </a:lnTo>
                <a:lnTo>
                  <a:pt x="1557" y="1102"/>
                </a:lnTo>
                <a:lnTo>
                  <a:pt x="1574" y="1135"/>
                </a:lnTo>
                <a:lnTo>
                  <a:pt x="1592" y="1170"/>
                </a:lnTo>
                <a:lnTo>
                  <a:pt x="1610" y="1204"/>
                </a:lnTo>
                <a:lnTo>
                  <a:pt x="1629" y="1237"/>
                </a:lnTo>
                <a:lnTo>
                  <a:pt x="1650" y="1269"/>
                </a:lnTo>
                <a:lnTo>
                  <a:pt x="1671" y="1299"/>
                </a:lnTo>
                <a:lnTo>
                  <a:pt x="1695" y="1326"/>
                </a:lnTo>
                <a:lnTo>
                  <a:pt x="1720" y="1349"/>
                </a:lnTo>
                <a:lnTo>
                  <a:pt x="1747" y="1369"/>
                </a:lnTo>
                <a:lnTo>
                  <a:pt x="1776" y="1382"/>
                </a:lnTo>
                <a:lnTo>
                  <a:pt x="1807" y="1391"/>
                </a:lnTo>
                <a:lnTo>
                  <a:pt x="1807" y="1391"/>
                </a:lnTo>
                <a:close/>
                <a:moveTo>
                  <a:pt x="895" y="1632"/>
                </a:moveTo>
                <a:lnTo>
                  <a:pt x="931" y="1605"/>
                </a:lnTo>
                <a:lnTo>
                  <a:pt x="966" y="1577"/>
                </a:lnTo>
                <a:lnTo>
                  <a:pt x="998" y="1547"/>
                </a:lnTo>
                <a:lnTo>
                  <a:pt x="1028" y="1515"/>
                </a:lnTo>
                <a:lnTo>
                  <a:pt x="1056" y="1481"/>
                </a:lnTo>
                <a:lnTo>
                  <a:pt x="1081" y="1444"/>
                </a:lnTo>
                <a:lnTo>
                  <a:pt x="1102" y="1406"/>
                </a:lnTo>
                <a:lnTo>
                  <a:pt x="1121" y="1364"/>
                </a:lnTo>
                <a:lnTo>
                  <a:pt x="1136" y="1321"/>
                </a:lnTo>
                <a:lnTo>
                  <a:pt x="1146" y="1273"/>
                </a:lnTo>
                <a:lnTo>
                  <a:pt x="1152" y="1226"/>
                </a:lnTo>
                <a:lnTo>
                  <a:pt x="1152" y="1181"/>
                </a:lnTo>
                <a:lnTo>
                  <a:pt x="1146" y="1138"/>
                </a:lnTo>
                <a:lnTo>
                  <a:pt x="1137" y="1097"/>
                </a:lnTo>
                <a:lnTo>
                  <a:pt x="1125" y="1056"/>
                </a:lnTo>
                <a:lnTo>
                  <a:pt x="1108" y="1017"/>
                </a:lnTo>
                <a:lnTo>
                  <a:pt x="1090" y="979"/>
                </a:lnTo>
                <a:lnTo>
                  <a:pt x="1068" y="940"/>
                </a:lnTo>
                <a:lnTo>
                  <a:pt x="1044" y="903"/>
                </a:lnTo>
                <a:lnTo>
                  <a:pt x="1021" y="866"/>
                </a:lnTo>
                <a:lnTo>
                  <a:pt x="1002" y="836"/>
                </a:lnTo>
                <a:lnTo>
                  <a:pt x="981" y="805"/>
                </a:lnTo>
                <a:lnTo>
                  <a:pt x="962" y="773"/>
                </a:lnTo>
                <a:lnTo>
                  <a:pt x="942" y="741"/>
                </a:lnTo>
                <a:lnTo>
                  <a:pt x="921" y="710"/>
                </a:lnTo>
                <a:lnTo>
                  <a:pt x="899" y="679"/>
                </a:lnTo>
                <a:lnTo>
                  <a:pt x="875" y="650"/>
                </a:lnTo>
                <a:lnTo>
                  <a:pt x="851" y="623"/>
                </a:lnTo>
                <a:lnTo>
                  <a:pt x="825" y="598"/>
                </a:lnTo>
                <a:lnTo>
                  <a:pt x="795" y="577"/>
                </a:lnTo>
                <a:lnTo>
                  <a:pt x="766" y="560"/>
                </a:lnTo>
                <a:lnTo>
                  <a:pt x="733" y="546"/>
                </a:lnTo>
                <a:lnTo>
                  <a:pt x="697" y="537"/>
                </a:lnTo>
                <a:lnTo>
                  <a:pt x="646" y="530"/>
                </a:lnTo>
                <a:lnTo>
                  <a:pt x="591" y="530"/>
                </a:lnTo>
                <a:lnTo>
                  <a:pt x="537" y="534"/>
                </a:lnTo>
                <a:lnTo>
                  <a:pt x="483" y="544"/>
                </a:lnTo>
                <a:lnTo>
                  <a:pt x="430" y="558"/>
                </a:lnTo>
                <a:lnTo>
                  <a:pt x="380" y="576"/>
                </a:lnTo>
                <a:lnTo>
                  <a:pt x="330" y="597"/>
                </a:lnTo>
                <a:lnTo>
                  <a:pt x="285" y="622"/>
                </a:lnTo>
                <a:lnTo>
                  <a:pt x="242" y="649"/>
                </a:lnTo>
                <a:lnTo>
                  <a:pt x="211" y="675"/>
                </a:lnTo>
                <a:lnTo>
                  <a:pt x="182" y="704"/>
                </a:lnTo>
                <a:lnTo>
                  <a:pt x="159" y="737"/>
                </a:lnTo>
                <a:lnTo>
                  <a:pt x="137" y="774"/>
                </a:lnTo>
                <a:lnTo>
                  <a:pt x="118" y="812"/>
                </a:lnTo>
                <a:lnTo>
                  <a:pt x="102" y="853"/>
                </a:lnTo>
                <a:lnTo>
                  <a:pt x="88" y="895"/>
                </a:lnTo>
                <a:lnTo>
                  <a:pt x="76" y="939"/>
                </a:lnTo>
                <a:lnTo>
                  <a:pt x="66" y="983"/>
                </a:lnTo>
                <a:lnTo>
                  <a:pt x="57" y="1028"/>
                </a:lnTo>
                <a:lnTo>
                  <a:pt x="49" y="1073"/>
                </a:lnTo>
                <a:lnTo>
                  <a:pt x="43" y="1111"/>
                </a:lnTo>
                <a:lnTo>
                  <a:pt x="35" y="1150"/>
                </a:lnTo>
                <a:lnTo>
                  <a:pt x="27" y="1189"/>
                </a:lnTo>
                <a:lnTo>
                  <a:pt x="19" y="1229"/>
                </a:lnTo>
                <a:lnTo>
                  <a:pt x="11" y="1270"/>
                </a:lnTo>
                <a:lnTo>
                  <a:pt x="5" y="1310"/>
                </a:lnTo>
                <a:lnTo>
                  <a:pt x="1" y="1351"/>
                </a:lnTo>
                <a:lnTo>
                  <a:pt x="0" y="1390"/>
                </a:lnTo>
                <a:lnTo>
                  <a:pt x="0" y="1427"/>
                </a:lnTo>
                <a:lnTo>
                  <a:pt x="4" y="1465"/>
                </a:lnTo>
                <a:lnTo>
                  <a:pt x="11" y="1498"/>
                </a:lnTo>
                <a:lnTo>
                  <a:pt x="23" y="1531"/>
                </a:lnTo>
                <a:lnTo>
                  <a:pt x="39" y="1561"/>
                </a:lnTo>
                <a:lnTo>
                  <a:pt x="65" y="1596"/>
                </a:lnTo>
                <a:lnTo>
                  <a:pt x="94" y="1632"/>
                </a:lnTo>
                <a:lnTo>
                  <a:pt x="128" y="1668"/>
                </a:lnTo>
                <a:lnTo>
                  <a:pt x="165" y="1703"/>
                </a:lnTo>
                <a:lnTo>
                  <a:pt x="206" y="1738"/>
                </a:lnTo>
                <a:lnTo>
                  <a:pt x="248" y="1769"/>
                </a:lnTo>
                <a:lnTo>
                  <a:pt x="292" y="1799"/>
                </a:lnTo>
                <a:lnTo>
                  <a:pt x="336" y="1823"/>
                </a:lnTo>
                <a:lnTo>
                  <a:pt x="381" y="1845"/>
                </a:lnTo>
                <a:lnTo>
                  <a:pt x="426" y="1862"/>
                </a:lnTo>
                <a:lnTo>
                  <a:pt x="470" y="1873"/>
                </a:lnTo>
                <a:lnTo>
                  <a:pt x="508" y="1875"/>
                </a:lnTo>
                <a:lnTo>
                  <a:pt x="546" y="1871"/>
                </a:lnTo>
                <a:lnTo>
                  <a:pt x="585" y="1858"/>
                </a:lnTo>
                <a:lnTo>
                  <a:pt x="622" y="1841"/>
                </a:lnTo>
                <a:lnTo>
                  <a:pt x="659" y="1820"/>
                </a:lnTo>
                <a:lnTo>
                  <a:pt x="695" y="1794"/>
                </a:lnTo>
                <a:lnTo>
                  <a:pt x="731" y="1767"/>
                </a:lnTo>
                <a:lnTo>
                  <a:pt x="765" y="1738"/>
                </a:lnTo>
                <a:lnTo>
                  <a:pt x="799" y="1709"/>
                </a:lnTo>
                <a:lnTo>
                  <a:pt x="833" y="1681"/>
                </a:lnTo>
                <a:lnTo>
                  <a:pt x="864" y="1655"/>
                </a:lnTo>
                <a:lnTo>
                  <a:pt x="895" y="1632"/>
                </a:lnTo>
                <a:lnTo>
                  <a:pt x="895" y="1632"/>
                </a:lnTo>
                <a:close/>
                <a:moveTo>
                  <a:pt x="3505" y="1243"/>
                </a:moveTo>
                <a:lnTo>
                  <a:pt x="3470" y="1198"/>
                </a:lnTo>
                <a:lnTo>
                  <a:pt x="3429" y="1154"/>
                </a:lnTo>
                <a:lnTo>
                  <a:pt x="3384" y="1112"/>
                </a:lnTo>
                <a:lnTo>
                  <a:pt x="3336" y="1074"/>
                </a:lnTo>
                <a:lnTo>
                  <a:pt x="3283" y="1042"/>
                </a:lnTo>
                <a:lnTo>
                  <a:pt x="3229" y="1013"/>
                </a:lnTo>
                <a:lnTo>
                  <a:pt x="3171" y="991"/>
                </a:lnTo>
                <a:lnTo>
                  <a:pt x="3114" y="976"/>
                </a:lnTo>
                <a:lnTo>
                  <a:pt x="3075" y="973"/>
                </a:lnTo>
                <a:lnTo>
                  <a:pt x="3037" y="975"/>
                </a:lnTo>
                <a:lnTo>
                  <a:pt x="3000" y="982"/>
                </a:lnTo>
                <a:lnTo>
                  <a:pt x="2964" y="994"/>
                </a:lnTo>
                <a:lnTo>
                  <a:pt x="2928" y="1011"/>
                </a:lnTo>
                <a:lnTo>
                  <a:pt x="2894" y="1030"/>
                </a:lnTo>
                <a:lnTo>
                  <a:pt x="2860" y="1052"/>
                </a:lnTo>
                <a:lnTo>
                  <a:pt x="2827" y="1075"/>
                </a:lnTo>
                <a:lnTo>
                  <a:pt x="2795" y="1100"/>
                </a:lnTo>
                <a:lnTo>
                  <a:pt x="2763" y="1125"/>
                </a:lnTo>
                <a:lnTo>
                  <a:pt x="2732" y="1148"/>
                </a:lnTo>
                <a:lnTo>
                  <a:pt x="2701" y="1172"/>
                </a:lnTo>
                <a:lnTo>
                  <a:pt x="2666" y="1198"/>
                </a:lnTo>
                <a:lnTo>
                  <a:pt x="2632" y="1225"/>
                </a:lnTo>
                <a:lnTo>
                  <a:pt x="2600" y="1253"/>
                </a:lnTo>
                <a:lnTo>
                  <a:pt x="2569" y="1283"/>
                </a:lnTo>
                <a:lnTo>
                  <a:pt x="2541" y="1314"/>
                </a:lnTo>
                <a:lnTo>
                  <a:pt x="2515" y="1348"/>
                </a:lnTo>
                <a:lnTo>
                  <a:pt x="2493" y="1384"/>
                </a:lnTo>
                <a:lnTo>
                  <a:pt x="2475" y="1423"/>
                </a:lnTo>
                <a:lnTo>
                  <a:pt x="2460" y="1465"/>
                </a:lnTo>
                <a:lnTo>
                  <a:pt x="2449" y="1511"/>
                </a:lnTo>
                <a:lnTo>
                  <a:pt x="2443" y="1564"/>
                </a:lnTo>
                <a:lnTo>
                  <a:pt x="2443" y="1615"/>
                </a:lnTo>
                <a:lnTo>
                  <a:pt x="2448" y="1666"/>
                </a:lnTo>
                <a:lnTo>
                  <a:pt x="2458" y="1714"/>
                </a:lnTo>
                <a:lnTo>
                  <a:pt x="2472" y="1760"/>
                </a:lnTo>
                <a:lnTo>
                  <a:pt x="2490" y="1807"/>
                </a:lnTo>
                <a:lnTo>
                  <a:pt x="2513" y="1850"/>
                </a:lnTo>
                <a:lnTo>
                  <a:pt x="2539" y="1894"/>
                </a:lnTo>
                <a:lnTo>
                  <a:pt x="2566" y="1936"/>
                </a:lnTo>
                <a:lnTo>
                  <a:pt x="2584" y="1964"/>
                </a:lnTo>
                <a:lnTo>
                  <a:pt x="2602" y="1994"/>
                </a:lnTo>
                <a:lnTo>
                  <a:pt x="2621" y="2026"/>
                </a:lnTo>
                <a:lnTo>
                  <a:pt x="2639" y="2060"/>
                </a:lnTo>
                <a:lnTo>
                  <a:pt x="2658" y="2093"/>
                </a:lnTo>
                <a:lnTo>
                  <a:pt x="2679" y="2127"/>
                </a:lnTo>
                <a:lnTo>
                  <a:pt x="2700" y="2160"/>
                </a:lnTo>
                <a:lnTo>
                  <a:pt x="2721" y="2191"/>
                </a:lnTo>
                <a:lnTo>
                  <a:pt x="2745" y="2220"/>
                </a:lnTo>
                <a:lnTo>
                  <a:pt x="2770" y="2247"/>
                </a:lnTo>
                <a:lnTo>
                  <a:pt x="2796" y="2270"/>
                </a:lnTo>
                <a:lnTo>
                  <a:pt x="2824" y="2289"/>
                </a:lnTo>
                <a:lnTo>
                  <a:pt x="2854" y="2304"/>
                </a:lnTo>
                <a:lnTo>
                  <a:pt x="2886" y="2313"/>
                </a:lnTo>
                <a:lnTo>
                  <a:pt x="2931" y="2318"/>
                </a:lnTo>
                <a:lnTo>
                  <a:pt x="2978" y="2318"/>
                </a:lnTo>
                <a:lnTo>
                  <a:pt x="3027" y="2314"/>
                </a:lnTo>
                <a:lnTo>
                  <a:pt x="3078" y="2306"/>
                </a:lnTo>
                <a:lnTo>
                  <a:pt x="3128" y="2294"/>
                </a:lnTo>
                <a:lnTo>
                  <a:pt x="3178" y="2279"/>
                </a:lnTo>
                <a:lnTo>
                  <a:pt x="3228" y="2261"/>
                </a:lnTo>
                <a:lnTo>
                  <a:pt x="3274" y="2241"/>
                </a:lnTo>
                <a:lnTo>
                  <a:pt x="3318" y="2219"/>
                </a:lnTo>
                <a:lnTo>
                  <a:pt x="3358" y="2196"/>
                </a:lnTo>
                <a:lnTo>
                  <a:pt x="3393" y="2172"/>
                </a:lnTo>
                <a:lnTo>
                  <a:pt x="3419" y="2150"/>
                </a:lnTo>
                <a:lnTo>
                  <a:pt x="3441" y="2123"/>
                </a:lnTo>
                <a:lnTo>
                  <a:pt x="3459" y="2093"/>
                </a:lnTo>
                <a:lnTo>
                  <a:pt x="3474" y="2061"/>
                </a:lnTo>
                <a:lnTo>
                  <a:pt x="3488" y="2025"/>
                </a:lnTo>
                <a:lnTo>
                  <a:pt x="3499" y="1988"/>
                </a:lnTo>
                <a:lnTo>
                  <a:pt x="3508" y="1948"/>
                </a:lnTo>
                <a:lnTo>
                  <a:pt x="3516" y="1908"/>
                </a:lnTo>
                <a:lnTo>
                  <a:pt x="3523" y="1867"/>
                </a:lnTo>
                <a:lnTo>
                  <a:pt x="3528" y="1827"/>
                </a:lnTo>
                <a:lnTo>
                  <a:pt x="3534" y="1787"/>
                </a:lnTo>
                <a:lnTo>
                  <a:pt x="3540" y="1748"/>
                </a:lnTo>
                <a:lnTo>
                  <a:pt x="3546" y="1710"/>
                </a:lnTo>
                <a:lnTo>
                  <a:pt x="3553" y="1665"/>
                </a:lnTo>
                <a:lnTo>
                  <a:pt x="3560" y="1620"/>
                </a:lnTo>
                <a:lnTo>
                  <a:pt x="3564" y="1575"/>
                </a:lnTo>
                <a:lnTo>
                  <a:pt x="3568" y="1529"/>
                </a:lnTo>
                <a:lnTo>
                  <a:pt x="3569" y="1485"/>
                </a:lnTo>
                <a:lnTo>
                  <a:pt x="3567" y="1440"/>
                </a:lnTo>
                <a:lnTo>
                  <a:pt x="3562" y="1397"/>
                </a:lnTo>
                <a:lnTo>
                  <a:pt x="3554" y="1355"/>
                </a:lnTo>
                <a:lnTo>
                  <a:pt x="3542" y="1316"/>
                </a:lnTo>
                <a:lnTo>
                  <a:pt x="3526" y="1278"/>
                </a:lnTo>
                <a:lnTo>
                  <a:pt x="3505" y="1243"/>
                </a:lnTo>
                <a:lnTo>
                  <a:pt x="3505" y="1243"/>
                </a:lnTo>
                <a:close/>
                <a:moveTo>
                  <a:pt x="1758" y="1672"/>
                </a:moveTo>
                <a:lnTo>
                  <a:pt x="1689" y="1659"/>
                </a:lnTo>
                <a:lnTo>
                  <a:pt x="1626" y="1649"/>
                </a:lnTo>
                <a:lnTo>
                  <a:pt x="1567" y="1641"/>
                </a:lnTo>
                <a:lnTo>
                  <a:pt x="1513" y="1637"/>
                </a:lnTo>
                <a:lnTo>
                  <a:pt x="1463" y="1636"/>
                </a:lnTo>
                <a:lnTo>
                  <a:pt x="1416" y="1637"/>
                </a:lnTo>
                <a:lnTo>
                  <a:pt x="1372" y="1641"/>
                </a:lnTo>
                <a:lnTo>
                  <a:pt x="1332" y="1649"/>
                </a:lnTo>
                <a:lnTo>
                  <a:pt x="1292" y="1660"/>
                </a:lnTo>
                <a:lnTo>
                  <a:pt x="1255" y="1675"/>
                </a:lnTo>
                <a:lnTo>
                  <a:pt x="1219" y="1693"/>
                </a:lnTo>
                <a:lnTo>
                  <a:pt x="1184" y="1714"/>
                </a:lnTo>
                <a:lnTo>
                  <a:pt x="1149" y="1739"/>
                </a:lnTo>
                <a:lnTo>
                  <a:pt x="1114" y="1767"/>
                </a:lnTo>
                <a:lnTo>
                  <a:pt x="1079" y="1800"/>
                </a:lnTo>
                <a:lnTo>
                  <a:pt x="1042" y="1836"/>
                </a:lnTo>
                <a:lnTo>
                  <a:pt x="1005" y="1876"/>
                </a:lnTo>
                <a:lnTo>
                  <a:pt x="964" y="1919"/>
                </a:lnTo>
                <a:lnTo>
                  <a:pt x="922" y="1967"/>
                </a:lnTo>
                <a:lnTo>
                  <a:pt x="877" y="2019"/>
                </a:lnTo>
                <a:lnTo>
                  <a:pt x="827" y="2075"/>
                </a:lnTo>
                <a:lnTo>
                  <a:pt x="763" y="2151"/>
                </a:lnTo>
                <a:lnTo>
                  <a:pt x="704" y="2224"/>
                </a:lnTo>
                <a:lnTo>
                  <a:pt x="652" y="2295"/>
                </a:lnTo>
                <a:lnTo>
                  <a:pt x="605" y="2363"/>
                </a:lnTo>
                <a:lnTo>
                  <a:pt x="563" y="2430"/>
                </a:lnTo>
                <a:lnTo>
                  <a:pt x="526" y="2494"/>
                </a:lnTo>
                <a:lnTo>
                  <a:pt x="496" y="2556"/>
                </a:lnTo>
                <a:lnTo>
                  <a:pt x="469" y="2615"/>
                </a:lnTo>
                <a:lnTo>
                  <a:pt x="447" y="2673"/>
                </a:lnTo>
                <a:lnTo>
                  <a:pt x="430" y="2728"/>
                </a:lnTo>
                <a:lnTo>
                  <a:pt x="418" y="2782"/>
                </a:lnTo>
                <a:lnTo>
                  <a:pt x="411" y="2833"/>
                </a:lnTo>
                <a:lnTo>
                  <a:pt x="407" y="2883"/>
                </a:lnTo>
                <a:lnTo>
                  <a:pt x="408" y="2931"/>
                </a:lnTo>
                <a:lnTo>
                  <a:pt x="412" y="2977"/>
                </a:lnTo>
                <a:lnTo>
                  <a:pt x="420" y="3021"/>
                </a:lnTo>
                <a:lnTo>
                  <a:pt x="433" y="3064"/>
                </a:lnTo>
                <a:lnTo>
                  <a:pt x="447" y="3105"/>
                </a:lnTo>
                <a:lnTo>
                  <a:pt x="473" y="3157"/>
                </a:lnTo>
                <a:lnTo>
                  <a:pt x="505" y="3206"/>
                </a:lnTo>
                <a:lnTo>
                  <a:pt x="541" y="3253"/>
                </a:lnTo>
                <a:lnTo>
                  <a:pt x="580" y="3296"/>
                </a:lnTo>
                <a:lnTo>
                  <a:pt x="624" y="3336"/>
                </a:lnTo>
                <a:lnTo>
                  <a:pt x="673" y="3375"/>
                </a:lnTo>
                <a:lnTo>
                  <a:pt x="722" y="3409"/>
                </a:lnTo>
                <a:lnTo>
                  <a:pt x="776" y="3442"/>
                </a:lnTo>
                <a:lnTo>
                  <a:pt x="831" y="3472"/>
                </a:lnTo>
                <a:lnTo>
                  <a:pt x="888" y="3501"/>
                </a:lnTo>
                <a:lnTo>
                  <a:pt x="946" y="3526"/>
                </a:lnTo>
                <a:lnTo>
                  <a:pt x="1005" y="3550"/>
                </a:lnTo>
                <a:lnTo>
                  <a:pt x="1064" y="3570"/>
                </a:lnTo>
                <a:lnTo>
                  <a:pt x="1123" y="3589"/>
                </a:lnTo>
                <a:lnTo>
                  <a:pt x="1182" y="3607"/>
                </a:lnTo>
                <a:lnTo>
                  <a:pt x="1239" y="3622"/>
                </a:lnTo>
                <a:lnTo>
                  <a:pt x="1296" y="3636"/>
                </a:lnTo>
                <a:lnTo>
                  <a:pt x="1350" y="3648"/>
                </a:lnTo>
                <a:lnTo>
                  <a:pt x="1403" y="3657"/>
                </a:lnTo>
                <a:lnTo>
                  <a:pt x="1451" y="3666"/>
                </a:lnTo>
                <a:lnTo>
                  <a:pt x="1503" y="3674"/>
                </a:lnTo>
                <a:lnTo>
                  <a:pt x="1558" y="3682"/>
                </a:lnTo>
                <a:lnTo>
                  <a:pt x="1615" y="3688"/>
                </a:lnTo>
                <a:lnTo>
                  <a:pt x="1674" y="3694"/>
                </a:lnTo>
                <a:lnTo>
                  <a:pt x="1735" y="3699"/>
                </a:lnTo>
                <a:lnTo>
                  <a:pt x="1797" y="3701"/>
                </a:lnTo>
                <a:lnTo>
                  <a:pt x="1860" y="3703"/>
                </a:lnTo>
                <a:lnTo>
                  <a:pt x="1924" y="3702"/>
                </a:lnTo>
                <a:lnTo>
                  <a:pt x="1988" y="3700"/>
                </a:lnTo>
                <a:lnTo>
                  <a:pt x="2051" y="3695"/>
                </a:lnTo>
                <a:lnTo>
                  <a:pt x="2113" y="3688"/>
                </a:lnTo>
                <a:lnTo>
                  <a:pt x="2175" y="3678"/>
                </a:lnTo>
                <a:lnTo>
                  <a:pt x="2235" y="3666"/>
                </a:lnTo>
                <a:lnTo>
                  <a:pt x="2293" y="3650"/>
                </a:lnTo>
                <a:lnTo>
                  <a:pt x="2350" y="3631"/>
                </a:lnTo>
                <a:lnTo>
                  <a:pt x="2404" y="3609"/>
                </a:lnTo>
                <a:lnTo>
                  <a:pt x="2454" y="3583"/>
                </a:lnTo>
                <a:lnTo>
                  <a:pt x="2502" y="3553"/>
                </a:lnTo>
                <a:lnTo>
                  <a:pt x="2545" y="3519"/>
                </a:lnTo>
                <a:lnTo>
                  <a:pt x="2574" y="3492"/>
                </a:lnTo>
                <a:lnTo>
                  <a:pt x="2601" y="3462"/>
                </a:lnTo>
                <a:lnTo>
                  <a:pt x="2626" y="3430"/>
                </a:lnTo>
                <a:lnTo>
                  <a:pt x="2648" y="3395"/>
                </a:lnTo>
                <a:lnTo>
                  <a:pt x="2667" y="3357"/>
                </a:lnTo>
                <a:lnTo>
                  <a:pt x="2684" y="3317"/>
                </a:lnTo>
                <a:lnTo>
                  <a:pt x="2699" y="3273"/>
                </a:lnTo>
                <a:lnTo>
                  <a:pt x="2710" y="3228"/>
                </a:lnTo>
                <a:lnTo>
                  <a:pt x="2718" y="3180"/>
                </a:lnTo>
                <a:lnTo>
                  <a:pt x="2724" y="3128"/>
                </a:lnTo>
                <a:lnTo>
                  <a:pt x="2725" y="3074"/>
                </a:lnTo>
                <a:lnTo>
                  <a:pt x="2723" y="3017"/>
                </a:lnTo>
                <a:lnTo>
                  <a:pt x="2717" y="2956"/>
                </a:lnTo>
                <a:lnTo>
                  <a:pt x="2707" y="2893"/>
                </a:lnTo>
                <a:lnTo>
                  <a:pt x="2693" y="2827"/>
                </a:lnTo>
                <a:lnTo>
                  <a:pt x="2675" y="2757"/>
                </a:lnTo>
                <a:lnTo>
                  <a:pt x="2654" y="2685"/>
                </a:lnTo>
                <a:lnTo>
                  <a:pt x="2627" y="2610"/>
                </a:lnTo>
                <a:lnTo>
                  <a:pt x="2595" y="2530"/>
                </a:lnTo>
                <a:lnTo>
                  <a:pt x="2559" y="2448"/>
                </a:lnTo>
                <a:lnTo>
                  <a:pt x="2519" y="2362"/>
                </a:lnTo>
                <a:lnTo>
                  <a:pt x="2474" y="2278"/>
                </a:lnTo>
                <a:lnTo>
                  <a:pt x="2428" y="2201"/>
                </a:lnTo>
                <a:lnTo>
                  <a:pt x="2383" y="2129"/>
                </a:lnTo>
                <a:lnTo>
                  <a:pt x="2336" y="2065"/>
                </a:lnTo>
                <a:lnTo>
                  <a:pt x="2289" y="2006"/>
                </a:lnTo>
                <a:lnTo>
                  <a:pt x="2240" y="1952"/>
                </a:lnTo>
                <a:lnTo>
                  <a:pt x="2192" y="1903"/>
                </a:lnTo>
                <a:lnTo>
                  <a:pt x="2143" y="1860"/>
                </a:lnTo>
                <a:lnTo>
                  <a:pt x="2095" y="1822"/>
                </a:lnTo>
                <a:lnTo>
                  <a:pt x="2045" y="1789"/>
                </a:lnTo>
                <a:lnTo>
                  <a:pt x="1997" y="1759"/>
                </a:lnTo>
                <a:lnTo>
                  <a:pt x="1948" y="1735"/>
                </a:lnTo>
                <a:lnTo>
                  <a:pt x="1900" y="1714"/>
                </a:lnTo>
                <a:lnTo>
                  <a:pt x="1853" y="1696"/>
                </a:lnTo>
                <a:lnTo>
                  <a:pt x="1805" y="1683"/>
                </a:lnTo>
                <a:lnTo>
                  <a:pt x="1758" y="1672"/>
                </a:lnTo>
                <a:lnTo>
                  <a:pt x="1758" y="1672"/>
                </a:lnTo>
                <a:close/>
              </a:path>
            </a:pathLst>
          </a:custGeom>
          <a:solidFill>
            <a:srgbClr val="C56708"/>
          </a:solidFill>
          <a:ln w="0">
            <a:solidFill>
              <a:srgbClr val="C56708"/>
            </a:solidFill>
            <a:prstDash val="solid"/>
            <a:round/>
          </a:ln>
        </p:spPr>
        <p:txBody>
          <a:bodyPr vert="horz" wrap="square" lIns="91440" tIns="45720" rIns="91440" bIns="45720" numCol="1" anchor="t" anchorCtr="0" compatLnSpc="1"/>
          <a:p>
            <a:endParaRPr lang="zh-CN" altLang="en-US"/>
          </a:p>
        </p:txBody>
      </p:sp>
      <p:sp>
        <p:nvSpPr>
          <p:cNvPr id="252" name="Freeform 6"/>
          <p:cNvSpPr>
            <a:spLocks noEditPoints="1"/>
          </p:cNvSpPr>
          <p:nvPr>
            <p:custDataLst>
              <p:tags r:id="rId5"/>
            </p:custDataLst>
          </p:nvPr>
        </p:nvSpPr>
        <p:spPr bwMode="auto">
          <a:xfrm rot="1800000">
            <a:off x="90546" y="3128231"/>
            <a:ext cx="424607" cy="440792"/>
          </a:xfrm>
          <a:custGeom>
            <a:avLst/>
            <a:gdLst>
              <a:gd name="T0" fmla="*/ 1980 w 3569"/>
              <a:gd name="T1" fmla="*/ 1327 h 3703"/>
              <a:gd name="T2" fmla="*/ 2153 w 3569"/>
              <a:gd name="T3" fmla="*/ 1142 h 3703"/>
              <a:gd name="T4" fmla="*/ 2343 w 3569"/>
              <a:gd name="T5" fmla="*/ 1022 h 3703"/>
              <a:gd name="T6" fmla="*/ 2531 w 3569"/>
              <a:gd name="T7" fmla="*/ 900 h 3703"/>
              <a:gd name="T8" fmla="*/ 2563 w 3569"/>
              <a:gd name="T9" fmla="*/ 606 h 3703"/>
              <a:gd name="T10" fmla="*/ 2421 w 3569"/>
              <a:gd name="T11" fmla="*/ 277 h 3703"/>
              <a:gd name="T12" fmla="*/ 2138 w 3569"/>
              <a:gd name="T13" fmla="*/ 37 h 3703"/>
              <a:gd name="T14" fmla="*/ 1802 w 3569"/>
              <a:gd name="T15" fmla="*/ 22 h 3703"/>
              <a:gd name="T16" fmla="*/ 1502 w 3569"/>
              <a:gd name="T17" fmla="*/ 170 h 3703"/>
              <a:gd name="T18" fmla="*/ 1291 w 3569"/>
              <a:gd name="T19" fmla="*/ 481 h 3703"/>
              <a:gd name="T20" fmla="*/ 1307 w 3569"/>
              <a:gd name="T21" fmla="*/ 760 h 3703"/>
              <a:gd name="T22" fmla="*/ 1483 w 3569"/>
              <a:gd name="T23" fmla="*/ 982 h 3703"/>
              <a:gd name="T24" fmla="*/ 1610 w 3569"/>
              <a:gd name="T25" fmla="*/ 1204 h 3703"/>
              <a:gd name="T26" fmla="*/ 1776 w 3569"/>
              <a:gd name="T27" fmla="*/ 1382 h 3703"/>
              <a:gd name="T28" fmla="*/ 1028 w 3569"/>
              <a:gd name="T29" fmla="*/ 1515 h 3703"/>
              <a:gd name="T30" fmla="*/ 1152 w 3569"/>
              <a:gd name="T31" fmla="*/ 1226 h 3703"/>
              <a:gd name="T32" fmla="*/ 1068 w 3569"/>
              <a:gd name="T33" fmla="*/ 940 h 3703"/>
              <a:gd name="T34" fmla="*/ 921 w 3569"/>
              <a:gd name="T35" fmla="*/ 710 h 3703"/>
              <a:gd name="T36" fmla="*/ 733 w 3569"/>
              <a:gd name="T37" fmla="*/ 546 h 3703"/>
              <a:gd name="T38" fmla="*/ 380 w 3569"/>
              <a:gd name="T39" fmla="*/ 576 h 3703"/>
              <a:gd name="T40" fmla="*/ 137 w 3569"/>
              <a:gd name="T41" fmla="*/ 774 h 3703"/>
              <a:gd name="T42" fmla="*/ 49 w 3569"/>
              <a:gd name="T43" fmla="*/ 1073 h 3703"/>
              <a:gd name="T44" fmla="*/ 1 w 3569"/>
              <a:gd name="T45" fmla="*/ 1351 h 3703"/>
              <a:gd name="T46" fmla="*/ 65 w 3569"/>
              <a:gd name="T47" fmla="*/ 1596 h 3703"/>
              <a:gd name="T48" fmla="*/ 336 w 3569"/>
              <a:gd name="T49" fmla="*/ 1823 h 3703"/>
              <a:gd name="T50" fmla="*/ 622 w 3569"/>
              <a:gd name="T51" fmla="*/ 1841 h 3703"/>
              <a:gd name="T52" fmla="*/ 864 w 3569"/>
              <a:gd name="T53" fmla="*/ 1655 h 3703"/>
              <a:gd name="T54" fmla="*/ 3336 w 3569"/>
              <a:gd name="T55" fmla="*/ 1074 h 3703"/>
              <a:gd name="T56" fmla="*/ 3000 w 3569"/>
              <a:gd name="T57" fmla="*/ 982 h 3703"/>
              <a:gd name="T58" fmla="*/ 2763 w 3569"/>
              <a:gd name="T59" fmla="*/ 1125 h 3703"/>
              <a:gd name="T60" fmla="*/ 2541 w 3569"/>
              <a:gd name="T61" fmla="*/ 1314 h 3703"/>
              <a:gd name="T62" fmla="*/ 2443 w 3569"/>
              <a:gd name="T63" fmla="*/ 1615 h 3703"/>
              <a:gd name="T64" fmla="*/ 2566 w 3569"/>
              <a:gd name="T65" fmla="*/ 1936 h 3703"/>
              <a:gd name="T66" fmla="*/ 2700 w 3569"/>
              <a:gd name="T67" fmla="*/ 2160 h 3703"/>
              <a:gd name="T68" fmla="*/ 2886 w 3569"/>
              <a:gd name="T69" fmla="*/ 2313 h 3703"/>
              <a:gd name="T70" fmla="*/ 3228 w 3569"/>
              <a:gd name="T71" fmla="*/ 2261 h 3703"/>
              <a:gd name="T72" fmla="*/ 3459 w 3569"/>
              <a:gd name="T73" fmla="*/ 2093 h 3703"/>
              <a:gd name="T74" fmla="*/ 3528 w 3569"/>
              <a:gd name="T75" fmla="*/ 1827 h 3703"/>
              <a:gd name="T76" fmla="*/ 3568 w 3569"/>
              <a:gd name="T77" fmla="*/ 1529 h 3703"/>
              <a:gd name="T78" fmla="*/ 3505 w 3569"/>
              <a:gd name="T79" fmla="*/ 1243 h 3703"/>
              <a:gd name="T80" fmla="*/ 1463 w 3569"/>
              <a:gd name="T81" fmla="*/ 1636 h 3703"/>
              <a:gd name="T82" fmla="*/ 1184 w 3569"/>
              <a:gd name="T83" fmla="*/ 1714 h 3703"/>
              <a:gd name="T84" fmla="*/ 922 w 3569"/>
              <a:gd name="T85" fmla="*/ 1967 h 3703"/>
              <a:gd name="T86" fmla="*/ 563 w 3569"/>
              <a:gd name="T87" fmla="*/ 2430 h 3703"/>
              <a:gd name="T88" fmla="*/ 411 w 3569"/>
              <a:gd name="T89" fmla="*/ 2833 h 3703"/>
              <a:gd name="T90" fmla="*/ 473 w 3569"/>
              <a:gd name="T91" fmla="*/ 3157 h 3703"/>
              <a:gd name="T92" fmla="*/ 776 w 3569"/>
              <a:gd name="T93" fmla="*/ 3442 h 3703"/>
              <a:gd name="T94" fmla="*/ 1182 w 3569"/>
              <a:gd name="T95" fmla="*/ 3607 h 3703"/>
              <a:gd name="T96" fmla="*/ 1558 w 3569"/>
              <a:gd name="T97" fmla="*/ 3682 h 3703"/>
              <a:gd name="T98" fmla="*/ 1988 w 3569"/>
              <a:gd name="T99" fmla="*/ 3700 h 3703"/>
              <a:gd name="T100" fmla="*/ 2404 w 3569"/>
              <a:gd name="T101" fmla="*/ 3609 h 3703"/>
              <a:gd name="T102" fmla="*/ 2648 w 3569"/>
              <a:gd name="T103" fmla="*/ 3395 h 3703"/>
              <a:gd name="T104" fmla="*/ 2725 w 3569"/>
              <a:gd name="T105" fmla="*/ 3074 h 3703"/>
              <a:gd name="T106" fmla="*/ 2627 w 3569"/>
              <a:gd name="T107" fmla="*/ 2610 h 3703"/>
              <a:gd name="T108" fmla="*/ 2336 w 3569"/>
              <a:gd name="T109" fmla="*/ 2065 h 3703"/>
              <a:gd name="T110" fmla="*/ 1997 w 3569"/>
              <a:gd name="T111" fmla="*/ 1759 h 3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69" h="3703">
                <a:moveTo>
                  <a:pt x="1807" y="1391"/>
                </a:moveTo>
                <a:lnTo>
                  <a:pt x="1838" y="1394"/>
                </a:lnTo>
                <a:lnTo>
                  <a:pt x="1868" y="1390"/>
                </a:lnTo>
                <a:lnTo>
                  <a:pt x="1898" y="1381"/>
                </a:lnTo>
                <a:lnTo>
                  <a:pt x="1926" y="1367"/>
                </a:lnTo>
                <a:lnTo>
                  <a:pt x="1953" y="1349"/>
                </a:lnTo>
                <a:lnTo>
                  <a:pt x="1980" y="1327"/>
                </a:lnTo>
                <a:lnTo>
                  <a:pt x="2006" y="1303"/>
                </a:lnTo>
                <a:lnTo>
                  <a:pt x="2031" y="1277"/>
                </a:lnTo>
                <a:lnTo>
                  <a:pt x="2055" y="1249"/>
                </a:lnTo>
                <a:lnTo>
                  <a:pt x="2080" y="1222"/>
                </a:lnTo>
                <a:lnTo>
                  <a:pt x="2105" y="1193"/>
                </a:lnTo>
                <a:lnTo>
                  <a:pt x="2129" y="1166"/>
                </a:lnTo>
                <a:lnTo>
                  <a:pt x="2153" y="1142"/>
                </a:lnTo>
                <a:lnTo>
                  <a:pt x="2177" y="1119"/>
                </a:lnTo>
                <a:lnTo>
                  <a:pt x="2201" y="1099"/>
                </a:lnTo>
                <a:lnTo>
                  <a:pt x="2226" y="1082"/>
                </a:lnTo>
                <a:lnTo>
                  <a:pt x="2254" y="1066"/>
                </a:lnTo>
                <a:lnTo>
                  <a:pt x="2282" y="1052"/>
                </a:lnTo>
                <a:lnTo>
                  <a:pt x="2312" y="1037"/>
                </a:lnTo>
                <a:lnTo>
                  <a:pt x="2343" y="1022"/>
                </a:lnTo>
                <a:lnTo>
                  <a:pt x="2373" y="1008"/>
                </a:lnTo>
                <a:lnTo>
                  <a:pt x="2404" y="993"/>
                </a:lnTo>
                <a:lnTo>
                  <a:pt x="2433" y="977"/>
                </a:lnTo>
                <a:lnTo>
                  <a:pt x="2461" y="961"/>
                </a:lnTo>
                <a:lnTo>
                  <a:pt x="2487" y="943"/>
                </a:lnTo>
                <a:lnTo>
                  <a:pt x="2511" y="922"/>
                </a:lnTo>
                <a:lnTo>
                  <a:pt x="2531" y="900"/>
                </a:lnTo>
                <a:lnTo>
                  <a:pt x="2548" y="875"/>
                </a:lnTo>
                <a:lnTo>
                  <a:pt x="2560" y="848"/>
                </a:lnTo>
                <a:lnTo>
                  <a:pt x="2568" y="818"/>
                </a:lnTo>
                <a:lnTo>
                  <a:pt x="2574" y="767"/>
                </a:lnTo>
                <a:lnTo>
                  <a:pt x="2575" y="714"/>
                </a:lnTo>
                <a:lnTo>
                  <a:pt x="2572" y="660"/>
                </a:lnTo>
                <a:lnTo>
                  <a:pt x="2563" y="606"/>
                </a:lnTo>
                <a:lnTo>
                  <a:pt x="2551" y="552"/>
                </a:lnTo>
                <a:lnTo>
                  <a:pt x="2536" y="498"/>
                </a:lnTo>
                <a:lnTo>
                  <a:pt x="2518" y="448"/>
                </a:lnTo>
                <a:lnTo>
                  <a:pt x="2496" y="399"/>
                </a:lnTo>
                <a:lnTo>
                  <a:pt x="2474" y="354"/>
                </a:lnTo>
                <a:lnTo>
                  <a:pt x="2448" y="315"/>
                </a:lnTo>
                <a:lnTo>
                  <a:pt x="2421" y="277"/>
                </a:lnTo>
                <a:lnTo>
                  <a:pt x="2388" y="238"/>
                </a:lnTo>
                <a:lnTo>
                  <a:pt x="2353" y="199"/>
                </a:lnTo>
                <a:lnTo>
                  <a:pt x="2314" y="162"/>
                </a:lnTo>
                <a:lnTo>
                  <a:pt x="2272" y="125"/>
                </a:lnTo>
                <a:lnTo>
                  <a:pt x="2229" y="92"/>
                </a:lnTo>
                <a:lnTo>
                  <a:pt x="2184" y="62"/>
                </a:lnTo>
                <a:lnTo>
                  <a:pt x="2138" y="37"/>
                </a:lnTo>
                <a:lnTo>
                  <a:pt x="2090" y="18"/>
                </a:lnTo>
                <a:lnTo>
                  <a:pt x="2044" y="7"/>
                </a:lnTo>
                <a:lnTo>
                  <a:pt x="1999" y="1"/>
                </a:lnTo>
                <a:lnTo>
                  <a:pt x="1952" y="0"/>
                </a:lnTo>
                <a:lnTo>
                  <a:pt x="1902" y="3"/>
                </a:lnTo>
                <a:lnTo>
                  <a:pt x="1853" y="11"/>
                </a:lnTo>
                <a:lnTo>
                  <a:pt x="1802" y="22"/>
                </a:lnTo>
                <a:lnTo>
                  <a:pt x="1752" y="36"/>
                </a:lnTo>
                <a:lnTo>
                  <a:pt x="1704" y="53"/>
                </a:lnTo>
                <a:lnTo>
                  <a:pt x="1656" y="72"/>
                </a:lnTo>
                <a:lnTo>
                  <a:pt x="1614" y="93"/>
                </a:lnTo>
                <a:lnTo>
                  <a:pt x="1573" y="116"/>
                </a:lnTo>
                <a:lnTo>
                  <a:pt x="1538" y="141"/>
                </a:lnTo>
                <a:lnTo>
                  <a:pt x="1502" y="170"/>
                </a:lnTo>
                <a:lnTo>
                  <a:pt x="1466" y="205"/>
                </a:lnTo>
                <a:lnTo>
                  <a:pt x="1431" y="244"/>
                </a:lnTo>
                <a:lnTo>
                  <a:pt x="1398" y="287"/>
                </a:lnTo>
                <a:lnTo>
                  <a:pt x="1367" y="333"/>
                </a:lnTo>
                <a:lnTo>
                  <a:pt x="1338" y="381"/>
                </a:lnTo>
                <a:lnTo>
                  <a:pt x="1313" y="432"/>
                </a:lnTo>
                <a:lnTo>
                  <a:pt x="1291" y="481"/>
                </a:lnTo>
                <a:lnTo>
                  <a:pt x="1274" y="532"/>
                </a:lnTo>
                <a:lnTo>
                  <a:pt x="1264" y="580"/>
                </a:lnTo>
                <a:lnTo>
                  <a:pt x="1261" y="618"/>
                </a:lnTo>
                <a:lnTo>
                  <a:pt x="1264" y="655"/>
                </a:lnTo>
                <a:lnTo>
                  <a:pt x="1274" y="691"/>
                </a:lnTo>
                <a:lnTo>
                  <a:pt x="1289" y="726"/>
                </a:lnTo>
                <a:lnTo>
                  <a:pt x="1307" y="760"/>
                </a:lnTo>
                <a:lnTo>
                  <a:pt x="1330" y="794"/>
                </a:lnTo>
                <a:lnTo>
                  <a:pt x="1353" y="827"/>
                </a:lnTo>
                <a:lnTo>
                  <a:pt x="1379" y="859"/>
                </a:lnTo>
                <a:lnTo>
                  <a:pt x="1406" y="891"/>
                </a:lnTo>
                <a:lnTo>
                  <a:pt x="1433" y="922"/>
                </a:lnTo>
                <a:lnTo>
                  <a:pt x="1459" y="953"/>
                </a:lnTo>
                <a:lnTo>
                  <a:pt x="1483" y="982"/>
                </a:lnTo>
                <a:lnTo>
                  <a:pt x="1504" y="1011"/>
                </a:lnTo>
                <a:lnTo>
                  <a:pt x="1522" y="1039"/>
                </a:lnTo>
                <a:lnTo>
                  <a:pt x="1540" y="1070"/>
                </a:lnTo>
                <a:lnTo>
                  <a:pt x="1557" y="1102"/>
                </a:lnTo>
                <a:lnTo>
                  <a:pt x="1574" y="1135"/>
                </a:lnTo>
                <a:lnTo>
                  <a:pt x="1592" y="1170"/>
                </a:lnTo>
                <a:lnTo>
                  <a:pt x="1610" y="1204"/>
                </a:lnTo>
                <a:lnTo>
                  <a:pt x="1629" y="1237"/>
                </a:lnTo>
                <a:lnTo>
                  <a:pt x="1650" y="1269"/>
                </a:lnTo>
                <a:lnTo>
                  <a:pt x="1671" y="1299"/>
                </a:lnTo>
                <a:lnTo>
                  <a:pt x="1695" y="1326"/>
                </a:lnTo>
                <a:lnTo>
                  <a:pt x="1720" y="1349"/>
                </a:lnTo>
                <a:lnTo>
                  <a:pt x="1747" y="1369"/>
                </a:lnTo>
                <a:lnTo>
                  <a:pt x="1776" y="1382"/>
                </a:lnTo>
                <a:lnTo>
                  <a:pt x="1807" y="1391"/>
                </a:lnTo>
                <a:lnTo>
                  <a:pt x="1807" y="1391"/>
                </a:lnTo>
                <a:close/>
                <a:moveTo>
                  <a:pt x="895" y="1632"/>
                </a:moveTo>
                <a:lnTo>
                  <a:pt x="931" y="1605"/>
                </a:lnTo>
                <a:lnTo>
                  <a:pt x="966" y="1577"/>
                </a:lnTo>
                <a:lnTo>
                  <a:pt x="998" y="1547"/>
                </a:lnTo>
                <a:lnTo>
                  <a:pt x="1028" y="1515"/>
                </a:lnTo>
                <a:lnTo>
                  <a:pt x="1056" y="1481"/>
                </a:lnTo>
                <a:lnTo>
                  <a:pt x="1081" y="1444"/>
                </a:lnTo>
                <a:lnTo>
                  <a:pt x="1102" y="1406"/>
                </a:lnTo>
                <a:lnTo>
                  <a:pt x="1121" y="1364"/>
                </a:lnTo>
                <a:lnTo>
                  <a:pt x="1136" y="1321"/>
                </a:lnTo>
                <a:lnTo>
                  <a:pt x="1146" y="1273"/>
                </a:lnTo>
                <a:lnTo>
                  <a:pt x="1152" y="1226"/>
                </a:lnTo>
                <a:lnTo>
                  <a:pt x="1152" y="1181"/>
                </a:lnTo>
                <a:lnTo>
                  <a:pt x="1146" y="1138"/>
                </a:lnTo>
                <a:lnTo>
                  <a:pt x="1137" y="1097"/>
                </a:lnTo>
                <a:lnTo>
                  <a:pt x="1125" y="1056"/>
                </a:lnTo>
                <a:lnTo>
                  <a:pt x="1108" y="1017"/>
                </a:lnTo>
                <a:lnTo>
                  <a:pt x="1090" y="979"/>
                </a:lnTo>
                <a:lnTo>
                  <a:pt x="1068" y="940"/>
                </a:lnTo>
                <a:lnTo>
                  <a:pt x="1044" y="903"/>
                </a:lnTo>
                <a:lnTo>
                  <a:pt x="1021" y="866"/>
                </a:lnTo>
                <a:lnTo>
                  <a:pt x="1002" y="836"/>
                </a:lnTo>
                <a:lnTo>
                  <a:pt x="981" y="805"/>
                </a:lnTo>
                <a:lnTo>
                  <a:pt x="962" y="773"/>
                </a:lnTo>
                <a:lnTo>
                  <a:pt x="942" y="741"/>
                </a:lnTo>
                <a:lnTo>
                  <a:pt x="921" y="710"/>
                </a:lnTo>
                <a:lnTo>
                  <a:pt x="899" y="679"/>
                </a:lnTo>
                <a:lnTo>
                  <a:pt x="875" y="650"/>
                </a:lnTo>
                <a:lnTo>
                  <a:pt x="851" y="623"/>
                </a:lnTo>
                <a:lnTo>
                  <a:pt x="825" y="598"/>
                </a:lnTo>
                <a:lnTo>
                  <a:pt x="795" y="577"/>
                </a:lnTo>
                <a:lnTo>
                  <a:pt x="766" y="560"/>
                </a:lnTo>
                <a:lnTo>
                  <a:pt x="733" y="546"/>
                </a:lnTo>
                <a:lnTo>
                  <a:pt x="697" y="537"/>
                </a:lnTo>
                <a:lnTo>
                  <a:pt x="646" y="530"/>
                </a:lnTo>
                <a:lnTo>
                  <a:pt x="591" y="530"/>
                </a:lnTo>
                <a:lnTo>
                  <a:pt x="537" y="534"/>
                </a:lnTo>
                <a:lnTo>
                  <a:pt x="483" y="544"/>
                </a:lnTo>
                <a:lnTo>
                  <a:pt x="430" y="558"/>
                </a:lnTo>
                <a:lnTo>
                  <a:pt x="380" y="576"/>
                </a:lnTo>
                <a:lnTo>
                  <a:pt x="330" y="597"/>
                </a:lnTo>
                <a:lnTo>
                  <a:pt x="285" y="622"/>
                </a:lnTo>
                <a:lnTo>
                  <a:pt x="242" y="649"/>
                </a:lnTo>
                <a:lnTo>
                  <a:pt x="211" y="675"/>
                </a:lnTo>
                <a:lnTo>
                  <a:pt x="182" y="704"/>
                </a:lnTo>
                <a:lnTo>
                  <a:pt x="159" y="737"/>
                </a:lnTo>
                <a:lnTo>
                  <a:pt x="137" y="774"/>
                </a:lnTo>
                <a:lnTo>
                  <a:pt x="118" y="812"/>
                </a:lnTo>
                <a:lnTo>
                  <a:pt x="102" y="853"/>
                </a:lnTo>
                <a:lnTo>
                  <a:pt x="88" y="895"/>
                </a:lnTo>
                <a:lnTo>
                  <a:pt x="76" y="939"/>
                </a:lnTo>
                <a:lnTo>
                  <a:pt x="66" y="983"/>
                </a:lnTo>
                <a:lnTo>
                  <a:pt x="57" y="1028"/>
                </a:lnTo>
                <a:lnTo>
                  <a:pt x="49" y="1073"/>
                </a:lnTo>
                <a:lnTo>
                  <a:pt x="43" y="1111"/>
                </a:lnTo>
                <a:lnTo>
                  <a:pt x="35" y="1150"/>
                </a:lnTo>
                <a:lnTo>
                  <a:pt x="27" y="1189"/>
                </a:lnTo>
                <a:lnTo>
                  <a:pt x="19" y="1229"/>
                </a:lnTo>
                <a:lnTo>
                  <a:pt x="11" y="1270"/>
                </a:lnTo>
                <a:lnTo>
                  <a:pt x="5" y="1310"/>
                </a:lnTo>
                <a:lnTo>
                  <a:pt x="1" y="1351"/>
                </a:lnTo>
                <a:lnTo>
                  <a:pt x="0" y="1390"/>
                </a:lnTo>
                <a:lnTo>
                  <a:pt x="0" y="1427"/>
                </a:lnTo>
                <a:lnTo>
                  <a:pt x="4" y="1465"/>
                </a:lnTo>
                <a:lnTo>
                  <a:pt x="11" y="1498"/>
                </a:lnTo>
                <a:lnTo>
                  <a:pt x="23" y="1531"/>
                </a:lnTo>
                <a:lnTo>
                  <a:pt x="39" y="1561"/>
                </a:lnTo>
                <a:lnTo>
                  <a:pt x="65" y="1596"/>
                </a:lnTo>
                <a:lnTo>
                  <a:pt x="94" y="1632"/>
                </a:lnTo>
                <a:lnTo>
                  <a:pt x="128" y="1668"/>
                </a:lnTo>
                <a:lnTo>
                  <a:pt x="165" y="1703"/>
                </a:lnTo>
                <a:lnTo>
                  <a:pt x="206" y="1738"/>
                </a:lnTo>
                <a:lnTo>
                  <a:pt x="248" y="1769"/>
                </a:lnTo>
                <a:lnTo>
                  <a:pt x="292" y="1799"/>
                </a:lnTo>
                <a:lnTo>
                  <a:pt x="336" y="1823"/>
                </a:lnTo>
                <a:lnTo>
                  <a:pt x="381" y="1845"/>
                </a:lnTo>
                <a:lnTo>
                  <a:pt x="426" y="1862"/>
                </a:lnTo>
                <a:lnTo>
                  <a:pt x="470" y="1873"/>
                </a:lnTo>
                <a:lnTo>
                  <a:pt x="508" y="1875"/>
                </a:lnTo>
                <a:lnTo>
                  <a:pt x="546" y="1871"/>
                </a:lnTo>
                <a:lnTo>
                  <a:pt x="585" y="1858"/>
                </a:lnTo>
                <a:lnTo>
                  <a:pt x="622" y="1841"/>
                </a:lnTo>
                <a:lnTo>
                  <a:pt x="659" y="1820"/>
                </a:lnTo>
                <a:lnTo>
                  <a:pt x="695" y="1794"/>
                </a:lnTo>
                <a:lnTo>
                  <a:pt x="731" y="1767"/>
                </a:lnTo>
                <a:lnTo>
                  <a:pt x="765" y="1738"/>
                </a:lnTo>
                <a:lnTo>
                  <a:pt x="799" y="1709"/>
                </a:lnTo>
                <a:lnTo>
                  <a:pt x="833" y="1681"/>
                </a:lnTo>
                <a:lnTo>
                  <a:pt x="864" y="1655"/>
                </a:lnTo>
                <a:lnTo>
                  <a:pt x="895" y="1632"/>
                </a:lnTo>
                <a:lnTo>
                  <a:pt x="895" y="1632"/>
                </a:lnTo>
                <a:close/>
                <a:moveTo>
                  <a:pt x="3505" y="1243"/>
                </a:moveTo>
                <a:lnTo>
                  <a:pt x="3470" y="1198"/>
                </a:lnTo>
                <a:lnTo>
                  <a:pt x="3429" y="1154"/>
                </a:lnTo>
                <a:lnTo>
                  <a:pt x="3384" y="1112"/>
                </a:lnTo>
                <a:lnTo>
                  <a:pt x="3336" y="1074"/>
                </a:lnTo>
                <a:lnTo>
                  <a:pt x="3283" y="1042"/>
                </a:lnTo>
                <a:lnTo>
                  <a:pt x="3229" y="1013"/>
                </a:lnTo>
                <a:lnTo>
                  <a:pt x="3171" y="991"/>
                </a:lnTo>
                <a:lnTo>
                  <a:pt x="3114" y="976"/>
                </a:lnTo>
                <a:lnTo>
                  <a:pt x="3075" y="973"/>
                </a:lnTo>
                <a:lnTo>
                  <a:pt x="3037" y="975"/>
                </a:lnTo>
                <a:lnTo>
                  <a:pt x="3000" y="982"/>
                </a:lnTo>
                <a:lnTo>
                  <a:pt x="2964" y="994"/>
                </a:lnTo>
                <a:lnTo>
                  <a:pt x="2928" y="1011"/>
                </a:lnTo>
                <a:lnTo>
                  <a:pt x="2894" y="1030"/>
                </a:lnTo>
                <a:lnTo>
                  <a:pt x="2860" y="1052"/>
                </a:lnTo>
                <a:lnTo>
                  <a:pt x="2827" y="1075"/>
                </a:lnTo>
                <a:lnTo>
                  <a:pt x="2795" y="1100"/>
                </a:lnTo>
                <a:lnTo>
                  <a:pt x="2763" y="1125"/>
                </a:lnTo>
                <a:lnTo>
                  <a:pt x="2732" y="1148"/>
                </a:lnTo>
                <a:lnTo>
                  <a:pt x="2701" y="1172"/>
                </a:lnTo>
                <a:lnTo>
                  <a:pt x="2666" y="1198"/>
                </a:lnTo>
                <a:lnTo>
                  <a:pt x="2632" y="1225"/>
                </a:lnTo>
                <a:lnTo>
                  <a:pt x="2600" y="1253"/>
                </a:lnTo>
                <a:lnTo>
                  <a:pt x="2569" y="1283"/>
                </a:lnTo>
                <a:lnTo>
                  <a:pt x="2541" y="1314"/>
                </a:lnTo>
                <a:lnTo>
                  <a:pt x="2515" y="1348"/>
                </a:lnTo>
                <a:lnTo>
                  <a:pt x="2493" y="1384"/>
                </a:lnTo>
                <a:lnTo>
                  <a:pt x="2475" y="1423"/>
                </a:lnTo>
                <a:lnTo>
                  <a:pt x="2460" y="1465"/>
                </a:lnTo>
                <a:lnTo>
                  <a:pt x="2449" y="1511"/>
                </a:lnTo>
                <a:lnTo>
                  <a:pt x="2443" y="1564"/>
                </a:lnTo>
                <a:lnTo>
                  <a:pt x="2443" y="1615"/>
                </a:lnTo>
                <a:lnTo>
                  <a:pt x="2448" y="1666"/>
                </a:lnTo>
                <a:lnTo>
                  <a:pt x="2458" y="1714"/>
                </a:lnTo>
                <a:lnTo>
                  <a:pt x="2472" y="1760"/>
                </a:lnTo>
                <a:lnTo>
                  <a:pt x="2490" y="1807"/>
                </a:lnTo>
                <a:lnTo>
                  <a:pt x="2513" y="1850"/>
                </a:lnTo>
                <a:lnTo>
                  <a:pt x="2539" y="1894"/>
                </a:lnTo>
                <a:lnTo>
                  <a:pt x="2566" y="1936"/>
                </a:lnTo>
                <a:lnTo>
                  <a:pt x="2584" y="1964"/>
                </a:lnTo>
                <a:lnTo>
                  <a:pt x="2602" y="1994"/>
                </a:lnTo>
                <a:lnTo>
                  <a:pt x="2621" y="2026"/>
                </a:lnTo>
                <a:lnTo>
                  <a:pt x="2639" y="2060"/>
                </a:lnTo>
                <a:lnTo>
                  <a:pt x="2658" y="2093"/>
                </a:lnTo>
                <a:lnTo>
                  <a:pt x="2679" y="2127"/>
                </a:lnTo>
                <a:lnTo>
                  <a:pt x="2700" y="2160"/>
                </a:lnTo>
                <a:lnTo>
                  <a:pt x="2721" y="2191"/>
                </a:lnTo>
                <a:lnTo>
                  <a:pt x="2745" y="2220"/>
                </a:lnTo>
                <a:lnTo>
                  <a:pt x="2770" y="2247"/>
                </a:lnTo>
                <a:lnTo>
                  <a:pt x="2796" y="2270"/>
                </a:lnTo>
                <a:lnTo>
                  <a:pt x="2824" y="2289"/>
                </a:lnTo>
                <a:lnTo>
                  <a:pt x="2854" y="2304"/>
                </a:lnTo>
                <a:lnTo>
                  <a:pt x="2886" y="2313"/>
                </a:lnTo>
                <a:lnTo>
                  <a:pt x="2931" y="2318"/>
                </a:lnTo>
                <a:lnTo>
                  <a:pt x="2978" y="2318"/>
                </a:lnTo>
                <a:lnTo>
                  <a:pt x="3027" y="2314"/>
                </a:lnTo>
                <a:lnTo>
                  <a:pt x="3078" y="2306"/>
                </a:lnTo>
                <a:lnTo>
                  <a:pt x="3128" y="2294"/>
                </a:lnTo>
                <a:lnTo>
                  <a:pt x="3178" y="2279"/>
                </a:lnTo>
                <a:lnTo>
                  <a:pt x="3228" y="2261"/>
                </a:lnTo>
                <a:lnTo>
                  <a:pt x="3274" y="2241"/>
                </a:lnTo>
                <a:lnTo>
                  <a:pt x="3318" y="2219"/>
                </a:lnTo>
                <a:lnTo>
                  <a:pt x="3358" y="2196"/>
                </a:lnTo>
                <a:lnTo>
                  <a:pt x="3393" y="2172"/>
                </a:lnTo>
                <a:lnTo>
                  <a:pt x="3419" y="2150"/>
                </a:lnTo>
                <a:lnTo>
                  <a:pt x="3441" y="2123"/>
                </a:lnTo>
                <a:lnTo>
                  <a:pt x="3459" y="2093"/>
                </a:lnTo>
                <a:lnTo>
                  <a:pt x="3474" y="2061"/>
                </a:lnTo>
                <a:lnTo>
                  <a:pt x="3488" y="2025"/>
                </a:lnTo>
                <a:lnTo>
                  <a:pt x="3499" y="1988"/>
                </a:lnTo>
                <a:lnTo>
                  <a:pt x="3508" y="1948"/>
                </a:lnTo>
                <a:lnTo>
                  <a:pt x="3516" y="1908"/>
                </a:lnTo>
                <a:lnTo>
                  <a:pt x="3523" y="1867"/>
                </a:lnTo>
                <a:lnTo>
                  <a:pt x="3528" y="1827"/>
                </a:lnTo>
                <a:lnTo>
                  <a:pt x="3534" y="1787"/>
                </a:lnTo>
                <a:lnTo>
                  <a:pt x="3540" y="1748"/>
                </a:lnTo>
                <a:lnTo>
                  <a:pt x="3546" y="1710"/>
                </a:lnTo>
                <a:lnTo>
                  <a:pt x="3553" y="1665"/>
                </a:lnTo>
                <a:lnTo>
                  <a:pt x="3560" y="1620"/>
                </a:lnTo>
                <a:lnTo>
                  <a:pt x="3564" y="1575"/>
                </a:lnTo>
                <a:lnTo>
                  <a:pt x="3568" y="1529"/>
                </a:lnTo>
                <a:lnTo>
                  <a:pt x="3569" y="1485"/>
                </a:lnTo>
                <a:lnTo>
                  <a:pt x="3567" y="1440"/>
                </a:lnTo>
                <a:lnTo>
                  <a:pt x="3562" y="1397"/>
                </a:lnTo>
                <a:lnTo>
                  <a:pt x="3554" y="1355"/>
                </a:lnTo>
                <a:lnTo>
                  <a:pt x="3542" y="1316"/>
                </a:lnTo>
                <a:lnTo>
                  <a:pt x="3526" y="1278"/>
                </a:lnTo>
                <a:lnTo>
                  <a:pt x="3505" y="1243"/>
                </a:lnTo>
                <a:lnTo>
                  <a:pt x="3505" y="1243"/>
                </a:lnTo>
                <a:close/>
                <a:moveTo>
                  <a:pt x="1758" y="1672"/>
                </a:moveTo>
                <a:lnTo>
                  <a:pt x="1689" y="1659"/>
                </a:lnTo>
                <a:lnTo>
                  <a:pt x="1626" y="1649"/>
                </a:lnTo>
                <a:lnTo>
                  <a:pt x="1567" y="1641"/>
                </a:lnTo>
                <a:lnTo>
                  <a:pt x="1513" y="1637"/>
                </a:lnTo>
                <a:lnTo>
                  <a:pt x="1463" y="1636"/>
                </a:lnTo>
                <a:lnTo>
                  <a:pt x="1416" y="1637"/>
                </a:lnTo>
                <a:lnTo>
                  <a:pt x="1372" y="1641"/>
                </a:lnTo>
                <a:lnTo>
                  <a:pt x="1332" y="1649"/>
                </a:lnTo>
                <a:lnTo>
                  <a:pt x="1292" y="1660"/>
                </a:lnTo>
                <a:lnTo>
                  <a:pt x="1255" y="1675"/>
                </a:lnTo>
                <a:lnTo>
                  <a:pt x="1219" y="1693"/>
                </a:lnTo>
                <a:lnTo>
                  <a:pt x="1184" y="1714"/>
                </a:lnTo>
                <a:lnTo>
                  <a:pt x="1149" y="1739"/>
                </a:lnTo>
                <a:lnTo>
                  <a:pt x="1114" y="1767"/>
                </a:lnTo>
                <a:lnTo>
                  <a:pt x="1079" y="1800"/>
                </a:lnTo>
                <a:lnTo>
                  <a:pt x="1042" y="1836"/>
                </a:lnTo>
                <a:lnTo>
                  <a:pt x="1005" y="1876"/>
                </a:lnTo>
                <a:lnTo>
                  <a:pt x="964" y="1919"/>
                </a:lnTo>
                <a:lnTo>
                  <a:pt x="922" y="1967"/>
                </a:lnTo>
                <a:lnTo>
                  <a:pt x="877" y="2019"/>
                </a:lnTo>
                <a:lnTo>
                  <a:pt x="827" y="2075"/>
                </a:lnTo>
                <a:lnTo>
                  <a:pt x="763" y="2151"/>
                </a:lnTo>
                <a:lnTo>
                  <a:pt x="704" y="2224"/>
                </a:lnTo>
                <a:lnTo>
                  <a:pt x="652" y="2295"/>
                </a:lnTo>
                <a:lnTo>
                  <a:pt x="605" y="2363"/>
                </a:lnTo>
                <a:lnTo>
                  <a:pt x="563" y="2430"/>
                </a:lnTo>
                <a:lnTo>
                  <a:pt x="526" y="2494"/>
                </a:lnTo>
                <a:lnTo>
                  <a:pt x="496" y="2556"/>
                </a:lnTo>
                <a:lnTo>
                  <a:pt x="469" y="2615"/>
                </a:lnTo>
                <a:lnTo>
                  <a:pt x="447" y="2673"/>
                </a:lnTo>
                <a:lnTo>
                  <a:pt x="430" y="2728"/>
                </a:lnTo>
                <a:lnTo>
                  <a:pt x="418" y="2782"/>
                </a:lnTo>
                <a:lnTo>
                  <a:pt x="411" y="2833"/>
                </a:lnTo>
                <a:lnTo>
                  <a:pt x="407" y="2883"/>
                </a:lnTo>
                <a:lnTo>
                  <a:pt x="408" y="2931"/>
                </a:lnTo>
                <a:lnTo>
                  <a:pt x="412" y="2977"/>
                </a:lnTo>
                <a:lnTo>
                  <a:pt x="420" y="3021"/>
                </a:lnTo>
                <a:lnTo>
                  <a:pt x="433" y="3064"/>
                </a:lnTo>
                <a:lnTo>
                  <a:pt x="447" y="3105"/>
                </a:lnTo>
                <a:lnTo>
                  <a:pt x="473" y="3157"/>
                </a:lnTo>
                <a:lnTo>
                  <a:pt x="505" y="3206"/>
                </a:lnTo>
                <a:lnTo>
                  <a:pt x="541" y="3253"/>
                </a:lnTo>
                <a:lnTo>
                  <a:pt x="580" y="3296"/>
                </a:lnTo>
                <a:lnTo>
                  <a:pt x="624" y="3336"/>
                </a:lnTo>
                <a:lnTo>
                  <a:pt x="673" y="3375"/>
                </a:lnTo>
                <a:lnTo>
                  <a:pt x="722" y="3409"/>
                </a:lnTo>
                <a:lnTo>
                  <a:pt x="776" y="3442"/>
                </a:lnTo>
                <a:lnTo>
                  <a:pt x="831" y="3472"/>
                </a:lnTo>
                <a:lnTo>
                  <a:pt x="888" y="3501"/>
                </a:lnTo>
                <a:lnTo>
                  <a:pt x="946" y="3526"/>
                </a:lnTo>
                <a:lnTo>
                  <a:pt x="1005" y="3550"/>
                </a:lnTo>
                <a:lnTo>
                  <a:pt x="1064" y="3570"/>
                </a:lnTo>
                <a:lnTo>
                  <a:pt x="1123" y="3589"/>
                </a:lnTo>
                <a:lnTo>
                  <a:pt x="1182" y="3607"/>
                </a:lnTo>
                <a:lnTo>
                  <a:pt x="1239" y="3622"/>
                </a:lnTo>
                <a:lnTo>
                  <a:pt x="1296" y="3636"/>
                </a:lnTo>
                <a:lnTo>
                  <a:pt x="1350" y="3648"/>
                </a:lnTo>
                <a:lnTo>
                  <a:pt x="1403" y="3657"/>
                </a:lnTo>
                <a:lnTo>
                  <a:pt x="1451" y="3666"/>
                </a:lnTo>
                <a:lnTo>
                  <a:pt x="1503" y="3674"/>
                </a:lnTo>
                <a:lnTo>
                  <a:pt x="1558" y="3682"/>
                </a:lnTo>
                <a:lnTo>
                  <a:pt x="1615" y="3688"/>
                </a:lnTo>
                <a:lnTo>
                  <a:pt x="1674" y="3694"/>
                </a:lnTo>
                <a:lnTo>
                  <a:pt x="1735" y="3699"/>
                </a:lnTo>
                <a:lnTo>
                  <a:pt x="1797" y="3701"/>
                </a:lnTo>
                <a:lnTo>
                  <a:pt x="1860" y="3703"/>
                </a:lnTo>
                <a:lnTo>
                  <a:pt x="1924" y="3702"/>
                </a:lnTo>
                <a:lnTo>
                  <a:pt x="1988" y="3700"/>
                </a:lnTo>
                <a:lnTo>
                  <a:pt x="2051" y="3695"/>
                </a:lnTo>
                <a:lnTo>
                  <a:pt x="2113" y="3688"/>
                </a:lnTo>
                <a:lnTo>
                  <a:pt x="2175" y="3678"/>
                </a:lnTo>
                <a:lnTo>
                  <a:pt x="2235" y="3666"/>
                </a:lnTo>
                <a:lnTo>
                  <a:pt x="2293" y="3650"/>
                </a:lnTo>
                <a:lnTo>
                  <a:pt x="2350" y="3631"/>
                </a:lnTo>
                <a:lnTo>
                  <a:pt x="2404" y="3609"/>
                </a:lnTo>
                <a:lnTo>
                  <a:pt x="2454" y="3583"/>
                </a:lnTo>
                <a:lnTo>
                  <a:pt x="2502" y="3553"/>
                </a:lnTo>
                <a:lnTo>
                  <a:pt x="2545" y="3519"/>
                </a:lnTo>
                <a:lnTo>
                  <a:pt x="2574" y="3492"/>
                </a:lnTo>
                <a:lnTo>
                  <a:pt x="2601" y="3462"/>
                </a:lnTo>
                <a:lnTo>
                  <a:pt x="2626" y="3430"/>
                </a:lnTo>
                <a:lnTo>
                  <a:pt x="2648" y="3395"/>
                </a:lnTo>
                <a:lnTo>
                  <a:pt x="2667" y="3357"/>
                </a:lnTo>
                <a:lnTo>
                  <a:pt x="2684" y="3317"/>
                </a:lnTo>
                <a:lnTo>
                  <a:pt x="2699" y="3273"/>
                </a:lnTo>
                <a:lnTo>
                  <a:pt x="2710" y="3228"/>
                </a:lnTo>
                <a:lnTo>
                  <a:pt x="2718" y="3180"/>
                </a:lnTo>
                <a:lnTo>
                  <a:pt x="2724" y="3128"/>
                </a:lnTo>
                <a:lnTo>
                  <a:pt x="2725" y="3074"/>
                </a:lnTo>
                <a:lnTo>
                  <a:pt x="2723" y="3017"/>
                </a:lnTo>
                <a:lnTo>
                  <a:pt x="2717" y="2956"/>
                </a:lnTo>
                <a:lnTo>
                  <a:pt x="2707" y="2893"/>
                </a:lnTo>
                <a:lnTo>
                  <a:pt x="2693" y="2827"/>
                </a:lnTo>
                <a:lnTo>
                  <a:pt x="2675" y="2757"/>
                </a:lnTo>
                <a:lnTo>
                  <a:pt x="2654" y="2685"/>
                </a:lnTo>
                <a:lnTo>
                  <a:pt x="2627" y="2610"/>
                </a:lnTo>
                <a:lnTo>
                  <a:pt x="2595" y="2530"/>
                </a:lnTo>
                <a:lnTo>
                  <a:pt x="2559" y="2448"/>
                </a:lnTo>
                <a:lnTo>
                  <a:pt x="2519" y="2362"/>
                </a:lnTo>
                <a:lnTo>
                  <a:pt x="2474" y="2278"/>
                </a:lnTo>
                <a:lnTo>
                  <a:pt x="2428" y="2201"/>
                </a:lnTo>
                <a:lnTo>
                  <a:pt x="2383" y="2129"/>
                </a:lnTo>
                <a:lnTo>
                  <a:pt x="2336" y="2065"/>
                </a:lnTo>
                <a:lnTo>
                  <a:pt x="2289" y="2006"/>
                </a:lnTo>
                <a:lnTo>
                  <a:pt x="2240" y="1952"/>
                </a:lnTo>
                <a:lnTo>
                  <a:pt x="2192" y="1903"/>
                </a:lnTo>
                <a:lnTo>
                  <a:pt x="2143" y="1860"/>
                </a:lnTo>
                <a:lnTo>
                  <a:pt x="2095" y="1822"/>
                </a:lnTo>
                <a:lnTo>
                  <a:pt x="2045" y="1789"/>
                </a:lnTo>
                <a:lnTo>
                  <a:pt x="1997" y="1759"/>
                </a:lnTo>
                <a:lnTo>
                  <a:pt x="1948" y="1735"/>
                </a:lnTo>
                <a:lnTo>
                  <a:pt x="1900" y="1714"/>
                </a:lnTo>
                <a:lnTo>
                  <a:pt x="1853" y="1696"/>
                </a:lnTo>
                <a:lnTo>
                  <a:pt x="1805" y="1683"/>
                </a:lnTo>
                <a:lnTo>
                  <a:pt x="1758" y="1672"/>
                </a:lnTo>
                <a:lnTo>
                  <a:pt x="1758" y="1672"/>
                </a:lnTo>
                <a:close/>
              </a:path>
            </a:pathLst>
          </a:custGeom>
          <a:solidFill>
            <a:srgbClr val="C56708"/>
          </a:solidFill>
          <a:ln w="0">
            <a:solidFill>
              <a:srgbClr val="C56708"/>
            </a:solidFill>
            <a:prstDash val="solid"/>
            <a:round/>
          </a:ln>
        </p:spPr>
        <p:txBody>
          <a:bodyPr vert="horz" wrap="square" lIns="91440" tIns="45720" rIns="91440" bIns="45720" numCol="1" anchor="t" anchorCtr="0" compatLnSpc="1"/>
          <a:p>
            <a:endParaRPr lang="zh-CN" altLang="en-US"/>
          </a:p>
        </p:txBody>
      </p:sp>
      <p:sp>
        <p:nvSpPr>
          <p:cNvPr id="253" name="Freeform 6"/>
          <p:cNvSpPr>
            <a:spLocks noEditPoints="1"/>
          </p:cNvSpPr>
          <p:nvPr>
            <p:custDataLst>
              <p:tags r:id="rId6"/>
            </p:custDataLst>
          </p:nvPr>
        </p:nvSpPr>
        <p:spPr bwMode="auto">
          <a:xfrm rot="6942315">
            <a:off x="4625826" y="3394161"/>
            <a:ext cx="424607" cy="440792"/>
          </a:xfrm>
          <a:custGeom>
            <a:avLst/>
            <a:gdLst>
              <a:gd name="T0" fmla="*/ 1980 w 3569"/>
              <a:gd name="T1" fmla="*/ 1327 h 3703"/>
              <a:gd name="T2" fmla="*/ 2153 w 3569"/>
              <a:gd name="T3" fmla="*/ 1142 h 3703"/>
              <a:gd name="T4" fmla="*/ 2343 w 3569"/>
              <a:gd name="T5" fmla="*/ 1022 h 3703"/>
              <a:gd name="T6" fmla="*/ 2531 w 3569"/>
              <a:gd name="T7" fmla="*/ 900 h 3703"/>
              <a:gd name="T8" fmla="*/ 2563 w 3569"/>
              <a:gd name="T9" fmla="*/ 606 h 3703"/>
              <a:gd name="T10" fmla="*/ 2421 w 3569"/>
              <a:gd name="T11" fmla="*/ 277 h 3703"/>
              <a:gd name="T12" fmla="*/ 2138 w 3569"/>
              <a:gd name="T13" fmla="*/ 37 h 3703"/>
              <a:gd name="T14" fmla="*/ 1802 w 3569"/>
              <a:gd name="T15" fmla="*/ 22 h 3703"/>
              <a:gd name="T16" fmla="*/ 1502 w 3569"/>
              <a:gd name="T17" fmla="*/ 170 h 3703"/>
              <a:gd name="T18" fmla="*/ 1291 w 3569"/>
              <a:gd name="T19" fmla="*/ 481 h 3703"/>
              <a:gd name="T20" fmla="*/ 1307 w 3569"/>
              <a:gd name="T21" fmla="*/ 760 h 3703"/>
              <a:gd name="T22" fmla="*/ 1483 w 3569"/>
              <a:gd name="T23" fmla="*/ 982 h 3703"/>
              <a:gd name="T24" fmla="*/ 1610 w 3569"/>
              <a:gd name="T25" fmla="*/ 1204 h 3703"/>
              <a:gd name="T26" fmla="*/ 1776 w 3569"/>
              <a:gd name="T27" fmla="*/ 1382 h 3703"/>
              <a:gd name="T28" fmla="*/ 1028 w 3569"/>
              <a:gd name="T29" fmla="*/ 1515 h 3703"/>
              <a:gd name="T30" fmla="*/ 1152 w 3569"/>
              <a:gd name="T31" fmla="*/ 1226 h 3703"/>
              <a:gd name="T32" fmla="*/ 1068 w 3569"/>
              <a:gd name="T33" fmla="*/ 940 h 3703"/>
              <a:gd name="T34" fmla="*/ 921 w 3569"/>
              <a:gd name="T35" fmla="*/ 710 h 3703"/>
              <a:gd name="T36" fmla="*/ 733 w 3569"/>
              <a:gd name="T37" fmla="*/ 546 h 3703"/>
              <a:gd name="T38" fmla="*/ 380 w 3569"/>
              <a:gd name="T39" fmla="*/ 576 h 3703"/>
              <a:gd name="T40" fmla="*/ 137 w 3569"/>
              <a:gd name="T41" fmla="*/ 774 h 3703"/>
              <a:gd name="T42" fmla="*/ 49 w 3569"/>
              <a:gd name="T43" fmla="*/ 1073 h 3703"/>
              <a:gd name="T44" fmla="*/ 1 w 3569"/>
              <a:gd name="T45" fmla="*/ 1351 h 3703"/>
              <a:gd name="T46" fmla="*/ 65 w 3569"/>
              <a:gd name="T47" fmla="*/ 1596 h 3703"/>
              <a:gd name="T48" fmla="*/ 336 w 3569"/>
              <a:gd name="T49" fmla="*/ 1823 h 3703"/>
              <a:gd name="T50" fmla="*/ 622 w 3569"/>
              <a:gd name="T51" fmla="*/ 1841 h 3703"/>
              <a:gd name="T52" fmla="*/ 864 w 3569"/>
              <a:gd name="T53" fmla="*/ 1655 h 3703"/>
              <a:gd name="T54" fmla="*/ 3336 w 3569"/>
              <a:gd name="T55" fmla="*/ 1074 h 3703"/>
              <a:gd name="T56" fmla="*/ 3000 w 3569"/>
              <a:gd name="T57" fmla="*/ 982 h 3703"/>
              <a:gd name="T58" fmla="*/ 2763 w 3569"/>
              <a:gd name="T59" fmla="*/ 1125 h 3703"/>
              <a:gd name="T60" fmla="*/ 2541 w 3569"/>
              <a:gd name="T61" fmla="*/ 1314 h 3703"/>
              <a:gd name="T62" fmla="*/ 2443 w 3569"/>
              <a:gd name="T63" fmla="*/ 1615 h 3703"/>
              <a:gd name="T64" fmla="*/ 2566 w 3569"/>
              <a:gd name="T65" fmla="*/ 1936 h 3703"/>
              <a:gd name="T66" fmla="*/ 2700 w 3569"/>
              <a:gd name="T67" fmla="*/ 2160 h 3703"/>
              <a:gd name="T68" fmla="*/ 2886 w 3569"/>
              <a:gd name="T69" fmla="*/ 2313 h 3703"/>
              <a:gd name="T70" fmla="*/ 3228 w 3569"/>
              <a:gd name="T71" fmla="*/ 2261 h 3703"/>
              <a:gd name="T72" fmla="*/ 3459 w 3569"/>
              <a:gd name="T73" fmla="*/ 2093 h 3703"/>
              <a:gd name="T74" fmla="*/ 3528 w 3569"/>
              <a:gd name="T75" fmla="*/ 1827 h 3703"/>
              <a:gd name="T76" fmla="*/ 3568 w 3569"/>
              <a:gd name="T77" fmla="*/ 1529 h 3703"/>
              <a:gd name="T78" fmla="*/ 3505 w 3569"/>
              <a:gd name="T79" fmla="*/ 1243 h 3703"/>
              <a:gd name="T80" fmla="*/ 1463 w 3569"/>
              <a:gd name="T81" fmla="*/ 1636 h 3703"/>
              <a:gd name="T82" fmla="*/ 1184 w 3569"/>
              <a:gd name="T83" fmla="*/ 1714 h 3703"/>
              <a:gd name="T84" fmla="*/ 922 w 3569"/>
              <a:gd name="T85" fmla="*/ 1967 h 3703"/>
              <a:gd name="T86" fmla="*/ 563 w 3569"/>
              <a:gd name="T87" fmla="*/ 2430 h 3703"/>
              <a:gd name="T88" fmla="*/ 411 w 3569"/>
              <a:gd name="T89" fmla="*/ 2833 h 3703"/>
              <a:gd name="T90" fmla="*/ 473 w 3569"/>
              <a:gd name="T91" fmla="*/ 3157 h 3703"/>
              <a:gd name="T92" fmla="*/ 776 w 3569"/>
              <a:gd name="T93" fmla="*/ 3442 h 3703"/>
              <a:gd name="T94" fmla="*/ 1182 w 3569"/>
              <a:gd name="T95" fmla="*/ 3607 h 3703"/>
              <a:gd name="T96" fmla="*/ 1558 w 3569"/>
              <a:gd name="T97" fmla="*/ 3682 h 3703"/>
              <a:gd name="T98" fmla="*/ 1988 w 3569"/>
              <a:gd name="T99" fmla="*/ 3700 h 3703"/>
              <a:gd name="T100" fmla="*/ 2404 w 3569"/>
              <a:gd name="T101" fmla="*/ 3609 h 3703"/>
              <a:gd name="T102" fmla="*/ 2648 w 3569"/>
              <a:gd name="T103" fmla="*/ 3395 h 3703"/>
              <a:gd name="T104" fmla="*/ 2725 w 3569"/>
              <a:gd name="T105" fmla="*/ 3074 h 3703"/>
              <a:gd name="T106" fmla="*/ 2627 w 3569"/>
              <a:gd name="T107" fmla="*/ 2610 h 3703"/>
              <a:gd name="T108" fmla="*/ 2336 w 3569"/>
              <a:gd name="T109" fmla="*/ 2065 h 3703"/>
              <a:gd name="T110" fmla="*/ 1997 w 3569"/>
              <a:gd name="T111" fmla="*/ 1759 h 3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69" h="3703">
                <a:moveTo>
                  <a:pt x="1807" y="1391"/>
                </a:moveTo>
                <a:lnTo>
                  <a:pt x="1838" y="1394"/>
                </a:lnTo>
                <a:lnTo>
                  <a:pt x="1868" y="1390"/>
                </a:lnTo>
                <a:lnTo>
                  <a:pt x="1898" y="1381"/>
                </a:lnTo>
                <a:lnTo>
                  <a:pt x="1926" y="1367"/>
                </a:lnTo>
                <a:lnTo>
                  <a:pt x="1953" y="1349"/>
                </a:lnTo>
                <a:lnTo>
                  <a:pt x="1980" y="1327"/>
                </a:lnTo>
                <a:lnTo>
                  <a:pt x="2006" y="1303"/>
                </a:lnTo>
                <a:lnTo>
                  <a:pt x="2031" y="1277"/>
                </a:lnTo>
                <a:lnTo>
                  <a:pt x="2055" y="1249"/>
                </a:lnTo>
                <a:lnTo>
                  <a:pt x="2080" y="1222"/>
                </a:lnTo>
                <a:lnTo>
                  <a:pt x="2105" y="1193"/>
                </a:lnTo>
                <a:lnTo>
                  <a:pt x="2129" y="1166"/>
                </a:lnTo>
                <a:lnTo>
                  <a:pt x="2153" y="1142"/>
                </a:lnTo>
                <a:lnTo>
                  <a:pt x="2177" y="1119"/>
                </a:lnTo>
                <a:lnTo>
                  <a:pt x="2201" y="1099"/>
                </a:lnTo>
                <a:lnTo>
                  <a:pt x="2226" y="1082"/>
                </a:lnTo>
                <a:lnTo>
                  <a:pt x="2254" y="1066"/>
                </a:lnTo>
                <a:lnTo>
                  <a:pt x="2282" y="1052"/>
                </a:lnTo>
                <a:lnTo>
                  <a:pt x="2312" y="1037"/>
                </a:lnTo>
                <a:lnTo>
                  <a:pt x="2343" y="1022"/>
                </a:lnTo>
                <a:lnTo>
                  <a:pt x="2373" y="1008"/>
                </a:lnTo>
                <a:lnTo>
                  <a:pt x="2404" y="993"/>
                </a:lnTo>
                <a:lnTo>
                  <a:pt x="2433" y="977"/>
                </a:lnTo>
                <a:lnTo>
                  <a:pt x="2461" y="961"/>
                </a:lnTo>
                <a:lnTo>
                  <a:pt x="2487" y="943"/>
                </a:lnTo>
                <a:lnTo>
                  <a:pt x="2511" y="922"/>
                </a:lnTo>
                <a:lnTo>
                  <a:pt x="2531" y="900"/>
                </a:lnTo>
                <a:lnTo>
                  <a:pt x="2548" y="875"/>
                </a:lnTo>
                <a:lnTo>
                  <a:pt x="2560" y="848"/>
                </a:lnTo>
                <a:lnTo>
                  <a:pt x="2568" y="818"/>
                </a:lnTo>
                <a:lnTo>
                  <a:pt x="2574" y="767"/>
                </a:lnTo>
                <a:lnTo>
                  <a:pt x="2575" y="714"/>
                </a:lnTo>
                <a:lnTo>
                  <a:pt x="2572" y="660"/>
                </a:lnTo>
                <a:lnTo>
                  <a:pt x="2563" y="606"/>
                </a:lnTo>
                <a:lnTo>
                  <a:pt x="2551" y="552"/>
                </a:lnTo>
                <a:lnTo>
                  <a:pt x="2536" y="498"/>
                </a:lnTo>
                <a:lnTo>
                  <a:pt x="2518" y="448"/>
                </a:lnTo>
                <a:lnTo>
                  <a:pt x="2496" y="399"/>
                </a:lnTo>
                <a:lnTo>
                  <a:pt x="2474" y="354"/>
                </a:lnTo>
                <a:lnTo>
                  <a:pt x="2448" y="315"/>
                </a:lnTo>
                <a:lnTo>
                  <a:pt x="2421" y="277"/>
                </a:lnTo>
                <a:lnTo>
                  <a:pt x="2388" y="238"/>
                </a:lnTo>
                <a:lnTo>
                  <a:pt x="2353" y="199"/>
                </a:lnTo>
                <a:lnTo>
                  <a:pt x="2314" y="162"/>
                </a:lnTo>
                <a:lnTo>
                  <a:pt x="2272" y="125"/>
                </a:lnTo>
                <a:lnTo>
                  <a:pt x="2229" y="92"/>
                </a:lnTo>
                <a:lnTo>
                  <a:pt x="2184" y="62"/>
                </a:lnTo>
                <a:lnTo>
                  <a:pt x="2138" y="37"/>
                </a:lnTo>
                <a:lnTo>
                  <a:pt x="2090" y="18"/>
                </a:lnTo>
                <a:lnTo>
                  <a:pt x="2044" y="7"/>
                </a:lnTo>
                <a:lnTo>
                  <a:pt x="1999" y="1"/>
                </a:lnTo>
                <a:lnTo>
                  <a:pt x="1952" y="0"/>
                </a:lnTo>
                <a:lnTo>
                  <a:pt x="1902" y="3"/>
                </a:lnTo>
                <a:lnTo>
                  <a:pt x="1853" y="11"/>
                </a:lnTo>
                <a:lnTo>
                  <a:pt x="1802" y="22"/>
                </a:lnTo>
                <a:lnTo>
                  <a:pt x="1752" y="36"/>
                </a:lnTo>
                <a:lnTo>
                  <a:pt x="1704" y="53"/>
                </a:lnTo>
                <a:lnTo>
                  <a:pt x="1656" y="72"/>
                </a:lnTo>
                <a:lnTo>
                  <a:pt x="1614" y="93"/>
                </a:lnTo>
                <a:lnTo>
                  <a:pt x="1573" y="116"/>
                </a:lnTo>
                <a:lnTo>
                  <a:pt x="1538" y="141"/>
                </a:lnTo>
                <a:lnTo>
                  <a:pt x="1502" y="170"/>
                </a:lnTo>
                <a:lnTo>
                  <a:pt x="1466" y="205"/>
                </a:lnTo>
                <a:lnTo>
                  <a:pt x="1431" y="244"/>
                </a:lnTo>
                <a:lnTo>
                  <a:pt x="1398" y="287"/>
                </a:lnTo>
                <a:lnTo>
                  <a:pt x="1367" y="333"/>
                </a:lnTo>
                <a:lnTo>
                  <a:pt x="1338" y="381"/>
                </a:lnTo>
                <a:lnTo>
                  <a:pt x="1313" y="432"/>
                </a:lnTo>
                <a:lnTo>
                  <a:pt x="1291" y="481"/>
                </a:lnTo>
                <a:lnTo>
                  <a:pt x="1274" y="532"/>
                </a:lnTo>
                <a:lnTo>
                  <a:pt x="1264" y="580"/>
                </a:lnTo>
                <a:lnTo>
                  <a:pt x="1261" y="618"/>
                </a:lnTo>
                <a:lnTo>
                  <a:pt x="1264" y="655"/>
                </a:lnTo>
                <a:lnTo>
                  <a:pt x="1274" y="691"/>
                </a:lnTo>
                <a:lnTo>
                  <a:pt x="1289" y="726"/>
                </a:lnTo>
                <a:lnTo>
                  <a:pt x="1307" y="760"/>
                </a:lnTo>
                <a:lnTo>
                  <a:pt x="1330" y="794"/>
                </a:lnTo>
                <a:lnTo>
                  <a:pt x="1353" y="827"/>
                </a:lnTo>
                <a:lnTo>
                  <a:pt x="1379" y="859"/>
                </a:lnTo>
                <a:lnTo>
                  <a:pt x="1406" y="891"/>
                </a:lnTo>
                <a:lnTo>
                  <a:pt x="1433" y="922"/>
                </a:lnTo>
                <a:lnTo>
                  <a:pt x="1459" y="953"/>
                </a:lnTo>
                <a:lnTo>
                  <a:pt x="1483" y="982"/>
                </a:lnTo>
                <a:lnTo>
                  <a:pt x="1504" y="1011"/>
                </a:lnTo>
                <a:lnTo>
                  <a:pt x="1522" y="1039"/>
                </a:lnTo>
                <a:lnTo>
                  <a:pt x="1540" y="1070"/>
                </a:lnTo>
                <a:lnTo>
                  <a:pt x="1557" y="1102"/>
                </a:lnTo>
                <a:lnTo>
                  <a:pt x="1574" y="1135"/>
                </a:lnTo>
                <a:lnTo>
                  <a:pt x="1592" y="1170"/>
                </a:lnTo>
                <a:lnTo>
                  <a:pt x="1610" y="1204"/>
                </a:lnTo>
                <a:lnTo>
                  <a:pt x="1629" y="1237"/>
                </a:lnTo>
                <a:lnTo>
                  <a:pt x="1650" y="1269"/>
                </a:lnTo>
                <a:lnTo>
                  <a:pt x="1671" y="1299"/>
                </a:lnTo>
                <a:lnTo>
                  <a:pt x="1695" y="1326"/>
                </a:lnTo>
                <a:lnTo>
                  <a:pt x="1720" y="1349"/>
                </a:lnTo>
                <a:lnTo>
                  <a:pt x="1747" y="1369"/>
                </a:lnTo>
                <a:lnTo>
                  <a:pt x="1776" y="1382"/>
                </a:lnTo>
                <a:lnTo>
                  <a:pt x="1807" y="1391"/>
                </a:lnTo>
                <a:lnTo>
                  <a:pt x="1807" y="1391"/>
                </a:lnTo>
                <a:close/>
                <a:moveTo>
                  <a:pt x="895" y="1632"/>
                </a:moveTo>
                <a:lnTo>
                  <a:pt x="931" y="1605"/>
                </a:lnTo>
                <a:lnTo>
                  <a:pt x="966" y="1577"/>
                </a:lnTo>
                <a:lnTo>
                  <a:pt x="998" y="1547"/>
                </a:lnTo>
                <a:lnTo>
                  <a:pt x="1028" y="1515"/>
                </a:lnTo>
                <a:lnTo>
                  <a:pt x="1056" y="1481"/>
                </a:lnTo>
                <a:lnTo>
                  <a:pt x="1081" y="1444"/>
                </a:lnTo>
                <a:lnTo>
                  <a:pt x="1102" y="1406"/>
                </a:lnTo>
                <a:lnTo>
                  <a:pt x="1121" y="1364"/>
                </a:lnTo>
                <a:lnTo>
                  <a:pt x="1136" y="1321"/>
                </a:lnTo>
                <a:lnTo>
                  <a:pt x="1146" y="1273"/>
                </a:lnTo>
                <a:lnTo>
                  <a:pt x="1152" y="1226"/>
                </a:lnTo>
                <a:lnTo>
                  <a:pt x="1152" y="1181"/>
                </a:lnTo>
                <a:lnTo>
                  <a:pt x="1146" y="1138"/>
                </a:lnTo>
                <a:lnTo>
                  <a:pt x="1137" y="1097"/>
                </a:lnTo>
                <a:lnTo>
                  <a:pt x="1125" y="1056"/>
                </a:lnTo>
                <a:lnTo>
                  <a:pt x="1108" y="1017"/>
                </a:lnTo>
                <a:lnTo>
                  <a:pt x="1090" y="979"/>
                </a:lnTo>
                <a:lnTo>
                  <a:pt x="1068" y="940"/>
                </a:lnTo>
                <a:lnTo>
                  <a:pt x="1044" y="903"/>
                </a:lnTo>
                <a:lnTo>
                  <a:pt x="1021" y="866"/>
                </a:lnTo>
                <a:lnTo>
                  <a:pt x="1002" y="836"/>
                </a:lnTo>
                <a:lnTo>
                  <a:pt x="981" y="805"/>
                </a:lnTo>
                <a:lnTo>
                  <a:pt x="962" y="773"/>
                </a:lnTo>
                <a:lnTo>
                  <a:pt x="942" y="741"/>
                </a:lnTo>
                <a:lnTo>
                  <a:pt x="921" y="710"/>
                </a:lnTo>
                <a:lnTo>
                  <a:pt x="899" y="679"/>
                </a:lnTo>
                <a:lnTo>
                  <a:pt x="875" y="650"/>
                </a:lnTo>
                <a:lnTo>
                  <a:pt x="851" y="623"/>
                </a:lnTo>
                <a:lnTo>
                  <a:pt x="825" y="598"/>
                </a:lnTo>
                <a:lnTo>
                  <a:pt x="795" y="577"/>
                </a:lnTo>
                <a:lnTo>
                  <a:pt x="766" y="560"/>
                </a:lnTo>
                <a:lnTo>
                  <a:pt x="733" y="546"/>
                </a:lnTo>
                <a:lnTo>
                  <a:pt x="697" y="537"/>
                </a:lnTo>
                <a:lnTo>
                  <a:pt x="646" y="530"/>
                </a:lnTo>
                <a:lnTo>
                  <a:pt x="591" y="530"/>
                </a:lnTo>
                <a:lnTo>
                  <a:pt x="537" y="534"/>
                </a:lnTo>
                <a:lnTo>
                  <a:pt x="483" y="544"/>
                </a:lnTo>
                <a:lnTo>
                  <a:pt x="430" y="558"/>
                </a:lnTo>
                <a:lnTo>
                  <a:pt x="380" y="576"/>
                </a:lnTo>
                <a:lnTo>
                  <a:pt x="330" y="597"/>
                </a:lnTo>
                <a:lnTo>
                  <a:pt x="285" y="622"/>
                </a:lnTo>
                <a:lnTo>
                  <a:pt x="242" y="649"/>
                </a:lnTo>
                <a:lnTo>
                  <a:pt x="211" y="675"/>
                </a:lnTo>
                <a:lnTo>
                  <a:pt x="182" y="704"/>
                </a:lnTo>
                <a:lnTo>
                  <a:pt x="159" y="737"/>
                </a:lnTo>
                <a:lnTo>
                  <a:pt x="137" y="774"/>
                </a:lnTo>
                <a:lnTo>
                  <a:pt x="118" y="812"/>
                </a:lnTo>
                <a:lnTo>
                  <a:pt x="102" y="853"/>
                </a:lnTo>
                <a:lnTo>
                  <a:pt x="88" y="895"/>
                </a:lnTo>
                <a:lnTo>
                  <a:pt x="76" y="939"/>
                </a:lnTo>
                <a:lnTo>
                  <a:pt x="66" y="983"/>
                </a:lnTo>
                <a:lnTo>
                  <a:pt x="57" y="1028"/>
                </a:lnTo>
                <a:lnTo>
                  <a:pt x="49" y="1073"/>
                </a:lnTo>
                <a:lnTo>
                  <a:pt x="43" y="1111"/>
                </a:lnTo>
                <a:lnTo>
                  <a:pt x="35" y="1150"/>
                </a:lnTo>
                <a:lnTo>
                  <a:pt x="27" y="1189"/>
                </a:lnTo>
                <a:lnTo>
                  <a:pt x="19" y="1229"/>
                </a:lnTo>
                <a:lnTo>
                  <a:pt x="11" y="1270"/>
                </a:lnTo>
                <a:lnTo>
                  <a:pt x="5" y="1310"/>
                </a:lnTo>
                <a:lnTo>
                  <a:pt x="1" y="1351"/>
                </a:lnTo>
                <a:lnTo>
                  <a:pt x="0" y="1390"/>
                </a:lnTo>
                <a:lnTo>
                  <a:pt x="0" y="1427"/>
                </a:lnTo>
                <a:lnTo>
                  <a:pt x="4" y="1465"/>
                </a:lnTo>
                <a:lnTo>
                  <a:pt x="11" y="1498"/>
                </a:lnTo>
                <a:lnTo>
                  <a:pt x="23" y="1531"/>
                </a:lnTo>
                <a:lnTo>
                  <a:pt x="39" y="1561"/>
                </a:lnTo>
                <a:lnTo>
                  <a:pt x="65" y="1596"/>
                </a:lnTo>
                <a:lnTo>
                  <a:pt x="94" y="1632"/>
                </a:lnTo>
                <a:lnTo>
                  <a:pt x="128" y="1668"/>
                </a:lnTo>
                <a:lnTo>
                  <a:pt x="165" y="1703"/>
                </a:lnTo>
                <a:lnTo>
                  <a:pt x="206" y="1738"/>
                </a:lnTo>
                <a:lnTo>
                  <a:pt x="248" y="1769"/>
                </a:lnTo>
                <a:lnTo>
                  <a:pt x="292" y="1799"/>
                </a:lnTo>
                <a:lnTo>
                  <a:pt x="336" y="1823"/>
                </a:lnTo>
                <a:lnTo>
                  <a:pt x="381" y="1845"/>
                </a:lnTo>
                <a:lnTo>
                  <a:pt x="426" y="1862"/>
                </a:lnTo>
                <a:lnTo>
                  <a:pt x="470" y="1873"/>
                </a:lnTo>
                <a:lnTo>
                  <a:pt x="508" y="1875"/>
                </a:lnTo>
                <a:lnTo>
                  <a:pt x="546" y="1871"/>
                </a:lnTo>
                <a:lnTo>
                  <a:pt x="585" y="1858"/>
                </a:lnTo>
                <a:lnTo>
                  <a:pt x="622" y="1841"/>
                </a:lnTo>
                <a:lnTo>
                  <a:pt x="659" y="1820"/>
                </a:lnTo>
                <a:lnTo>
                  <a:pt x="695" y="1794"/>
                </a:lnTo>
                <a:lnTo>
                  <a:pt x="731" y="1767"/>
                </a:lnTo>
                <a:lnTo>
                  <a:pt x="765" y="1738"/>
                </a:lnTo>
                <a:lnTo>
                  <a:pt x="799" y="1709"/>
                </a:lnTo>
                <a:lnTo>
                  <a:pt x="833" y="1681"/>
                </a:lnTo>
                <a:lnTo>
                  <a:pt x="864" y="1655"/>
                </a:lnTo>
                <a:lnTo>
                  <a:pt x="895" y="1632"/>
                </a:lnTo>
                <a:lnTo>
                  <a:pt x="895" y="1632"/>
                </a:lnTo>
                <a:close/>
                <a:moveTo>
                  <a:pt x="3505" y="1243"/>
                </a:moveTo>
                <a:lnTo>
                  <a:pt x="3470" y="1198"/>
                </a:lnTo>
                <a:lnTo>
                  <a:pt x="3429" y="1154"/>
                </a:lnTo>
                <a:lnTo>
                  <a:pt x="3384" y="1112"/>
                </a:lnTo>
                <a:lnTo>
                  <a:pt x="3336" y="1074"/>
                </a:lnTo>
                <a:lnTo>
                  <a:pt x="3283" y="1042"/>
                </a:lnTo>
                <a:lnTo>
                  <a:pt x="3229" y="1013"/>
                </a:lnTo>
                <a:lnTo>
                  <a:pt x="3171" y="991"/>
                </a:lnTo>
                <a:lnTo>
                  <a:pt x="3114" y="976"/>
                </a:lnTo>
                <a:lnTo>
                  <a:pt x="3075" y="973"/>
                </a:lnTo>
                <a:lnTo>
                  <a:pt x="3037" y="975"/>
                </a:lnTo>
                <a:lnTo>
                  <a:pt x="3000" y="982"/>
                </a:lnTo>
                <a:lnTo>
                  <a:pt x="2964" y="994"/>
                </a:lnTo>
                <a:lnTo>
                  <a:pt x="2928" y="1011"/>
                </a:lnTo>
                <a:lnTo>
                  <a:pt x="2894" y="1030"/>
                </a:lnTo>
                <a:lnTo>
                  <a:pt x="2860" y="1052"/>
                </a:lnTo>
                <a:lnTo>
                  <a:pt x="2827" y="1075"/>
                </a:lnTo>
                <a:lnTo>
                  <a:pt x="2795" y="1100"/>
                </a:lnTo>
                <a:lnTo>
                  <a:pt x="2763" y="1125"/>
                </a:lnTo>
                <a:lnTo>
                  <a:pt x="2732" y="1148"/>
                </a:lnTo>
                <a:lnTo>
                  <a:pt x="2701" y="1172"/>
                </a:lnTo>
                <a:lnTo>
                  <a:pt x="2666" y="1198"/>
                </a:lnTo>
                <a:lnTo>
                  <a:pt x="2632" y="1225"/>
                </a:lnTo>
                <a:lnTo>
                  <a:pt x="2600" y="1253"/>
                </a:lnTo>
                <a:lnTo>
                  <a:pt x="2569" y="1283"/>
                </a:lnTo>
                <a:lnTo>
                  <a:pt x="2541" y="1314"/>
                </a:lnTo>
                <a:lnTo>
                  <a:pt x="2515" y="1348"/>
                </a:lnTo>
                <a:lnTo>
                  <a:pt x="2493" y="1384"/>
                </a:lnTo>
                <a:lnTo>
                  <a:pt x="2475" y="1423"/>
                </a:lnTo>
                <a:lnTo>
                  <a:pt x="2460" y="1465"/>
                </a:lnTo>
                <a:lnTo>
                  <a:pt x="2449" y="1511"/>
                </a:lnTo>
                <a:lnTo>
                  <a:pt x="2443" y="1564"/>
                </a:lnTo>
                <a:lnTo>
                  <a:pt x="2443" y="1615"/>
                </a:lnTo>
                <a:lnTo>
                  <a:pt x="2448" y="1666"/>
                </a:lnTo>
                <a:lnTo>
                  <a:pt x="2458" y="1714"/>
                </a:lnTo>
                <a:lnTo>
                  <a:pt x="2472" y="1760"/>
                </a:lnTo>
                <a:lnTo>
                  <a:pt x="2490" y="1807"/>
                </a:lnTo>
                <a:lnTo>
                  <a:pt x="2513" y="1850"/>
                </a:lnTo>
                <a:lnTo>
                  <a:pt x="2539" y="1894"/>
                </a:lnTo>
                <a:lnTo>
                  <a:pt x="2566" y="1936"/>
                </a:lnTo>
                <a:lnTo>
                  <a:pt x="2584" y="1964"/>
                </a:lnTo>
                <a:lnTo>
                  <a:pt x="2602" y="1994"/>
                </a:lnTo>
                <a:lnTo>
                  <a:pt x="2621" y="2026"/>
                </a:lnTo>
                <a:lnTo>
                  <a:pt x="2639" y="2060"/>
                </a:lnTo>
                <a:lnTo>
                  <a:pt x="2658" y="2093"/>
                </a:lnTo>
                <a:lnTo>
                  <a:pt x="2679" y="2127"/>
                </a:lnTo>
                <a:lnTo>
                  <a:pt x="2700" y="2160"/>
                </a:lnTo>
                <a:lnTo>
                  <a:pt x="2721" y="2191"/>
                </a:lnTo>
                <a:lnTo>
                  <a:pt x="2745" y="2220"/>
                </a:lnTo>
                <a:lnTo>
                  <a:pt x="2770" y="2247"/>
                </a:lnTo>
                <a:lnTo>
                  <a:pt x="2796" y="2270"/>
                </a:lnTo>
                <a:lnTo>
                  <a:pt x="2824" y="2289"/>
                </a:lnTo>
                <a:lnTo>
                  <a:pt x="2854" y="2304"/>
                </a:lnTo>
                <a:lnTo>
                  <a:pt x="2886" y="2313"/>
                </a:lnTo>
                <a:lnTo>
                  <a:pt x="2931" y="2318"/>
                </a:lnTo>
                <a:lnTo>
                  <a:pt x="2978" y="2318"/>
                </a:lnTo>
                <a:lnTo>
                  <a:pt x="3027" y="2314"/>
                </a:lnTo>
                <a:lnTo>
                  <a:pt x="3078" y="2306"/>
                </a:lnTo>
                <a:lnTo>
                  <a:pt x="3128" y="2294"/>
                </a:lnTo>
                <a:lnTo>
                  <a:pt x="3178" y="2279"/>
                </a:lnTo>
                <a:lnTo>
                  <a:pt x="3228" y="2261"/>
                </a:lnTo>
                <a:lnTo>
                  <a:pt x="3274" y="2241"/>
                </a:lnTo>
                <a:lnTo>
                  <a:pt x="3318" y="2219"/>
                </a:lnTo>
                <a:lnTo>
                  <a:pt x="3358" y="2196"/>
                </a:lnTo>
                <a:lnTo>
                  <a:pt x="3393" y="2172"/>
                </a:lnTo>
                <a:lnTo>
                  <a:pt x="3419" y="2150"/>
                </a:lnTo>
                <a:lnTo>
                  <a:pt x="3441" y="2123"/>
                </a:lnTo>
                <a:lnTo>
                  <a:pt x="3459" y="2093"/>
                </a:lnTo>
                <a:lnTo>
                  <a:pt x="3474" y="2061"/>
                </a:lnTo>
                <a:lnTo>
                  <a:pt x="3488" y="2025"/>
                </a:lnTo>
                <a:lnTo>
                  <a:pt x="3499" y="1988"/>
                </a:lnTo>
                <a:lnTo>
                  <a:pt x="3508" y="1948"/>
                </a:lnTo>
                <a:lnTo>
                  <a:pt x="3516" y="1908"/>
                </a:lnTo>
                <a:lnTo>
                  <a:pt x="3523" y="1867"/>
                </a:lnTo>
                <a:lnTo>
                  <a:pt x="3528" y="1827"/>
                </a:lnTo>
                <a:lnTo>
                  <a:pt x="3534" y="1787"/>
                </a:lnTo>
                <a:lnTo>
                  <a:pt x="3540" y="1748"/>
                </a:lnTo>
                <a:lnTo>
                  <a:pt x="3546" y="1710"/>
                </a:lnTo>
                <a:lnTo>
                  <a:pt x="3553" y="1665"/>
                </a:lnTo>
                <a:lnTo>
                  <a:pt x="3560" y="1620"/>
                </a:lnTo>
                <a:lnTo>
                  <a:pt x="3564" y="1575"/>
                </a:lnTo>
                <a:lnTo>
                  <a:pt x="3568" y="1529"/>
                </a:lnTo>
                <a:lnTo>
                  <a:pt x="3569" y="1485"/>
                </a:lnTo>
                <a:lnTo>
                  <a:pt x="3567" y="1440"/>
                </a:lnTo>
                <a:lnTo>
                  <a:pt x="3562" y="1397"/>
                </a:lnTo>
                <a:lnTo>
                  <a:pt x="3554" y="1355"/>
                </a:lnTo>
                <a:lnTo>
                  <a:pt x="3542" y="1316"/>
                </a:lnTo>
                <a:lnTo>
                  <a:pt x="3526" y="1278"/>
                </a:lnTo>
                <a:lnTo>
                  <a:pt x="3505" y="1243"/>
                </a:lnTo>
                <a:lnTo>
                  <a:pt x="3505" y="1243"/>
                </a:lnTo>
                <a:close/>
                <a:moveTo>
                  <a:pt x="1758" y="1672"/>
                </a:moveTo>
                <a:lnTo>
                  <a:pt x="1689" y="1659"/>
                </a:lnTo>
                <a:lnTo>
                  <a:pt x="1626" y="1649"/>
                </a:lnTo>
                <a:lnTo>
                  <a:pt x="1567" y="1641"/>
                </a:lnTo>
                <a:lnTo>
                  <a:pt x="1513" y="1637"/>
                </a:lnTo>
                <a:lnTo>
                  <a:pt x="1463" y="1636"/>
                </a:lnTo>
                <a:lnTo>
                  <a:pt x="1416" y="1637"/>
                </a:lnTo>
                <a:lnTo>
                  <a:pt x="1372" y="1641"/>
                </a:lnTo>
                <a:lnTo>
                  <a:pt x="1332" y="1649"/>
                </a:lnTo>
                <a:lnTo>
                  <a:pt x="1292" y="1660"/>
                </a:lnTo>
                <a:lnTo>
                  <a:pt x="1255" y="1675"/>
                </a:lnTo>
                <a:lnTo>
                  <a:pt x="1219" y="1693"/>
                </a:lnTo>
                <a:lnTo>
                  <a:pt x="1184" y="1714"/>
                </a:lnTo>
                <a:lnTo>
                  <a:pt x="1149" y="1739"/>
                </a:lnTo>
                <a:lnTo>
                  <a:pt x="1114" y="1767"/>
                </a:lnTo>
                <a:lnTo>
                  <a:pt x="1079" y="1800"/>
                </a:lnTo>
                <a:lnTo>
                  <a:pt x="1042" y="1836"/>
                </a:lnTo>
                <a:lnTo>
                  <a:pt x="1005" y="1876"/>
                </a:lnTo>
                <a:lnTo>
                  <a:pt x="964" y="1919"/>
                </a:lnTo>
                <a:lnTo>
                  <a:pt x="922" y="1967"/>
                </a:lnTo>
                <a:lnTo>
                  <a:pt x="877" y="2019"/>
                </a:lnTo>
                <a:lnTo>
                  <a:pt x="827" y="2075"/>
                </a:lnTo>
                <a:lnTo>
                  <a:pt x="763" y="2151"/>
                </a:lnTo>
                <a:lnTo>
                  <a:pt x="704" y="2224"/>
                </a:lnTo>
                <a:lnTo>
                  <a:pt x="652" y="2295"/>
                </a:lnTo>
                <a:lnTo>
                  <a:pt x="605" y="2363"/>
                </a:lnTo>
                <a:lnTo>
                  <a:pt x="563" y="2430"/>
                </a:lnTo>
                <a:lnTo>
                  <a:pt x="526" y="2494"/>
                </a:lnTo>
                <a:lnTo>
                  <a:pt x="496" y="2556"/>
                </a:lnTo>
                <a:lnTo>
                  <a:pt x="469" y="2615"/>
                </a:lnTo>
                <a:lnTo>
                  <a:pt x="447" y="2673"/>
                </a:lnTo>
                <a:lnTo>
                  <a:pt x="430" y="2728"/>
                </a:lnTo>
                <a:lnTo>
                  <a:pt x="418" y="2782"/>
                </a:lnTo>
                <a:lnTo>
                  <a:pt x="411" y="2833"/>
                </a:lnTo>
                <a:lnTo>
                  <a:pt x="407" y="2883"/>
                </a:lnTo>
                <a:lnTo>
                  <a:pt x="408" y="2931"/>
                </a:lnTo>
                <a:lnTo>
                  <a:pt x="412" y="2977"/>
                </a:lnTo>
                <a:lnTo>
                  <a:pt x="420" y="3021"/>
                </a:lnTo>
                <a:lnTo>
                  <a:pt x="433" y="3064"/>
                </a:lnTo>
                <a:lnTo>
                  <a:pt x="447" y="3105"/>
                </a:lnTo>
                <a:lnTo>
                  <a:pt x="473" y="3157"/>
                </a:lnTo>
                <a:lnTo>
                  <a:pt x="505" y="3206"/>
                </a:lnTo>
                <a:lnTo>
                  <a:pt x="541" y="3253"/>
                </a:lnTo>
                <a:lnTo>
                  <a:pt x="580" y="3296"/>
                </a:lnTo>
                <a:lnTo>
                  <a:pt x="624" y="3336"/>
                </a:lnTo>
                <a:lnTo>
                  <a:pt x="673" y="3375"/>
                </a:lnTo>
                <a:lnTo>
                  <a:pt x="722" y="3409"/>
                </a:lnTo>
                <a:lnTo>
                  <a:pt x="776" y="3442"/>
                </a:lnTo>
                <a:lnTo>
                  <a:pt x="831" y="3472"/>
                </a:lnTo>
                <a:lnTo>
                  <a:pt x="888" y="3501"/>
                </a:lnTo>
                <a:lnTo>
                  <a:pt x="946" y="3526"/>
                </a:lnTo>
                <a:lnTo>
                  <a:pt x="1005" y="3550"/>
                </a:lnTo>
                <a:lnTo>
                  <a:pt x="1064" y="3570"/>
                </a:lnTo>
                <a:lnTo>
                  <a:pt x="1123" y="3589"/>
                </a:lnTo>
                <a:lnTo>
                  <a:pt x="1182" y="3607"/>
                </a:lnTo>
                <a:lnTo>
                  <a:pt x="1239" y="3622"/>
                </a:lnTo>
                <a:lnTo>
                  <a:pt x="1296" y="3636"/>
                </a:lnTo>
                <a:lnTo>
                  <a:pt x="1350" y="3648"/>
                </a:lnTo>
                <a:lnTo>
                  <a:pt x="1403" y="3657"/>
                </a:lnTo>
                <a:lnTo>
                  <a:pt x="1451" y="3666"/>
                </a:lnTo>
                <a:lnTo>
                  <a:pt x="1503" y="3674"/>
                </a:lnTo>
                <a:lnTo>
                  <a:pt x="1558" y="3682"/>
                </a:lnTo>
                <a:lnTo>
                  <a:pt x="1615" y="3688"/>
                </a:lnTo>
                <a:lnTo>
                  <a:pt x="1674" y="3694"/>
                </a:lnTo>
                <a:lnTo>
                  <a:pt x="1735" y="3699"/>
                </a:lnTo>
                <a:lnTo>
                  <a:pt x="1797" y="3701"/>
                </a:lnTo>
                <a:lnTo>
                  <a:pt x="1860" y="3703"/>
                </a:lnTo>
                <a:lnTo>
                  <a:pt x="1924" y="3702"/>
                </a:lnTo>
                <a:lnTo>
                  <a:pt x="1988" y="3700"/>
                </a:lnTo>
                <a:lnTo>
                  <a:pt x="2051" y="3695"/>
                </a:lnTo>
                <a:lnTo>
                  <a:pt x="2113" y="3688"/>
                </a:lnTo>
                <a:lnTo>
                  <a:pt x="2175" y="3678"/>
                </a:lnTo>
                <a:lnTo>
                  <a:pt x="2235" y="3666"/>
                </a:lnTo>
                <a:lnTo>
                  <a:pt x="2293" y="3650"/>
                </a:lnTo>
                <a:lnTo>
                  <a:pt x="2350" y="3631"/>
                </a:lnTo>
                <a:lnTo>
                  <a:pt x="2404" y="3609"/>
                </a:lnTo>
                <a:lnTo>
                  <a:pt x="2454" y="3583"/>
                </a:lnTo>
                <a:lnTo>
                  <a:pt x="2502" y="3553"/>
                </a:lnTo>
                <a:lnTo>
                  <a:pt x="2545" y="3519"/>
                </a:lnTo>
                <a:lnTo>
                  <a:pt x="2574" y="3492"/>
                </a:lnTo>
                <a:lnTo>
                  <a:pt x="2601" y="3462"/>
                </a:lnTo>
                <a:lnTo>
                  <a:pt x="2626" y="3430"/>
                </a:lnTo>
                <a:lnTo>
                  <a:pt x="2648" y="3395"/>
                </a:lnTo>
                <a:lnTo>
                  <a:pt x="2667" y="3357"/>
                </a:lnTo>
                <a:lnTo>
                  <a:pt x="2684" y="3317"/>
                </a:lnTo>
                <a:lnTo>
                  <a:pt x="2699" y="3273"/>
                </a:lnTo>
                <a:lnTo>
                  <a:pt x="2710" y="3228"/>
                </a:lnTo>
                <a:lnTo>
                  <a:pt x="2718" y="3180"/>
                </a:lnTo>
                <a:lnTo>
                  <a:pt x="2724" y="3128"/>
                </a:lnTo>
                <a:lnTo>
                  <a:pt x="2725" y="3074"/>
                </a:lnTo>
                <a:lnTo>
                  <a:pt x="2723" y="3017"/>
                </a:lnTo>
                <a:lnTo>
                  <a:pt x="2717" y="2956"/>
                </a:lnTo>
                <a:lnTo>
                  <a:pt x="2707" y="2893"/>
                </a:lnTo>
                <a:lnTo>
                  <a:pt x="2693" y="2827"/>
                </a:lnTo>
                <a:lnTo>
                  <a:pt x="2675" y="2757"/>
                </a:lnTo>
                <a:lnTo>
                  <a:pt x="2654" y="2685"/>
                </a:lnTo>
                <a:lnTo>
                  <a:pt x="2627" y="2610"/>
                </a:lnTo>
                <a:lnTo>
                  <a:pt x="2595" y="2530"/>
                </a:lnTo>
                <a:lnTo>
                  <a:pt x="2559" y="2448"/>
                </a:lnTo>
                <a:lnTo>
                  <a:pt x="2519" y="2362"/>
                </a:lnTo>
                <a:lnTo>
                  <a:pt x="2474" y="2278"/>
                </a:lnTo>
                <a:lnTo>
                  <a:pt x="2428" y="2201"/>
                </a:lnTo>
                <a:lnTo>
                  <a:pt x="2383" y="2129"/>
                </a:lnTo>
                <a:lnTo>
                  <a:pt x="2336" y="2065"/>
                </a:lnTo>
                <a:lnTo>
                  <a:pt x="2289" y="2006"/>
                </a:lnTo>
                <a:lnTo>
                  <a:pt x="2240" y="1952"/>
                </a:lnTo>
                <a:lnTo>
                  <a:pt x="2192" y="1903"/>
                </a:lnTo>
                <a:lnTo>
                  <a:pt x="2143" y="1860"/>
                </a:lnTo>
                <a:lnTo>
                  <a:pt x="2095" y="1822"/>
                </a:lnTo>
                <a:lnTo>
                  <a:pt x="2045" y="1789"/>
                </a:lnTo>
                <a:lnTo>
                  <a:pt x="1997" y="1759"/>
                </a:lnTo>
                <a:lnTo>
                  <a:pt x="1948" y="1735"/>
                </a:lnTo>
                <a:lnTo>
                  <a:pt x="1900" y="1714"/>
                </a:lnTo>
                <a:lnTo>
                  <a:pt x="1853" y="1696"/>
                </a:lnTo>
                <a:lnTo>
                  <a:pt x="1805" y="1683"/>
                </a:lnTo>
                <a:lnTo>
                  <a:pt x="1758" y="1672"/>
                </a:lnTo>
                <a:lnTo>
                  <a:pt x="1758" y="1672"/>
                </a:lnTo>
                <a:close/>
              </a:path>
            </a:pathLst>
          </a:custGeom>
          <a:solidFill>
            <a:srgbClr val="C56708"/>
          </a:solidFill>
          <a:ln w="0">
            <a:solidFill>
              <a:srgbClr val="C56708"/>
            </a:solidFill>
            <a:prstDash val="solid"/>
            <a:round/>
          </a:ln>
        </p:spPr>
        <p:txBody>
          <a:bodyPr vert="horz" wrap="square" lIns="91440" tIns="45720" rIns="91440" bIns="45720" numCol="1" anchor="t" anchorCtr="0" compatLnSpc="1"/>
          <a:p>
            <a:endParaRPr lang="zh-CN" altLang="en-US"/>
          </a:p>
        </p:txBody>
      </p:sp>
      <p:sp>
        <p:nvSpPr>
          <p:cNvPr id="256" name="Freeform 6"/>
          <p:cNvSpPr>
            <a:spLocks noEditPoints="1"/>
          </p:cNvSpPr>
          <p:nvPr>
            <p:custDataLst>
              <p:tags r:id="rId7"/>
            </p:custDataLst>
          </p:nvPr>
        </p:nvSpPr>
        <p:spPr bwMode="auto">
          <a:xfrm rot="7172877">
            <a:off x="4625941" y="2407192"/>
            <a:ext cx="424607" cy="440792"/>
          </a:xfrm>
          <a:custGeom>
            <a:avLst/>
            <a:gdLst>
              <a:gd name="T0" fmla="*/ 1980 w 3569"/>
              <a:gd name="T1" fmla="*/ 1327 h 3703"/>
              <a:gd name="T2" fmla="*/ 2153 w 3569"/>
              <a:gd name="T3" fmla="*/ 1142 h 3703"/>
              <a:gd name="T4" fmla="*/ 2343 w 3569"/>
              <a:gd name="T5" fmla="*/ 1022 h 3703"/>
              <a:gd name="T6" fmla="*/ 2531 w 3569"/>
              <a:gd name="T7" fmla="*/ 900 h 3703"/>
              <a:gd name="T8" fmla="*/ 2563 w 3569"/>
              <a:gd name="T9" fmla="*/ 606 h 3703"/>
              <a:gd name="T10" fmla="*/ 2421 w 3569"/>
              <a:gd name="T11" fmla="*/ 277 h 3703"/>
              <a:gd name="T12" fmla="*/ 2138 w 3569"/>
              <a:gd name="T13" fmla="*/ 37 h 3703"/>
              <a:gd name="T14" fmla="*/ 1802 w 3569"/>
              <a:gd name="T15" fmla="*/ 22 h 3703"/>
              <a:gd name="T16" fmla="*/ 1502 w 3569"/>
              <a:gd name="T17" fmla="*/ 170 h 3703"/>
              <a:gd name="T18" fmla="*/ 1291 w 3569"/>
              <a:gd name="T19" fmla="*/ 481 h 3703"/>
              <a:gd name="T20" fmla="*/ 1307 w 3569"/>
              <a:gd name="T21" fmla="*/ 760 h 3703"/>
              <a:gd name="T22" fmla="*/ 1483 w 3569"/>
              <a:gd name="T23" fmla="*/ 982 h 3703"/>
              <a:gd name="T24" fmla="*/ 1610 w 3569"/>
              <a:gd name="T25" fmla="*/ 1204 h 3703"/>
              <a:gd name="T26" fmla="*/ 1776 w 3569"/>
              <a:gd name="T27" fmla="*/ 1382 h 3703"/>
              <a:gd name="T28" fmla="*/ 1028 w 3569"/>
              <a:gd name="T29" fmla="*/ 1515 h 3703"/>
              <a:gd name="T30" fmla="*/ 1152 w 3569"/>
              <a:gd name="T31" fmla="*/ 1226 h 3703"/>
              <a:gd name="T32" fmla="*/ 1068 w 3569"/>
              <a:gd name="T33" fmla="*/ 940 h 3703"/>
              <a:gd name="T34" fmla="*/ 921 w 3569"/>
              <a:gd name="T35" fmla="*/ 710 h 3703"/>
              <a:gd name="T36" fmla="*/ 733 w 3569"/>
              <a:gd name="T37" fmla="*/ 546 h 3703"/>
              <a:gd name="T38" fmla="*/ 380 w 3569"/>
              <a:gd name="T39" fmla="*/ 576 h 3703"/>
              <a:gd name="T40" fmla="*/ 137 w 3569"/>
              <a:gd name="T41" fmla="*/ 774 h 3703"/>
              <a:gd name="T42" fmla="*/ 49 w 3569"/>
              <a:gd name="T43" fmla="*/ 1073 h 3703"/>
              <a:gd name="T44" fmla="*/ 1 w 3569"/>
              <a:gd name="T45" fmla="*/ 1351 h 3703"/>
              <a:gd name="T46" fmla="*/ 65 w 3569"/>
              <a:gd name="T47" fmla="*/ 1596 h 3703"/>
              <a:gd name="T48" fmla="*/ 336 w 3569"/>
              <a:gd name="T49" fmla="*/ 1823 h 3703"/>
              <a:gd name="T50" fmla="*/ 622 w 3569"/>
              <a:gd name="T51" fmla="*/ 1841 h 3703"/>
              <a:gd name="T52" fmla="*/ 864 w 3569"/>
              <a:gd name="T53" fmla="*/ 1655 h 3703"/>
              <a:gd name="T54" fmla="*/ 3336 w 3569"/>
              <a:gd name="T55" fmla="*/ 1074 h 3703"/>
              <a:gd name="T56" fmla="*/ 3000 w 3569"/>
              <a:gd name="T57" fmla="*/ 982 h 3703"/>
              <a:gd name="T58" fmla="*/ 2763 w 3569"/>
              <a:gd name="T59" fmla="*/ 1125 h 3703"/>
              <a:gd name="T60" fmla="*/ 2541 w 3569"/>
              <a:gd name="T61" fmla="*/ 1314 h 3703"/>
              <a:gd name="T62" fmla="*/ 2443 w 3569"/>
              <a:gd name="T63" fmla="*/ 1615 h 3703"/>
              <a:gd name="T64" fmla="*/ 2566 w 3569"/>
              <a:gd name="T65" fmla="*/ 1936 h 3703"/>
              <a:gd name="T66" fmla="*/ 2700 w 3569"/>
              <a:gd name="T67" fmla="*/ 2160 h 3703"/>
              <a:gd name="T68" fmla="*/ 2886 w 3569"/>
              <a:gd name="T69" fmla="*/ 2313 h 3703"/>
              <a:gd name="T70" fmla="*/ 3228 w 3569"/>
              <a:gd name="T71" fmla="*/ 2261 h 3703"/>
              <a:gd name="T72" fmla="*/ 3459 w 3569"/>
              <a:gd name="T73" fmla="*/ 2093 h 3703"/>
              <a:gd name="T74" fmla="*/ 3528 w 3569"/>
              <a:gd name="T75" fmla="*/ 1827 h 3703"/>
              <a:gd name="T76" fmla="*/ 3568 w 3569"/>
              <a:gd name="T77" fmla="*/ 1529 h 3703"/>
              <a:gd name="T78" fmla="*/ 3505 w 3569"/>
              <a:gd name="T79" fmla="*/ 1243 h 3703"/>
              <a:gd name="T80" fmla="*/ 1463 w 3569"/>
              <a:gd name="T81" fmla="*/ 1636 h 3703"/>
              <a:gd name="T82" fmla="*/ 1184 w 3569"/>
              <a:gd name="T83" fmla="*/ 1714 h 3703"/>
              <a:gd name="T84" fmla="*/ 922 w 3569"/>
              <a:gd name="T85" fmla="*/ 1967 h 3703"/>
              <a:gd name="T86" fmla="*/ 563 w 3569"/>
              <a:gd name="T87" fmla="*/ 2430 h 3703"/>
              <a:gd name="T88" fmla="*/ 411 w 3569"/>
              <a:gd name="T89" fmla="*/ 2833 h 3703"/>
              <a:gd name="T90" fmla="*/ 473 w 3569"/>
              <a:gd name="T91" fmla="*/ 3157 h 3703"/>
              <a:gd name="T92" fmla="*/ 776 w 3569"/>
              <a:gd name="T93" fmla="*/ 3442 h 3703"/>
              <a:gd name="T94" fmla="*/ 1182 w 3569"/>
              <a:gd name="T95" fmla="*/ 3607 h 3703"/>
              <a:gd name="T96" fmla="*/ 1558 w 3569"/>
              <a:gd name="T97" fmla="*/ 3682 h 3703"/>
              <a:gd name="T98" fmla="*/ 1988 w 3569"/>
              <a:gd name="T99" fmla="*/ 3700 h 3703"/>
              <a:gd name="T100" fmla="*/ 2404 w 3569"/>
              <a:gd name="T101" fmla="*/ 3609 h 3703"/>
              <a:gd name="T102" fmla="*/ 2648 w 3569"/>
              <a:gd name="T103" fmla="*/ 3395 h 3703"/>
              <a:gd name="T104" fmla="*/ 2725 w 3569"/>
              <a:gd name="T105" fmla="*/ 3074 h 3703"/>
              <a:gd name="T106" fmla="*/ 2627 w 3569"/>
              <a:gd name="T107" fmla="*/ 2610 h 3703"/>
              <a:gd name="T108" fmla="*/ 2336 w 3569"/>
              <a:gd name="T109" fmla="*/ 2065 h 3703"/>
              <a:gd name="T110" fmla="*/ 1997 w 3569"/>
              <a:gd name="T111" fmla="*/ 1759 h 3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69" h="3703">
                <a:moveTo>
                  <a:pt x="1807" y="1391"/>
                </a:moveTo>
                <a:lnTo>
                  <a:pt x="1838" y="1394"/>
                </a:lnTo>
                <a:lnTo>
                  <a:pt x="1868" y="1390"/>
                </a:lnTo>
                <a:lnTo>
                  <a:pt x="1898" y="1381"/>
                </a:lnTo>
                <a:lnTo>
                  <a:pt x="1926" y="1367"/>
                </a:lnTo>
                <a:lnTo>
                  <a:pt x="1953" y="1349"/>
                </a:lnTo>
                <a:lnTo>
                  <a:pt x="1980" y="1327"/>
                </a:lnTo>
                <a:lnTo>
                  <a:pt x="2006" y="1303"/>
                </a:lnTo>
                <a:lnTo>
                  <a:pt x="2031" y="1277"/>
                </a:lnTo>
                <a:lnTo>
                  <a:pt x="2055" y="1249"/>
                </a:lnTo>
                <a:lnTo>
                  <a:pt x="2080" y="1222"/>
                </a:lnTo>
                <a:lnTo>
                  <a:pt x="2105" y="1193"/>
                </a:lnTo>
                <a:lnTo>
                  <a:pt x="2129" y="1166"/>
                </a:lnTo>
                <a:lnTo>
                  <a:pt x="2153" y="1142"/>
                </a:lnTo>
                <a:lnTo>
                  <a:pt x="2177" y="1119"/>
                </a:lnTo>
                <a:lnTo>
                  <a:pt x="2201" y="1099"/>
                </a:lnTo>
                <a:lnTo>
                  <a:pt x="2226" y="1082"/>
                </a:lnTo>
                <a:lnTo>
                  <a:pt x="2254" y="1066"/>
                </a:lnTo>
                <a:lnTo>
                  <a:pt x="2282" y="1052"/>
                </a:lnTo>
                <a:lnTo>
                  <a:pt x="2312" y="1037"/>
                </a:lnTo>
                <a:lnTo>
                  <a:pt x="2343" y="1022"/>
                </a:lnTo>
                <a:lnTo>
                  <a:pt x="2373" y="1008"/>
                </a:lnTo>
                <a:lnTo>
                  <a:pt x="2404" y="993"/>
                </a:lnTo>
                <a:lnTo>
                  <a:pt x="2433" y="977"/>
                </a:lnTo>
                <a:lnTo>
                  <a:pt x="2461" y="961"/>
                </a:lnTo>
                <a:lnTo>
                  <a:pt x="2487" y="943"/>
                </a:lnTo>
                <a:lnTo>
                  <a:pt x="2511" y="922"/>
                </a:lnTo>
                <a:lnTo>
                  <a:pt x="2531" y="900"/>
                </a:lnTo>
                <a:lnTo>
                  <a:pt x="2548" y="875"/>
                </a:lnTo>
                <a:lnTo>
                  <a:pt x="2560" y="848"/>
                </a:lnTo>
                <a:lnTo>
                  <a:pt x="2568" y="818"/>
                </a:lnTo>
                <a:lnTo>
                  <a:pt x="2574" y="767"/>
                </a:lnTo>
                <a:lnTo>
                  <a:pt x="2575" y="714"/>
                </a:lnTo>
                <a:lnTo>
                  <a:pt x="2572" y="660"/>
                </a:lnTo>
                <a:lnTo>
                  <a:pt x="2563" y="606"/>
                </a:lnTo>
                <a:lnTo>
                  <a:pt x="2551" y="552"/>
                </a:lnTo>
                <a:lnTo>
                  <a:pt x="2536" y="498"/>
                </a:lnTo>
                <a:lnTo>
                  <a:pt x="2518" y="448"/>
                </a:lnTo>
                <a:lnTo>
                  <a:pt x="2496" y="399"/>
                </a:lnTo>
                <a:lnTo>
                  <a:pt x="2474" y="354"/>
                </a:lnTo>
                <a:lnTo>
                  <a:pt x="2448" y="315"/>
                </a:lnTo>
                <a:lnTo>
                  <a:pt x="2421" y="277"/>
                </a:lnTo>
                <a:lnTo>
                  <a:pt x="2388" y="238"/>
                </a:lnTo>
                <a:lnTo>
                  <a:pt x="2353" y="199"/>
                </a:lnTo>
                <a:lnTo>
                  <a:pt x="2314" y="162"/>
                </a:lnTo>
                <a:lnTo>
                  <a:pt x="2272" y="125"/>
                </a:lnTo>
                <a:lnTo>
                  <a:pt x="2229" y="92"/>
                </a:lnTo>
                <a:lnTo>
                  <a:pt x="2184" y="62"/>
                </a:lnTo>
                <a:lnTo>
                  <a:pt x="2138" y="37"/>
                </a:lnTo>
                <a:lnTo>
                  <a:pt x="2090" y="18"/>
                </a:lnTo>
                <a:lnTo>
                  <a:pt x="2044" y="7"/>
                </a:lnTo>
                <a:lnTo>
                  <a:pt x="1999" y="1"/>
                </a:lnTo>
                <a:lnTo>
                  <a:pt x="1952" y="0"/>
                </a:lnTo>
                <a:lnTo>
                  <a:pt x="1902" y="3"/>
                </a:lnTo>
                <a:lnTo>
                  <a:pt x="1853" y="11"/>
                </a:lnTo>
                <a:lnTo>
                  <a:pt x="1802" y="22"/>
                </a:lnTo>
                <a:lnTo>
                  <a:pt x="1752" y="36"/>
                </a:lnTo>
                <a:lnTo>
                  <a:pt x="1704" y="53"/>
                </a:lnTo>
                <a:lnTo>
                  <a:pt x="1656" y="72"/>
                </a:lnTo>
                <a:lnTo>
                  <a:pt x="1614" y="93"/>
                </a:lnTo>
                <a:lnTo>
                  <a:pt x="1573" y="116"/>
                </a:lnTo>
                <a:lnTo>
                  <a:pt x="1538" y="141"/>
                </a:lnTo>
                <a:lnTo>
                  <a:pt x="1502" y="170"/>
                </a:lnTo>
                <a:lnTo>
                  <a:pt x="1466" y="205"/>
                </a:lnTo>
                <a:lnTo>
                  <a:pt x="1431" y="244"/>
                </a:lnTo>
                <a:lnTo>
                  <a:pt x="1398" y="287"/>
                </a:lnTo>
                <a:lnTo>
                  <a:pt x="1367" y="333"/>
                </a:lnTo>
                <a:lnTo>
                  <a:pt x="1338" y="381"/>
                </a:lnTo>
                <a:lnTo>
                  <a:pt x="1313" y="432"/>
                </a:lnTo>
                <a:lnTo>
                  <a:pt x="1291" y="481"/>
                </a:lnTo>
                <a:lnTo>
                  <a:pt x="1274" y="532"/>
                </a:lnTo>
                <a:lnTo>
                  <a:pt x="1264" y="580"/>
                </a:lnTo>
                <a:lnTo>
                  <a:pt x="1261" y="618"/>
                </a:lnTo>
                <a:lnTo>
                  <a:pt x="1264" y="655"/>
                </a:lnTo>
                <a:lnTo>
                  <a:pt x="1274" y="691"/>
                </a:lnTo>
                <a:lnTo>
                  <a:pt x="1289" y="726"/>
                </a:lnTo>
                <a:lnTo>
                  <a:pt x="1307" y="760"/>
                </a:lnTo>
                <a:lnTo>
                  <a:pt x="1330" y="794"/>
                </a:lnTo>
                <a:lnTo>
                  <a:pt x="1353" y="827"/>
                </a:lnTo>
                <a:lnTo>
                  <a:pt x="1379" y="859"/>
                </a:lnTo>
                <a:lnTo>
                  <a:pt x="1406" y="891"/>
                </a:lnTo>
                <a:lnTo>
                  <a:pt x="1433" y="922"/>
                </a:lnTo>
                <a:lnTo>
                  <a:pt x="1459" y="953"/>
                </a:lnTo>
                <a:lnTo>
                  <a:pt x="1483" y="982"/>
                </a:lnTo>
                <a:lnTo>
                  <a:pt x="1504" y="1011"/>
                </a:lnTo>
                <a:lnTo>
                  <a:pt x="1522" y="1039"/>
                </a:lnTo>
                <a:lnTo>
                  <a:pt x="1540" y="1070"/>
                </a:lnTo>
                <a:lnTo>
                  <a:pt x="1557" y="1102"/>
                </a:lnTo>
                <a:lnTo>
                  <a:pt x="1574" y="1135"/>
                </a:lnTo>
                <a:lnTo>
                  <a:pt x="1592" y="1170"/>
                </a:lnTo>
                <a:lnTo>
                  <a:pt x="1610" y="1204"/>
                </a:lnTo>
                <a:lnTo>
                  <a:pt x="1629" y="1237"/>
                </a:lnTo>
                <a:lnTo>
                  <a:pt x="1650" y="1269"/>
                </a:lnTo>
                <a:lnTo>
                  <a:pt x="1671" y="1299"/>
                </a:lnTo>
                <a:lnTo>
                  <a:pt x="1695" y="1326"/>
                </a:lnTo>
                <a:lnTo>
                  <a:pt x="1720" y="1349"/>
                </a:lnTo>
                <a:lnTo>
                  <a:pt x="1747" y="1369"/>
                </a:lnTo>
                <a:lnTo>
                  <a:pt x="1776" y="1382"/>
                </a:lnTo>
                <a:lnTo>
                  <a:pt x="1807" y="1391"/>
                </a:lnTo>
                <a:lnTo>
                  <a:pt x="1807" y="1391"/>
                </a:lnTo>
                <a:close/>
                <a:moveTo>
                  <a:pt x="895" y="1632"/>
                </a:moveTo>
                <a:lnTo>
                  <a:pt x="931" y="1605"/>
                </a:lnTo>
                <a:lnTo>
                  <a:pt x="966" y="1577"/>
                </a:lnTo>
                <a:lnTo>
                  <a:pt x="998" y="1547"/>
                </a:lnTo>
                <a:lnTo>
                  <a:pt x="1028" y="1515"/>
                </a:lnTo>
                <a:lnTo>
                  <a:pt x="1056" y="1481"/>
                </a:lnTo>
                <a:lnTo>
                  <a:pt x="1081" y="1444"/>
                </a:lnTo>
                <a:lnTo>
                  <a:pt x="1102" y="1406"/>
                </a:lnTo>
                <a:lnTo>
                  <a:pt x="1121" y="1364"/>
                </a:lnTo>
                <a:lnTo>
                  <a:pt x="1136" y="1321"/>
                </a:lnTo>
                <a:lnTo>
                  <a:pt x="1146" y="1273"/>
                </a:lnTo>
                <a:lnTo>
                  <a:pt x="1152" y="1226"/>
                </a:lnTo>
                <a:lnTo>
                  <a:pt x="1152" y="1181"/>
                </a:lnTo>
                <a:lnTo>
                  <a:pt x="1146" y="1138"/>
                </a:lnTo>
                <a:lnTo>
                  <a:pt x="1137" y="1097"/>
                </a:lnTo>
                <a:lnTo>
                  <a:pt x="1125" y="1056"/>
                </a:lnTo>
                <a:lnTo>
                  <a:pt x="1108" y="1017"/>
                </a:lnTo>
                <a:lnTo>
                  <a:pt x="1090" y="979"/>
                </a:lnTo>
                <a:lnTo>
                  <a:pt x="1068" y="940"/>
                </a:lnTo>
                <a:lnTo>
                  <a:pt x="1044" y="903"/>
                </a:lnTo>
                <a:lnTo>
                  <a:pt x="1021" y="866"/>
                </a:lnTo>
                <a:lnTo>
                  <a:pt x="1002" y="836"/>
                </a:lnTo>
                <a:lnTo>
                  <a:pt x="981" y="805"/>
                </a:lnTo>
                <a:lnTo>
                  <a:pt x="962" y="773"/>
                </a:lnTo>
                <a:lnTo>
                  <a:pt x="942" y="741"/>
                </a:lnTo>
                <a:lnTo>
                  <a:pt x="921" y="710"/>
                </a:lnTo>
                <a:lnTo>
                  <a:pt x="899" y="679"/>
                </a:lnTo>
                <a:lnTo>
                  <a:pt x="875" y="650"/>
                </a:lnTo>
                <a:lnTo>
                  <a:pt x="851" y="623"/>
                </a:lnTo>
                <a:lnTo>
                  <a:pt x="825" y="598"/>
                </a:lnTo>
                <a:lnTo>
                  <a:pt x="795" y="577"/>
                </a:lnTo>
                <a:lnTo>
                  <a:pt x="766" y="560"/>
                </a:lnTo>
                <a:lnTo>
                  <a:pt x="733" y="546"/>
                </a:lnTo>
                <a:lnTo>
                  <a:pt x="697" y="537"/>
                </a:lnTo>
                <a:lnTo>
                  <a:pt x="646" y="530"/>
                </a:lnTo>
                <a:lnTo>
                  <a:pt x="591" y="530"/>
                </a:lnTo>
                <a:lnTo>
                  <a:pt x="537" y="534"/>
                </a:lnTo>
                <a:lnTo>
                  <a:pt x="483" y="544"/>
                </a:lnTo>
                <a:lnTo>
                  <a:pt x="430" y="558"/>
                </a:lnTo>
                <a:lnTo>
                  <a:pt x="380" y="576"/>
                </a:lnTo>
                <a:lnTo>
                  <a:pt x="330" y="597"/>
                </a:lnTo>
                <a:lnTo>
                  <a:pt x="285" y="622"/>
                </a:lnTo>
                <a:lnTo>
                  <a:pt x="242" y="649"/>
                </a:lnTo>
                <a:lnTo>
                  <a:pt x="211" y="675"/>
                </a:lnTo>
                <a:lnTo>
                  <a:pt x="182" y="704"/>
                </a:lnTo>
                <a:lnTo>
                  <a:pt x="159" y="737"/>
                </a:lnTo>
                <a:lnTo>
                  <a:pt x="137" y="774"/>
                </a:lnTo>
                <a:lnTo>
                  <a:pt x="118" y="812"/>
                </a:lnTo>
                <a:lnTo>
                  <a:pt x="102" y="853"/>
                </a:lnTo>
                <a:lnTo>
                  <a:pt x="88" y="895"/>
                </a:lnTo>
                <a:lnTo>
                  <a:pt x="76" y="939"/>
                </a:lnTo>
                <a:lnTo>
                  <a:pt x="66" y="983"/>
                </a:lnTo>
                <a:lnTo>
                  <a:pt x="57" y="1028"/>
                </a:lnTo>
                <a:lnTo>
                  <a:pt x="49" y="1073"/>
                </a:lnTo>
                <a:lnTo>
                  <a:pt x="43" y="1111"/>
                </a:lnTo>
                <a:lnTo>
                  <a:pt x="35" y="1150"/>
                </a:lnTo>
                <a:lnTo>
                  <a:pt x="27" y="1189"/>
                </a:lnTo>
                <a:lnTo>
                  <a:pt x="19" y="1229"/>
                </a:lnTo>
                <a:lnTo>
                  <a:pt x="11" y="1270"/>
                </a:lnTo>
                <a:lnTo>
                  <a:pt x="5" y="1310"/>
                </a:lnTo>
                <a:lnTo>
                  <a:pt x="1" y="1351"/>
                </a:lnTo>
                <a:lnTo>
                  <a:pt x="0" y="1390"/>
                </a:lnTo>
                <a:lnTo>
                  <a:pt x="0" y="1427"/>
                </a:lnTo>
                <a:lnTo>
                  <a:pt x="4" y="1465"/>
                </a:lnTo>
                <a:lnTo>
                  <a:pt x="11" y="1498"/>
                </a:lnTo>
                <a:lnTo>
                  <a:pt x="23" y="1531"/>
                </a:lnTo>
                <a:lnTo>
                  <a:pt x="39" y="1561"/>
                </a:lnTo>
                <a:lnTo>
                  <a:pt x="65" y="1596"/>
                </a:lnTo>
                <a:lnTo>
                  <a:pt x="94" y="1632"/>
                </a:lnTo>
                <a:lnTo>
                  <a:pt x="128" y="1668"/>
                </a:lnTo>
                <a:lnTo>
                  <a:pt x="165" y="1703"/>
                </a:lnTo>
                <a:lnTo>
                  <a:pt x="206" y="1738"/>
                </a:lnTo>
                <a:lnTo>
                  <a:pt x="248" y="1769"/>
                </a:lnTo>
                <a:lnTo>
                  <a:pt x="292" y="1799"/>
                </a:lnTo>
                <a:lnTo>
                  <a:pt x="336" y="1823"/>
                </a:lnTo>
                <a:lnTo>
                  <a:pt x="381" y="1845"/>
                </a:lnTo>
                <a:lnTo>
                  <a:pt x="426" y="1862"/>
                </a:lnTo>
                <a:lnTo>
                  <a:pt x="470" y="1873"/>
                </a:lnTo>
                <a:lnTo>
                  <a:pt x="508" y="1875"/>
                </a:lnTo>
                <a:lnTo>
                  <a:pt x="546" y="1871"/>
                </a:lnTo>
                <a:lnTo>
                  <a:pt x="585" y="1858"/>
                </a:lnTo>
                <a:lnTo>
                  <a:pt x="622" y="1841"/>
                </a:lnTo>
                <a:lnTo>
                  <a:pt x="659" y="1820"/>
                </a:lnTo>
                <a:lnTo>
                  <a:pt x="695" y="1794"/>
                </a:lnTo>
                <a:lnTo>
                  <a:pt x="731" y="1767"/>
                </a:lnTo>
                <a:lnTo>
                  <a:pt x="765" y="1738"/>
                </a:lnTo>
                <a:lnTo>
                  <a:pt x="799" y="1709"/>
                </a:lnTo>
                <a:lnTo>
                  <a:pt x="833" y="1681"/>
                </a:lnTo>
                <a:lnTo>
                  <a:pt x="864" y="1655"/>
                </a:lnTo>
                <a:lnTo>
                  <a:pt x="895" y="1632"/>
                </a:lnTo>
                <a:lnTo>
                  <a:pt x="895" y="1632"/>
                </a:lnTo>
                <a:close/>
                <a:moveTo>
                  <a:pt x="3505" y="1243"/>
                </a:moveTo>
                <a:lnTo>
                  <a:pt x="3470" y="1198"/>
                </a:lnTo>
                <a:lnTo>
                  <a:pt x="3429" y="1154"/>
                </a:lnTo>
                <a:lnTo>
                  <a:pt x="3384" y="1112"/>
                </a:lnTo>
                <a:lnTo>
                  <a:pt x="3336" y="1074"/>
                </a:lnTo>
                <a:lnTo>
                  <a:pt x="3283" y="1042"/>
                </a:lnTo>
                <a:lnTo>
                  <a:pt x="3229" y="1013"/>
                </a:lnTo>
                <a:lnTo>
                  <a:pt x="3171" y="991"/>
                </a:lnTo>
                <a:lnTo>
                  <a:pt x="3114" y="976"/>
                </a:lnTo>
                <a:lnTo>
                  <a:pt x="3075" y="973"/>
                </a:lnTo>
                <a:lnTo>
                  <a:pt x="3037" y="975"/>
                </a:lnTo>
                <a:lnTo>
                  <a:pt x="3000" y="982"/>
                </a:lnTo>
                <a:lnTo>
                  <a:pt x="2964" y="994"/>
                </a:lnTo>
                <a:lnTo>
                  <a:pt x="2928" y="1011"/>
                </a:lnTo>
                <a:lnTo>
                  <a:pt x="2894" y="1030"/>
                </a:lnTo>
                <a:lnTo>
                  <a:pt x="2860" y="1052"/>
                </a:lnTo>
                <a:lnTo>
                  <a:pt x="2827" y="1075"/>
                </a:lnTo>
                <a:lnTo>
                  <a:pt x="2795" y="1100"/>
                </a:lnTo>
                <a:lnTo>
                  <a:pt x="2763" y="1125"/>
                </a:lnTo>
                <a:lnTo>
                  <a:pt x="2732" y="1148"/>
                </a:lnTo>
                <a:lnTo>
                  <a:pt x="2701" y="1172"/>
                </a:lnTo>
                <a:lnTo>
                  <a:pt x="2666" y="1198"/>
                </a:lnTo>
                <a:lnTo>
                  <a:pt x="2632" y="1225"/>
                </a:lnTo>
                <a:lnTo>
                  <a:pt x="2600" y="1253"/>
                </a:lnTo>
                <a:lnTo>
                  <a:pt x="2569" y="1283"/>
                </a:lnTo>
                <a:lnTo>
                  <a:pt x="2541" y="1314"/>
                </a:lnTo>
                <a:lnTo>
                  <a:pt x="2515" y="1348"/>
                </a:lnTo>
                <a:lnTo>
                  <a:pt x="2493" y="1384"/>
                </a:lnTo>
                <a:lnTo>
                  <a:pt x="2475" y="1423"/>
                </a:lnTo>
                <a:lnTo>
                  <a:pt x="2460" y="1465"/>
                </a:lnTo>
                <a:lnTo>
                  <a:pt x="2449" y="1511"/>
                </a:lnTo>
                <a:lnTo>
                  <a:pt x="2443" y="1564"/>
                </a:lnTo>
                <a:lnTo>
                  <a:pt x="2443" y="1615"/>
                </a:lnTo>
                <a:lnTo>
                  <a:pt x="2448" y="1666"/>
                </a:lnTo>
                <a:lnTo>
                  <a:pt x="2458" y="1714"/>
                </a:lnTo>
                <a:lnTo>
                  <a:pt x="2472" y="1760"/>
                </a:lnTo>
                <a:lnTo>
                  <a:pt x="2490" y="1807"/>
                </a:lnTo>
                <a:lnTo>
                  <a:pt x="2513" y="1850"/>
                </a:lnTo>
                <a:lnTo>
                  <a:pt x="2539" y="1894"/>
                </a:lnTo>
                <a:lnTo>
                  <a:pt x="2566" y="1936"/>
                </a:lnTo>
                <a:lnTo>
                  <a:pt x="2584" y="1964"/>
                </a:lnTo>
                <a:lnTo>
                  <a:pt x="2602" y="1994"/>
                </a:lnTo>
                <a:lnTo>
                  <a:pt x="2621" y="2026"/>
                </a:lnTo>
                <a:lnTo>
                  <a:pt x="2639" y="2060"/>
                </a:lnTo>
                <a:lnTo>
                  <a:pt x="2658" y="2093"/>
                </a:lnTo>
                <a:lnTo>
                  <a:pt x="2679" y="2127"/>
                </a:lnTo>
                <a:lnTo>
                  <a:pt x="2700" y="2160"/>
                </a:lnTo>
                <a:lnTo>
                  <a:pt x="2721" y="2191"/>
                </a:lnTo>
                <a:lnTo>
                  <a:pt x="2745" y="2220"/>
                </a:lnTo>
                <a:lnTo>
                  <a:pt x="2770" y="2247"/>
                </a:lnTo>
                <a:lnTo>
                  <a:pt x="2796" y="2270"/>
                </a:lnTo>
                <a:lnTo>
                  <a:pt x="2824" y="2289"/>
                </a:lnTo>
                <a:lnTo>
                  <a:pt x="2854" y="2304"/>
                </a:lnTo>
                <a:lnTo>
                  <a:pt x="2886" y="2313"/>
                </a:lnTo>
                <a:lnTo>
                  <a:pt x="2931" y="2318"/>
                </a:lnTo>
                <a:lnTo>
                  <a:pt x="2978" y="2318"/>
                </a:lnTo>
                <a:lnTo>
                  <a:pt x="3027" y="2314"/>
                </a:lnTo>
                <a:lnTo>
                  <a:pt x="3078" y="2306"/>
                </a:lnTo>
                <a:lnTo>
                  <a:pt x="3128" y="2294"/>
                </a:lnTo>
                <a:lnTo>
                  <a:pt x="3178" y="2279"/>
                </a:lnTo>
                <a:lnTo>
                  <a:pt x="3228" y="2261"/>
                </a:lnTo>
                <a:lnTo>
                  <a:pt x="3274" y="2241"/>
                </a:lnTo>
                <a:lnTo>
                  <a:pt x="3318" y="2219"/>
                </a:lnTo>
                <a:lnTo>
                  <a:pt x="3358" y="2196"/>
                </a:lnTo>
                <a:lnTo>
                  <a:pt x="3393" y="2172"/>
                </a:lnTo>
                <a:lnTo>
                  <a:pt x="3419" y="2150"/>
                </a:lnTo>
                <a:lnTo>
                  <a:pt x="3441" y="2123"/>
                </a:lnTo>
                <a:lnTo>
                  <a:pt x="3459" y="2093"/>
                </a:lnTo>
                <a:lnTo>
                  <a:pt x="3474" y="2061"/>
                </a:lnTo>
                <a:lnTo>
                  <a:pt x="3488" y="2025"/>
                </a:lnTo>
                <a:lnTo>
                  <a:pt x="3499" y="1988"/>
                </a:lnTo>
                <a:lnTo>
                  <a:pt x="3508" y="1948"/>
                </a:lnTo>
                <a:lnTo>
                  <a:pt x="3516" y="1908"/>
                </a:lnTo>
                <a:lnTo>
                  <a:pt x="3523" y="1867"/>
                </a:lnTo>
                <a:lnTo>
                  <a:pt x="3528" y="1827"/>
                </a:lnTo>
                <a:lnTo>
                  <a:pt x="3534" y="1787"/>
                </a:lnTo>
                <a:lnTo>
                  <a:pt x="3540" y="1748"/>
                </a:lnTo>
                <a:lnTo>
                  <a:pt x="3546" y="1710"/>
                </a:lnTo>
                <a:lnTo>
                  <a:pt x="3553" y="1665"/>
                </a:lnTo>
                <a:lnTo>
                  <a:pt x="3560" y="1620"/>
                </a:lnTo>
                <a:lnTo>
                  <a:pt x="3564" y="1575"/>
                </a:lnTo>
                <a:lnTo>
                  <a:pt x="3568" y="1529"/>
                </a:lnTo>
                <a:lnTo>
                  <a:pt x="3569" y="1485"/>
                </a:lnTo>
                <a:lnTo>
                  <a:pt x="3567" y="1440"/>
                </a:lnTo>
                <a:lnTo>
                  <a:pt x="3562" y="1397"/>
                </a:lnTo>
                <a:lnTo>
                  <a:pt x="3554" y="1355"/>
                </a:lnTo>
                <a:lnTo>
                  <a:pt x="3542" y="1316"/>
                </a:lnTo>
                <a:lnTo>
                  <a:pt x="3526" y="1278"/>
                </a:lnTo>
                <a:lnTo>
                  <a:pt x="3505" y="1243"/>
                </a:lnTo>
                <a:lnTo>
                  <a:pt x="3505" y="1243"/>
                </a:lnTo>
                <a:close/>
                <a:moveTo>
                  <a:pt x="1758" y="1672"/>
                </a:moveTo>
                <a:lnTo>
                  <a:pt x="1689" y="1659"/>
                </a:lnTo>
                <a:lnTo>
                  <a:pt x="1626" y="1649"/>
                </a:lnTo>
                <a:lnTo>
                  <a:pt x="1567" y="1641"/>
                </a:lnTo>
                <a:lnTo>
                  <a:pt x="1513" y="1637"/>
                </a:lnTo>
                <a:lnTo>
                  <a:pt x="1463" y="1636"/>
                </a:lnTo>
                <a:lnTo>
                  <a:pt x="1416" y="1637"/>
                </a:lnTo>
                <a:lnTo>
                  <a:pt x="1372" y="1641"/>
                </a:lnTo>
                <a:lnTo>
                  <a:pt x="1332" y="1649"/>
                </a:lnTo>
                <a:lnTo>
                  <a:pt x="1292" y="1660"/>
                </a:lnTo>
                <a:lnTo>
                  <a:pt x="1255" y="1675"/>
                </a:lnTo>
                <a:lnTo>
                  <a:pt x="1219" y="1693"/>
                </a:lnTo>
                <a:lnTo>
                  <a:pt x="1184" y="1714"/>
                </a:lnTo>
                <a:lnTo>
                  <a:pt x="1149" y="1739"/>
                </a:lnTo>
                <a:lnTo>
                  <a:pt x="1114" y="1767"/>
                </a:lnTo>
                <a:lnTo>
                  <a:pt x="1079" y="1800"/>
                </a:lnTo>
                <a:lnTo>
                  <a:pt x="1042" y="1836"/>
                </a:lnTo>
                <a:lnTo>
                  <a:pt x="1005" y="1876"/>
                </a:lnTo>
                <a:lnTo>
                  <a:pt x="964" y="1919"/>
                </a:lnTo>
                <a:lnTo>
                  <a:pt x="922" y="1967"/>
                </a:lnTo>
                <a:lnTo>
                  <a:pt x="877" y="2019"/>
                </a:lnTo>
                <a:lnTo>
                  <a:pt x="827" y="2075"/>
                </a:lnTo>
                <a:lnTo>
                  <a:pt x="763" y="2151"/>
                </a:lnTo>
                <a:lnTo>
                  <a:pt x="704" y="2224"/>
                </a:lnTo>
                <a:lnTo>
                  <a:pt x="652" y="2295"/>
                </a:lnTo>
                <a:lnTo>
                  <a:pt x="605" y="2363"/>
                </a:lnTo>
                <a:lnTo>
                  <a:pt x="563" y="2430"/>
                </a:lnTo>
                <a:lnTo>
                  <a:pt x="526" y="2494"/>
                </a:lnTo>
                <a:lnTo>
                  <a:pt x="496" y="2556"/>
                </a:lnTo>
                <a:lnTo>
                  <a:pt x="469" y="2615"/>
                </a:lnTo>
                <a:lnTo>
                  <a:pt x="447" y="2673"/>
                </a:lnTo>
                <a:lnTo>
                  <a:pt x="430" y="2728"/>
                </a:lnTo>
                <a:lnTo>
                  <a:pt x="418" y="2782"/>
                </a:lnTo>
                <a:lnTo>
                  <a:pt x="411" y="2833"/>
                </a:lnTo>
                <a:lnTo>
                  <a:pt x="407" y="2883"/>
                </a:lnTo>
                <a:lnTo>
                  <a:pt x="408" y="2931"/>
                </a:lnTo>
                <a:lnTo>
                  <a:pt x="412" y="2977"/>
                </a:lnTo>
                <a:lnTo>
                  <a:pt x="420" y="3021"/>
                </a:lnTo>
                <a:lnTo>
                  <a:pt x="433" y="3064"/>
                </a:lnTo>
                <a:lnTo>
                  <a:pt x="447" y="3105"/>
                </a:lnTo>
                <a:lnTo>
                  <a:pt x="473" y="3157"/>
                </a:lnTo>
                <a:lnTo>
                  <a:pt x="505" y="3206"/>
                </a:lnTo>
                <a:lnTo>
                  <a:pt x="541" y="3253"/>
                </a:lnTo>
                <a:lnTo>
                  <a:pt x="580" y="3296"/>
                </a:lnTo>
                <a:lnTo>
                  <a:pt x="624" y="3336"/>
                </a:lnTo>
                <a:lnTo>
                  <a:pt x="673" y="3375"/>
                </a:lnTo>
                <a:lnTo>
                  <a:pt x="722" y="3409"/>
                </a:lnTo>
                <a:lnTo>
                  <a:pt x="776" y="3442"/>
                </a:lnTo>
                <a:lnTo>
                  <a:pt x="831" y="3472"/>
                </a:lnTo>
                <a:lnTo>
                  <a:pt x="888" y="3501"/>
                </a:lnTo>
                <a:lnTo>
                  <a:pt x="946" y="3526"/>
                </a:lnTo>
                <a:lnTo>
                  <a:pt x="1005" y="3550"/>
                </a:lnTo>
                <a:lnTo>
                  <a:pt x="1064" y="3570"/>
                </a:lnTo>
                <a:lnTo>
                  <a:pt x="1123" y="3589"/>
                </a:lnTo>
                <a:lnTo>
                  <a:pt x="1182" y="3607"/>
                </a:lnTo>
                <a:lnTo>
                  <a:pt x="1239" y="3622"/>
                </a:lnTo>
                <a:lnTo>
                  <a:pt x="1296" y="3636"/>
                </a:lnTo>
                <a:lnTo>
                  <a:pt x="1350" y="3648"/>
                </a:lnTo>
                <a:lnTo>
                  <a:pt x="1403" y="3657"/>
                </a:lnTo>
                <a:lnTo>
                  <a:pt x="1451" y="3666"/>
                </a:lnTo>
                <a:lnTo>
                  <a:pt x="1503" y="3674"/>
                </a:lnTo>
                <a:lnTo>
                  <a:pt x="1558" y="3682"/>
                </a:lnTo>
                <a:lnTo>
                  <a:pt x="1615" y="3688"/>
                </a:lnTo>
                <a:lnTo>
                  <a:pt x="1674" y="3694"/>
                </a:lnTo>
                <a:lnTo>
                  <a:pt x="1735" y="3699"/>
                </a:lnTo>
                <a:lnTo>
                  <a:pt x="1797" y="3701"/>
                </a:lnTo>
                <a:lnTo>
                  <a:pt x="1860" y="3703"/>
                </a:lnTo>
                <a:lnTo>
                  <a:pt x="1924" y="3702"/>
                </a:lnTo>
                <a:lnTo>
                  <a:pt x="1988" y="3700"/>
                </a:lnTo>
                <a:lnTo>
                  <a:pt x="2051" y="3695"/>
                </a:lnTo>
                <a:lnTo>
                  <a:pt x="2113" y="3688"/>
                </a:lnTo>
                <a:lnTo>
                  <a:pt x="2175" y="3678"/>
                </a:lnTo>
                <a:lnTo>
                  <a:pt x="2235" y="3666"/>
                </a:lnTo>
                <a:lnTo>
                  <a:pt x="2293" y="3650"/>
                </a:lnTo>
                <a:lnTo>
                  <a:pt x="2350" y="3631"/>
                </a:lnTo>
                <a:lnTo>
                  <a:pt x="2404" y="3609"/>
                </a:lnTo>
                <a:lnTo>
                  <a:pt x="2454" y="3583"/>
                </a:lnTo>
                <a:lnTo>
                  <a:pt x="2502" y="3553"/>
                </a:lnTo>
                <a:lnTo>
                  <a:pt x="2545" y="3519"/>
                </a:lnTo>
                <a:lnTo>
                  <a:pt x="2574" y="3492"/>
                </a:lnTo>
                <a:lnTo>
                  <a:pt x="2601" y="3462"/>
                </a:lnTo>
                <a:lnTo>
                  <a:pt x="2626" y="3430"/>
                </a:lnTo>
                <a:lnTo>
                  <a:pt x="2648" y="3395"/>
                </a:lnTo>
                <a:lnTo>
                  <a:pt x="2667" y="3357"/>
                </a:lnTo>
                <a:lnTo>
                  <a:pt x="2684" y="3317"/>
                </a:lnTo>
                <a:lnTo>
                  <a:pt x="2699" y="3273"/>
                </a:lnTo>
                <a:lnTo>
                  <a:pt x="2710" y="3228"/>
                </a:lnTo>
                <a:lnTo>
                  <a:pt x="2718" y="3180"/>
                </a:lnTo>
                <a:lnTo>
                  <a:pt x="2724" y="3128"/>
                </a:lnTo>
                <a:lnTo>
                  <a:pt x="2725" y="3074"/>
                </a:lnTo>
                <a:lnTo>
                  <a:pt x="2723" y="3017"/>
                </a:lnTo>
                <a:lnTo>
                  <a:pt x="2717" y="2956"/>
                </a:lnTo>
                <a:lnTo>
                  <a:pt x="2707" y="2893"/>
                </a:lnTo>
                <a:lnTo>
                  <a:pt x="2693" y="2827"/>
                </a:lnTo>
                <a:lnTo>
                  <a:pt x="2675" y="2757"/>
                </a:lnTo>
                <a:lnTo>
                  <a:pt x="2654" y="2685"/>
                </a:lnTo>
                <a:lnTo>
                  <a:pt x="2627" y="2610"/>
                </a:lnTo>
                <a:lnTo>
                  <a:pt x="2595" y="2530"/>
                </a:lnTo>
                <a:lnTo>
                  <a:pt x="2559" y="2448"/>
                </a:lnTo>
                <a:lnTo>
                  <a:pt x="2519" y="2362"/>
                </a:lnTo>
                <a:lnTo>
                  <a:pt x="2474" y="2278"/>
                </a:lnTo>
                <a:lnTo>
                  <a:pt x="2428" y="2201"/>
                </a:lnTo>
                <a:lnTo>
                  <a:pt x="2383" y="2129"/>
                </a:lnTo>
                <a:lnTo>
                  <a:pt x="2336" y="2065"/>
                </a:lnTo>
                <a:lnTo>
                  <a:pt x="2289" y="2006"/>
                </a:lnTo>
                <a:lnTo>
                  <a:pt x="2240" y="1952"/>
                </a:lnTo>
                <a:lnTo>
                  <a:pt x="2192" y="1903"/>
                </a:lnTo>
                <a:lnTo>
                  <a:pt x="2143" y="1860"/>
                </a:lnTo>
                <a:lnTo>
                  <a:pt x="2095" y="1822"/>
                </a:lnTo>
                <a:lnTo>
                  <a:pt x="2045" y="1789"/>
                </a:lnTo>
                <a:lnTo>
                  <a:pt x="1997" y="1759"/>
                </a:lnTo>
                <a:lnTo>
                  <a:pt x="1948" y="1735"/>
                </a:lnTo>
                <a:lnTo>
                  <a:pt x="1900" y="1714"/>
                </a:lnTo>
                <a:lnTo>
                  <a:pt x="1853" y="1696"/>
                </a:lnTo>
                <a:lnTo>
                  <a:pt x="1805" y="1683"/>
                </a:lnTo>
                <a:lnTo>
                  <a:pt x="1758" y="1672"/>
                </a:lnTo>
                <a:lnTo>
                  <a:pt x="1758" y="1672"/>
                </a:lnTo>
                <a:close/>
              </a:path>
            </a:pathLst>
          </a:custGeom>
          <a:solidFill>
            <a:srgbClr val="C56708"/>
          </a:solidFill>
          <a:ln w="0">
            <a:solidFill>
              <a:srgbClr val="C56708"/>
            </a:solidFill>
            <a:prstDash val="solid"/>
            <a:round/>
          </a:ln>
        </p:spPr>
        <p:txBody>
          <a:bodyPr vert="horz" wrap="square" lIns="91440" tIns="45720" rIns="91440" bIns="45720" numCol="1" anchor="t" anchorCtr="0" compatLnSpc="1"/>
          <a:p>
            <a:endParaRPr lang="zh-CN" altLang="en-US"/>
          </a:p>
        </p:txBody>
      </p:sp>
      <p:sp>
        <p:nvSpPr>
          <p:cNvPr id="257" name="Freeform 6"/>
          <p:cNvSpPr>
            <a:spLocks noEditPoints="1"/>
          </p:cNvSpPr>
          <p:nvPr>
            <p:custDataLst>
              <p:tags r:id="rId8"/>
            </p:custDataLst>
          </p:nvPr>
        </p:nvSpPr>
        <p:spPr bwMode="auto">
          <a:xfrm rot="1800000">
            <a:off x="9083847" y="3209350"/>
            <a:ext cx="424607" cy="440792"/>
          </a:xfrm>
          <a:custGeom>
            <a:avLst/>
            <a:gdLst>
              <a:gd name="T0" fmla="*/ 1980 w 3569"/>
              <a:gd name="T1" fmla="*/ 1327 h 3703"/>
              <a:gd name="T2" fmla="*/ 2153 w 3569"/>
              <a:gd name="T3" fmla="*/ 1142 h 3703"/>
              <a:gd name="T4" fmla="*/ 2343 w 3569"/>
              <a:gd name="T5" fmla="*/ 1022 h 3703"/>
              <a:gd name="T6" fmla="*/ 2531 w 3569"/>
              <a:gd name="T7" fmla="*/ 900 h 3703"/>
              <a:gd name="T8" fmla="*/ 2563 w 3569"/>
              <a:gd name="T9" fmla="*/ 606 h 3703"/>
              <a:gd name="T10" fmla="*/ 2421 w 3569"/>
              <a:gd name="T11" fmla="*/ 277 h 3703"/>
              <a:gd name="T12" fmla="*/ 2138 w 3569"/>
              <a:gd name="T13" fmla="*/ 37 h 3703"/>
              <a:gd name="T14" fmla="*/ 1802 w 3569"/>
              <a:gd name="T15" fmla="*/ 22 h 3703"/>
              <a:gd name="T16" fmla="*/ 1502 w 3569"/>
              <a:gd name="T17" fmla="*/ 170 h 3703"/>
              <a:gd name="T18" fmla="*/ 1291 w 3569"/>
              <a:gd name="T19" fmla="*/ 481 h 3703"/>
              <a:gd name="T20" fmla="*/ 1307 w 3569"/>
              <a:gd name="T21" fmla="*/ 760 h 3703"/>
              <a:gd name="T22" fmla="*/ 1483 w 3569"/>
              <a:gd name="T23" fmla="*/ 982 h 3703"/>
              <a:gd name="T24" fmla="*/ 1610 w 3569"/>
              <a:gd name="T25" fmla="*/ 1204 h 3703"/>
              <a:gd name="T26" fmla="*/ 1776 w 3569"/>
              <a:gd name="T27" fmla="*/ 1382 h 3703"/>
              <a:gd name="T28" fmla="*/ 1028 w 3569"/>
              <a:gd name="T29" fmla="*/ 1515 h 3703"/>
              <a:gd name="T30" fmla="*/ 1152 w 3569"/>
              <a:gd name="T31" fmla="*/ 1226 h 3703"/>
              <a:gd name="T32" fmla="*/ 1068 w 3569"/>
              <a:gd name="T33" fmla="*/ 940 h 3703"/>
              <a:gd name="T34" fmla="*/ 921 w 3569"/>
              <a:gd name="T35" fmla="*/ 710 h 3703"/>
              <a:gd name="T36" fmla="*/ 733 w 3569"/>
              <a:gd name="T37" fmla="*/ 546 h 3703"/>
              <a:gd name="T38" fmla="*/ 380 w 3569"/>
              <a:gd name="T39" fmla="*/ 576 h 3703"/>
              <a:gd name="T40" fmla="*/ 137 w 3569"/>
              <a:gd name="T41" fmla="*/ 774 h 3703"/>
              <a:gd name="T42" fmla="*/ 49 w 3569"/>
              <a:gd name="T43" fmla="*/ 1073 h 3703"/>
              <a:gd name="T44" fmla="*/ 1 w 3569"/>
              <a:gd name="T45" fmla="*/ 1351 h 3703"/>
              <a:gd name="T46" fmla="*/ 65 w 3569"/>
              <a:gd name="T47" fmla="*/ 1596 h 3703"/>
              <a:gd name="T48" fmla="*/ 336 w 3569"/>
              <a:gd name="T49" fmla="*/ 1823 h 3703"/>
              <a:gd name="T50" fmla="*/ 622 w 3569"/>
              <a:gd name="T51" fmla="*/ 1841 h 3703"/>
              <a:gd name="T52" fmla="*/ 864 w 3569"/>
              <a:gd name="T53" fmla="*/ 1655 h 3703"/>
              <a:gd name="T54" fmla="*/ 3336 w 3569"/>
              <a:gd name="T55" fmla="*/ 1074 h 3703"/>
              <a:gd name="T56" fmla="*/ 3000 w 3569"/>
              <a:gd name="T57" fmla="*/ 982 h 3703"/>
              <a:gd name="T58" fmla="*/ 2763 w 3569"/>
              <a:gd name="T59" fmla="*/ 1125 h 3703"/>
              <a:gd name="T60" fmla="*/ 2541 w 3569"/>
              <a:gd name="T61" fmla="*/ 1314 h 3703"/>
              <a:gd name="T62" fmla="*/ 2443 w 3569"/>
              <a:gd name="T63" fmla="*/ 1615 h 3703"/>
              <a:gd name="T64" fmla="*/ 2566 w 3569"/>
              <a:gd name="T65" fmla="*/ 1936 h 3703"/>
              <a:gd name="T66" fmla="*/ 2700 w 3569"/>
              <a:gd name="T67" fmla="*/ 2160 h 3703"/>
              <a:gd name="T68" fmla="*/ 2886 w 3569"/>
              <a:gd name="T69" fmla="*/ 2313 h 3703"/>
              <a:gd name="T70" fmla="*/ 3228 w 3569"/>
              <a:gd name="T71" fmla="*/ 2261 h 3703"/>
              <a:gd name="T72" fmla="*/ 3459 w 3569"/>
              <a:gd name="T73" fmla="*/ 2093 h 3703"/>
              <a:gd name="T74" fmla="*/ 3528 w 3569"/>
              <a:gd name="T75" fmla="*/ 1827 h 3703"/>
              <a:gd name="T76" fmla="*/ 3568 w 3569"/>
              <a:gd name="T77" fmla="*/ 1529 h 3703"/>
              <a:gd name="T78" fmla="*/ 3505 w 3569"/>
              <a:gd name="T79" fmla="*/ 1243 h 3703"/>
              <a:gd name="T80" fmla="*/ 1463 w 3569"/>
              <a:gd name="T81" fmla="*/ 1636 h 3703"/>
              <a:gd name="T82" fmla="*/ 1184 w 3569"/>
              <a:gd name="T83" fmla="*/ 1714 h 3703"/>
              <a:gd name="T84" fmla="*/ 922 w 3569"/>
              <a:gd name="T85" fmla="*/ 1967 h 3703"/>
              <a:gd name="T86" fmla="*/ 563 w 3569"/>
              <a:gd name="T87" fmla="*/ 2430 h 3703"/>
              <a:gd name="T88" fmla="*/ 411 w 3569"/>
              <a:gd name="T89" fmla="*/ 2833 h 3703"/>
              <a:gd name="T90" fmla="*/ 473 w 3569"/>
              <a:gd name="T91" fmla="*/ 3157 h 3703"/>
              <a:gd name="T92" fmla="*/ 776 w 3569"/>
              <a:gd name="T93" fmla="*/ 3442 h 3703"/>
              <a:gd name="T94" fmla="*/ 1182 w 3569"/>
              <a:gd name="T95" fmla="*/ 3607 h 3703"/>
              <a:gd name="T96" fmla="*/ 1558 w 3569"/>
              <a:gd name="T97" fmla="*/ 3682 h 3703"/>
              <a:gd name="T98" fmla="*/ 1988 w 3569"/>
              <a:gd name="T99" fmla="*/ 3700 h 3703"/>
              <a:gd name="T100" fmla="*/ 2404 w 3569"/>
              <a:gd name="T101" fmla="*/ 3609 h 3703"/>
              <a:gd name="T102" fmla="*/ 2648 w 3569"/>
              <a:gd name="T103" fmla="*/ 3395 h 3703"/>
              <a:gd name="T104" fmla="*/ 2725 w 3569"/>
              <a:gd name="T105" fmla="*/ 3074 h 3703"/>
              <a:gd name="T106" fmla="*/ 2627 w 3569"/>
              <a:gd name="T107" fmla="*/ 2610 h 3703"/>
              <a:gd name="T108" fmla="*/ 2336 w 3569"/>
              <a:gd name="T109" fmla="*/ 2065 h 3703"/>
              <a:gd name="T110" fmla="*/ 1997 w 3569"/>
              <a:gd name="T111" fmla="*/ 1759 h 3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69" h="3703">
                <a:moveTo>
                  <a:pt x="1807" y="1391"/>
                </a:moveTo>
                <a:lnTo>
                  <a:pt x="1838" y="1394"/>
                </a:lnTo>
                <a:lnTo>
                  <a:pt x="1868" y="1390"/>
                </a:lnTo>
                <a:lnTo>
                  <a:pt x="1898" y="1381"/>
                </a:lnTo>
                <a:lnTo>
                  <a:pt x="1926" y="1367"/>
                </a:lnTo>
                <a:lnTo>
                  <a:pt x="1953" y="1349"/>
                </a:lnTo>
                <a:lnTo>
                  <a:pt x="1980" y="1327"/>
                </a:lnTo>
                <a:lnTo>
                  <a:pt x="2006" y="1303"/>
                </a:lnTo>
                <a:lnTo>
                  <a:pt x="2031" y="1277"/>
                </a:lnTo>
                <a:lnTo>
                  <a:pt x="2055" y="1249"/>
                </a:lnTo>
                <a:lnTo>
                  <a:pt x="2080" y="1222"/>
                </a:lnTo>
                <a:lnTo>
                  <a:pt x="2105" y="1193"/>
                </a:lnTo>
                <a:lnTo>
                  <a:pt x="2129" y="1166"/>
                </a:lnTo>
                <a:lnTo>
                  <a:pt x="2153" y="1142"/>
                </a:lnTo>
                <a:lnTo>
                  <a:pt x="2177" y="1119"/>
                </a:lnTo>
                <a:lnTo>
                  <a:pt x="2201" y="1099"/>
                </a:lnTo>
                <a:lnTo>
                  <a:pt x="2226" y="1082"/>
                </a:lnTo>
                <a:lnTo>
                  <a:pt x="2254" y="1066"/>
                </a:lnTo>
                <a:lnTo>
                  <a:pt x="2282" y="1052"/>
                </a:lnTo>
                <a:lnTo>
                  <a:pt x="2312" y="1037"/>
                </a:lnTo>
                <a:lnTo>
                  <a:pt x="2343" y="1022"/>
                </a:lnTo>
                <a:lnTo>
                  <a:pt x="2373" y="1008"/>
                </a:lnTo>
                <a:lnTo>
                  <a:pt x="2404" y="993"/>
                </a:lnTo>
                <a:lnTo>
                  <a:pt x="2433" y="977"/>
                </a:lnTo>
                <a:lnTo>
                  <a:pt x="2461" y="961"/>
                </a:lnTo>
                <a:lnTo>
                  <a:pt x="2487" y="943"/>
                </a:lnTo>
                <a:lnTo>
                  <a:pt x="2511" y="922"/>
                </a:lnTo>
                <a:lnTo>
                  <a:pt x="2531" y="900"/>
                </a:lnTo>
                <a:lnTo>
                  <a:pt x="2548" y="875"/>
                </a:lnTo>
                <a:lnTo>
                  <a:pt x="2560" y="848"/>
                </a:lnTo>
                <a:lnTo>
                  <a:pt x="2568" y="818"/>
                </a:lnTo>
                <a:lnTo>
                  <a:pt x="2574" y="767"/>
                </a:lnTo>
                <a:lnTo>
                  <a:pt x="2575" y="714"/>
                </a:lnTo>
                <a:lnTo>
                  <a:pt x="2572" y="660"/>
                </a:lnTo>
                <a:lnTo>
                  <a:pt x="2563" y="606"/>
                </a:lnTo>
                <a:lnTo>
                  <a:pt x="2551" y="552"/>
                </a:lnTo>
                <a:lnTo>
                  <a:pt x="2536" y="498"/>
                </a:lnTo>
                <a:lnTo>
                  <a:pt x="2518" y="448"/>
                </a:lnTo>
                <a:lnTo>
                  <a:pt x="2496" y="399"/>
                </a:lnTo>
                <a:lnTo>
                  <a:pt x="2474" y="354"/>
                </a:lnTo>
                <a:lnTo>
                  <a:pt x="2448" y="315"/>
                </a:lnTo>
                <a:lnTo>
                  <a:pt x="2421" y="277"/>
                </a:lnTo>
                <a:lnTo>
                  <a:pt x="2388" y="238"/>
                </a:lnTo>
                <a:lnTo>
                  <a:pt x="2353" y="199"/>
                </a:lnTo>
                <a:lnTo>
                  <a:pt x="2314" y="162"/>
                </a:lnTo>
                <a:lnTo>
                  <a:pt x="2272" y="125"/>
                </a:lnTo>
                <a:lnTo>
                  <a:pt x="2229" y="92"/>
                </a:lnTo>
                <a:lnTo>
                  <a:pt x="2184" y="62"/>
                </a:lnTo>
                <a:lnTo>
                  <a:pt x="2138" y="37"/>
                </a:lnTo>
                <a:lnTo>
                  <a:pt x="2090" y="18"/>
                </a:lnTo>
                <a:lnTo>
                  <a:pt x="2044" y="7"/>
                </a:lnTo>
                <a:lnTo>
                  <a:pt x="1999" y="1"/>
                </a:lnTo>
                <a:lnTo>
                  <a:pt x="1952" y="0"/>
                </a:lnTo>
                <a:lnTo>
                  <a:pt x="1902" y="3"/>
                </a:lnTo>
                <a:lnTo>
                  <a:pt x="1853" y="11"/>
                </a:lnTo>
                <a:lnTo>
                  <a:pt x="1802" y="22"/>
                </a:lnTo>
                <a:lnTo>
                  <a:pt x="1752" y="36"/>
                </a:lnTo>
                <a:lnTo>
                  <a:pt x="1704" y="53"/>
                </a:lnTo>
                <a:lnTo>
                  <a:pt x="1656" y="72"/>
                </a:lnTo>
                <a:lnTo>
                  <a:pt x="1614" y="93"/>
                </a:lnTo>
                <a:lnTo>
                  <a:pt x="1573" y="116"/>
                </a:lnTo>
                <a:lnTo>
                  <a:pt x="1538" y="141"/>
                </a:lnTo>
                <a:lnTo>
                  <a:pt x="1502" y="170"/>
                </a:lnTo>
                <a:lnTo>
                  <a:pt x="1466" y="205"/>
                </a:lnTo>
                <a:lnTo>
                  <a:pt x="1431" y="244"/>
                </a:lnTo>
                <a:lnTo>
                  <a:pt x="1398" y="287"/>
                </a:lnTo>
                <a:lnTo>
                  <a:pt x="1367" y="333"/>
                </a:lnTo>
                <a:lnTo>
                  <a:pt x="1338" y="381"/>
                </a:lnTo>
                <a:lnTo>
                  <a:pt x="1313" y="432"/>
                </a:lnTo>
                <a:lnTo>
                  <a:pt x="1291" y="481"/>
                </a:lnTo>
                <a:lnTo>
                  <a:pt x="1274" y="532"/>
                </a:lnTo>
                <a:lnTo>
                  <a:pt x="1264" y="580"/>
                </a:lnTo>
                <a:lnTo>
                  <a:pt x="1261" y="618"/>
                </a:lnTo>
                <a:lnTo>
                  <a:pt x="1264" y="655"/>
                </a:lnTo>
                <a:lnTo>
                  <a:pt x="1274" y="691"/>
                </a:lnTo>
                <a:lnTo>
                  <a:pt x="1289" y="726"/>
                </a:lnTo>
                <a:lnTo>
                  <a:pt x="1307" y="760"/>
                </a:lnTo>
                <a:lnTo>
                  <a:pt x="1330" y="794"/>
                </a:lnTo>
                <a:lnTo>
                  <a:pt x="1353" y="827"/>
                </a:lnTo>
                <a:lnTo>
                  <a:pt x="1379" y="859"/>
                </a:lnTo>
                <a:lnTo>
                  <a:pt x="1406" y="891"/>
                </a:lnTo>
                <a:lnTo>
                  <a:pt x="1433" y="922"/>
                </a:lnTo>
                <a:lnTo>
                  <a:pt x="1459" y="953"/>
                </a:lnTo>
                <a:lnTo>
                  <a:pt x="1483" y="982"/>
                </a:lnTo>
                <a:lnTo>
                  <a:pt x="1504" y="1011"/>
                </a:lnTo>
                <a:lnTo>
                  <a:pt x="1522" y="1039"/>
                </a:lnTo>
                <a:lnTo>
                  <a:pt x="1540" y="1070"/>
                </a:lnTo>
                <a:lnTo>
                  <a:pt x="1557" y="1102"/>
                </a:lnTo>
                <a:lnTo>
                  <a:pt x="1574" y="1135"/>
                </a:lnTo>
                <a:lnTo>
                  <a:pt x="1592" y="1170"/>
                </a:lnTo>
                <a:lnTo>
                  <a:pt x="1610" y="1204"/>
                </a:lnTo>
                <a:lnTo>
                  <a:pt x="1629" y="1237"/>
                </a:lnTo>
                <a:lnTo>
                  <a:pt x="1650" y="1269"/>
                </a:lnTo>
                <a:lnTo>
                  <a:pt x="1671" y="1299"/>
                </a:lnTo>
                <a:lnTo>
                  <a:pt x="1695" y="1326"/>
                </a:lnTo>
                <a:lnTo>
                  <a:pt x="1720" y="1349"/>
                </a:lnTo>
                <a:lnTo>
                  <a:pt x="1747" y="1369"/>
                </a:lnTo>
                <a:lnTo>
                  <a:pt x="1776" y="1382"/>
                </a:lnTo>
                <a:lnTo>
                  <a:pt x="1807" y="1391"/>
                </a:lnTo>
                <a:lnTo>
                  <a:pt x="1807" y="1391"/>
                </a:lnTo>
                <a:close/>
                <a:moveTo>
                  <a:pt x="895" y="1632"/>
                </a:moveTo>
                <a:lnTo>
                  <a:pt x="931" y="1605"/>
                </a:lnTo>
                <a:lnTo>
                  <a:pt x="966" y="1577"/>
                </a:lnTo>
                <a:lnTo>
                  <a:pt x="998" y="1547"/>
                </a:lnTo>
                <a:lnTo>
                  <a:pt x="1028" y="1515"/>
                </a:lnTo>
                <a:lnTo>
                  <a:pt x="1056" y="1481"/>
                </a:lnTo>
                <a:lnTo>
                  <a:pt x="1081" y="1444"/>
                </a:lnTo>
                <a:lnTo>
                  <a:pt x="1102" y="1406"/>
                </a:lnTo>
                <a:lnTo>
                  <a:pt x="1121" y="1364"/>
                </a:lnTo>
                <a:lnTo>
                  <a:pt x="1136" y="1321"/>
                </a:lnTo>
                <a:lnTo>
                  <a:pt x="1146" y="1273"/>
                </a:lnTo>
                <a:lnTo>
                  <a:pt x="1152" y="1226"/>
                </a:lnTo>
                <a:lnTo>
                  <a:pt x="1152" y="1181"/>
                </a:lnTo>
                <a:lnTo>
                  <a:pt x="1146" y="1138"/>
                </a:lnTo>
                <a:lnTo>
                  <a:pt x="1137" y="1097"/>
                </a:lnTo>
                <a:lnTo>
                  <a:pt x="1125" y="1056"/>
                </a:lnTo>
                <a:lnTo>
                  <a:pt x="1108" y="1017"/>
                </a:lnTo>
                <a:lnTo>
                  <a:pt x="1090" y="979"/>
                </a:lnTo>
                <a:lnTo>
                  <a:pt x="1068" y="940"/>
                </a:lnTo>
                <a:lnTo>
                  <a:pt x="1044" y="903"/>
                </a:lnTo>
                <a:lnTo>
                  <a:pt x="1021" y="866"/>
                </a:lnTo>
                <a:lnTo>
                  <a:pt x="1002" y="836"/>
                </a:lnTo>
                <a:lnTo>
                  <a:pt x="981" y="805"/>
                </a:lnTo>
                <a:lnTo>
                  <a:pt x="962" y="773"/>
                </a:lnTo>
                <a:lnTo>
                  <a:pt x="942" y="741"/>
                </a:lnTo>
                <a:lnTo>
                  <a:pt x="921" y="710"/>
                </a:lnTo>
                <a:lnTo>
                  <a:pt x="899" y="679"/>
                </a:lnTo>
                <a:lnTo>
                  <a:pt x="875" y="650"/>
                </a:lnTo>
                <a:lnTo>
                  <a:pt x="851" y="623"/>
                </a:lnTo>
                <a:lnTo>
                  <a:pt x="825" y="598"/>
                </a:lnTo>
                <a:lnTo>
                  <a:pt x="795" y="577"/>
                </a:lnTo>
                <a:lnTo>
                  <a:pt x="766" y="560"/>
                </a:lnTo>
                <a:lnTo>
                  <a:pt x="733" y="546"/>
                </a:lnTo>
                <a:lnTo>
                  <a:pt x="697" y="537"/>
                </a:lnTo>
                <a:lnTo>
                  <a:pt x="646" y="530"/>
                </a:lnTo>
                <a:lnTo>
                  <a:pt x="591" y="530"/>
                </a:lnTo>
                <a:lnTo>
                  <a:pt x="537" y="534"/>
                </a:lnTo>
                <a:lnTo>
                  <a:pt x="483" y="544"/>
                </a:lnTo>
                <a:lnTo>
                  <a:pt x="430" y="558"/>
                </a:lnTo>
                <a:lnTo>
                  <a:pt x="380" y="576"/>
                </a:lnTo>
                <a:lnTo>
                  <a:pt x="330" y="597"/>
                </a:lnTo>
                <a:lnTo>
                  <a:pt x="285" y="622"/>
                </a:lnTo>
                <a:lnTo>
                  <a:pt x="242" y="649"/>
                </a:lnTo>
                <a:lnTo>
                  <a:pt x="211" y="675"/>
                </a:lnTo>
                <a:lnTo>
                  <a:pt x="182" y="704"/>
                </a:lnTo>
                <a:lnTo>
                  <a:pt x="159" y="737"/>
                </a:lnTo>
                <a:lnTo>
                  <a:pt x="137" y="774"/>
                </a:lnTo>
                <a:lnTo>
                  <a:pt x="118" y="812"/>
                </a:lnTo>
                <a:lnTo>
                  <a:pt x="102" y="853"/>
                </a:lnTo>
                <a:lnTo>
                  <a:pt x="88" y="895"/>
                </a:lnTo>
                <a:lnTo>
                  <a:pt x="76" y="939"/>
                </a:lnTo>
                <a:lnTo>
                  <a:pt x="66" y="983"/>
                </a:lnTo>
                <a:lnTo>
                  <a:pt x="57" y="1028"/>
                </a:lnTo>
                <a:lnTo>
                  <a:pt x="49" y="1073"/>
                </a:lnTo>
                <a:lnTo>
                  <a:pt x="43" y="1111"/>
                </a:lnTo>
                <a:lnTo>
                  <a:pt x="35" y="1150"/>
                </a:lnTo>
                <a:lnTo>
                  <a:pt x="27" y="1189"/>
                </a:lnTo>
                <a:lnTo>
                  <a:pt x="19" y="1229"/>
                </a:lnTo>
                <a:lnTo>
                  <a:pt x="11" y="1270"/>
                </a:lnTo>
                <a:lnTo>
                  <a:pt x="5" y="1310"/>
                </a:lnTo>
                <a:lnTo>
                  <a:pt x="1" y="1351"/>
                </a:lnTo>
                <a:lnTo>
                  <a:pt x="0" y="1390"/>
                </a:lnTo>
                <a:lnTo>
                  <a:pt x="0" y="1427"/>
                </a:lnTo>
                <a:lnTo>
                  <a:pt x="4" y="1465"/>
                </a:lnTo>
                <a:lnTo>
                  <a:pt x="11" y="1498"/>
                </a:lnTo>
                <a:lnTo>
                  <a:pt x="23" y="1531"/>
                </a:lnTo>
                <a:lnTo>
                  <a:pt x="39" y="1561"/>
                </a:lnTo>
                <a:lnTo>
                  <a:pt x="65" y="1596"/>
                </a:lnTo>
                <a:lnTo>
                  <a:pt x="94" y="1632"/>
                </a:lnTo>
                <a:lnTo>
                  <a:pt x="128" y="1668"/>
                </a:lnTo>
                <a:lnTo>
                  <a:pt x="165" y="1703"/>
                </a:lnTo>
                <a:lnTo>
                  <a:pt x="206" y="1738"/>
                </a:lnTo>
                <a:lnTo>
                  <a:pt x="248" y="1769"/>
                </a:lnTo>
                <a:lnTo>
                  <a:pt x="292" y="1799"/>
                </a:lnTo>
                <a:lnTo>
                  <a:pt x="336" y="1823"/>
                </a:lnTo>
                <a:lnTo>
                  <a:pt x="381" y="1845"/>
                </a:lnTo>
                <a:lnTo>
                  <a:pt x="426" y="1862"/>
                </a:lnTo>
                <a:lnTo>
                  <a:pt x="470" y="1873"/>
                </a:lnTo>
                <a:lnTo>
                  <a:pt x="508" y="1875"/>
                </a:lnTo>
                <a:lnTo>
                  <a:pt x="546" y="1871"/>
                </a:lnTo>
                <a:lnTo>
                  <a:pt x="585" y="1858"/>
                </a:lnTo>
                <a:lnTo>
                  <a:pt x="622" y="1841"/>
                </a:lnTo>
                <a:lnTo>
                  <a:pt x="659" y="1820"/>
                </a:lnTo>
                <a:lnTo>
                  <a:pt x="695" y="1794"/>
                </a:lnTo>
                <a:lnTo>
                  <a:pt x="731" y="1767"/>
                </a:lnTo>
                <a:lnTo>
                  <a:pt x="765" y="1738"/>
                </a:lnTo>
                <a:lnTo>
                  <a:pt x="799" y="1709"/>
                </a:lnTo>
                <a:lnTo>
                  <a:pt x="833" y="1681"/>
                </a:lnTo>
                <a:lnTo>
                  <a:pt x="864" y="1655"/>
                </a:lnTo>
                <a:lnTo>
                  <a:pt x="895" y="1632"/>
                </a:lnTo>
                <a:lnTo>
                  <a:pt x="895" y="1632"/>
                </a:lnTo>
                <a:close/>
                <a:moveTo>
                  <a:pt x="3505" y="1243"/>
                </a:moveTo>
                <a:lnTo>
                  <a:pt x="3470" y="1198"/>
                </a:lnTo>
                <a:lnTo>
                  <a:pt x="3429" y="1154"/>
                </a:lnTo>
                <a:lnTo>
                  <a:pt x="3384" y="1112"/>
                </a:lnTo>
                <a:lnTo>
                  <a:pt x="3336" y="1074"/>
                </a:lnTo>
                <a:lnTo>
                  <a:pt x="3283" y="1042"/>
                </a:lnTo>
                <a:lnTo>
                  <a:pt x="3229" y="1013"/>
                </a:lnTo>
                <a:lnTo>
                  <a:pt x="3171" y="991"/>
                </a:lnTo>
                <a:lnTo>
                  <a:pt x="3114" y="976"/>
                </a:lnTo>
                <a:lnTo>
                  <a:pt x="3075" y="973"/>
                </a:lnTo>
                <a:lnTo>
                  <a:pt x="3037" y="975"/>
                </a:lnTo>
                <a:lnTo>
                  <a:pt x="3000" y="982"/>
                </a:lnTo>
                <a:lnTo>
                  <a:pt x="2964" y="994"/>
                </a:lnTo>
                <a:lnTo>
                  <a:pt x="2928" y="1011"/>
                </a:lnTo>
                <a:lnTo>
                  <a:pt x="2894" y="1030"/>
                </a:lnTo>
                <a:lnTo>
                  <a:pt x="2860" y="1052"/>
                </a:lnTo>
                <a:lnTo>
                  <a:pt x="2827" y="1075"/>
                </a:lnTo>
                <a:lnTo>
                  <a:pt x="2795" y="1100"/>
                </a:lnTo>
                <a:lnTo>
                  <a:pt x="2763" y="1125"/>
                </a:lnTo>
                <a:lnTo>
                  <a:pt x="2732" y="1148"/>
                </a:lnTo>
                <a:lnTo>
                  <a:pt x="2701" y="1172"/>
                </a:lnTo>
                <a:lnTo>
                  <a:pt x="2666" y="1198"/>
                </a:lnTo>
                <a:lnTo>
                  <a:pt x="2632" y="1225"/>
                </a:lnTo>
                <a:lnTo>
                  <a:pt x="2600" y="1253"/>
                </a:lnTo>
                <a:lnTo>
                  <a:pt x="2569" y="1283"/>
                </a:lnTo>
                <a:lnTo>
                  <a:pt x="2541" y="1314"/>
                </a:lnTo>
                <a:lnTo>
                  <a:pt x="2515" y="1348"/>
                </a:lnTo>
                <a:lnTo>
                  <a:pt x="2493" y="1384"/>
                </a:lnTo>
                <a:lnTo>
                  <a:pt x="2475" y="1423"/>
                </a:lnTo>
                <a:lnTo>
                  <a:pt x="2460" y="1465"/>
                </a:lnTo>
                <a:lnTo>
                  <a:pt x="2449" y="1511"/>
                </a:lnTo>
                <a:lnTo>
                  <a:pt x="2443" y="1564"/>
                </a:lnTo>
                <a:lnTo>
                  <a:pt x="2443" y="1615"/>
                </a:lnTo>
                <a:lnTo>
                  <a:pt x="2448" y="1666"/>
                </a:lnTo>
                <a:lnTo>
                  <a:pt x="2458" y="1714"/>
                </a:lnTo>
                <a:lnTo>
                  <a:pt x="2472" y="1760"/>
                </a:lnTo>
                <a:lnTo>
                  <a:pt x="2490" y="1807"/>
                </a:lnTo>
                <a:lnTo>
                  <a:pt x="2513" y="1850"/>
                </a:lnTo>
                <a:lnTo>
                  <a:pt x="2539" y="1894"/>
                </a:lnTo>
                <a:lnTo>
                  <a:pt x="2566" y="1936"/>
                </a:lnTo>
                <a:lnTo>
                  <a:pt x="2584" y="1964"/>
                </a:lnTo>
                <a:lnTo>
                  <a:pt x="2602" y="1994"/>
                </a:lnTo>
                <a:lnTo>
                  <a:pt x="2621" y="2026"/>
                </a:lnTo>
                <a:lnTo>
                  <a:pt x="2639" y="2060"/>
                </a:lnTo>
                <a:lnTo>
                  <a:pt x="2658" y="2093"/>
                </a:lnTo>
                <a:lnTo>
                  <a:pt x="2679" y="2127"/>
                </a:lnTo>
                <a:lnTo>
                  <a:pt x="2700" y="2160"/>
                </a:lnTo>
                <a:lnTo>
                  <a:pt x="2721" y="2191"/>
                </a:lnTo>
                <a:lnTo>
                  <a:pt x="2745" y="2220"/>
                </a:lnTo>
                <a:lnTo>
                  <a:pt x="2770" y="2247"/>
                </a:lnTo>
                <a:lnTo>
                  <a:pt x="2796" y="2270"/>
                </a:lnTo>
                <a:lnTo>
                  <a:pt x="2824" y="2289"/>
                </a:lnTo>
                <a:lnTo>
                  <a:pt x="2854" y="2304"/>
                </a:lnTo>
                <a:lnTo>
                  <a:pt x="2886" y="2313"/>
                </a:lnTo>
                <a:lnTo>
                  <a:pt x="2931" y="2318"/>
                </a:lnTo>
                <a:lnTo>
                  <a:pt x="2978" y="2318"/>
                </a:lnTo>
                <a:lnTo>
                  <a:pt x="3027" y="2314"/>
                </a:lnTo>
                <a:lnTo>
                  <a:pt x="3078" y="2306"/>
                </a:lnTo>
                <a:lnTo>
                  <a:pt x="3128" y="2294"/>
                </a:lnTo>
                <a:lnTo>
                  <a:pt x="3178" y="2279"/>
                </a:lnTo>
                <a:lnTo>
                  <a:pt x="3228" y="2261"/>
                </a:lnTo>
                <a:lnTo>
                  <a:pt x="3274" y="2241"/>
                </a:lnTo>
                <a:lnTo>
                  <a:pt x="3318" y="2219"/>
                </a:lnTo>
                <a:lnTo>
                  <a:pt x="3358" y="2196"/>
                </a:lnTo>
                <a:lnTo>
                  <a:pt x="3393" y="2172"/>
                </a:lnTo>
                <a:lnTo>
                  <a:pt x="3419" y="2150"/>
                </a:lnTo>
                <a:lnTo>
                  <a:pt x="3441" y="2123"/>
                </a:lnTo>
                <a:lnTo>
                  <a:pt x="3459" y="2093"/>
                </a:lnTo>
                <a:lnTo>
                  <a:pt x="3474" y="2061"/>
                </a:lnTo>
                <a:lnTo>
                  <a:pt x="3488" y="2025"/>
                </a:lnTo>
                <a:lnTo>
                  <a:pt x="3499" y="1988"/>
                </a:lnTo>
                <a:lnTo>
                  <a:pt x="3508" y="1948"/>
                </a:lnTo>
                <a:lnTo>
                  <a:pt x="3516" y="1908"/>
                </a:lnTo>
                <a:lnTo>
                  <a:pt x="3523" y="1867"/>
                </a:lnTo>
                <a:lnTo>
                  <a:pt x="3528" y="1827"/>
                </a:lnTo>
                <a:lnTo>
                  <a:pt x="3534" y="1787"/>
                </a:lnTo>
                <a:lnTo>
                  <a:pt x="3540" y="1748"/>
                </a:lnTo>
                <a:lnTo>
                  <a:pt x="3546" y="1710"/>
                </a:lnTo>
                <a:lnTo>
                  <a:pt x="3553" y="1665"/>
                </a:lnTo>
                <a:lnTo>
                  <a:pt x="3560" y="1620"/>
                </a:lnTo>
                <a:lnTo>
                  <a:pt x="3564" y="1575"/>
                </a:lnTo>
                <a:lnTo>
                  <a:pt x="3568" y="1529"/>
                </a:lnTo>
                <a:lnTo>
                  <a:pt x="3569" y="1485"/>
                </a:lnTo>
                <a:lnTo>
                  <a:pt x="3567" y="1440"/>
                </a:lnTo>
                <a:lnTo>
                  <a:pt x="3562" y="1397"/>
                </a:lnTo>
                <a:lnTo>
                  <a:pt x="3554" y="1355"/>
                </a:lnTo>
                <a:lnTo>
                  <a:pt x="3542" y="1316"/>
                </a:lnTo>
                <a:lnTo>
                  <a:pt x="3526" y="1278"/>
                </a:lnTo>
                <a:lnTo>
                  <a:pt x="3505" y="1243"/>
                </a:lnTo>
                <a:lnTo>
                  <a:pt x="3505" y="1243"/>
                </a:lnTo>
                <a:close/>
                <a:moveTo>
                  <a:pt x="1758" y="1672"/>
                </a:moveTo>
                <a:lnTo>
                  <a:pt x="1689" y="1659"/>
                </a:lnTo>
                <a:lnTo>
                  <a:pt x="1626" y="1649"/>
                </a:lnTo>
                <a:lnTo>
                  <a:pt x="1567" y="1641"/>
                </a:lnTo>
                <a:lnTo>
                  <a:pt x="1513" y="1637"/>
                </a:lnTo>
                <a:lnTo>
                  <a:pt x="1463" y="1636"/>
                </a:lnTo>
                <a:lnTo>
                  <a:pt x="1416" y="1637"/>
                </a:lnTo>
                <a:lnTo>
                  <a:pt x="1372" y="1641"/>
                </a:lnTo>
                <a:lnTo>
                  <a:pt x="1332" y="1649"/>
                </a:lnTo>
                <a:lnTo>
                  <a:pt x="1292" y="1660"/>
                </a:lnTo>
                <a:lnTo>
                  <a:pt x="1255" y="1675"/>
                </a:lnTo>
                <a:lnTo>
                  <a:pt x="1219" y="1693"/>
                </a:lnTo>
                <a:lnTo>
                  <a:pt x="1184" y="1714"/>
                </a:lnTo>
                <a:lnTo>
                  <a:pt x="1149" y="1739"/>
                </a:lnTo>
                <a:lnTo>
                  <a:pt x="1114" y="1767"/>
                </a:lnTo>
                <a:lnTo>
                  <a:pt x="1079" y="1800"/>
                </a:lnTo>
                <a:lnTo>
                  <a:pt x="1042" y="1836"/>
                </a:lnTo>
                <a:lnTo>
                  <a:pt x="1005" y="1876"/>
                </a:lnTo>
                <a:lnTo>
                  <a:pt x="964" y="1919"/>
                </a:lnTo>
                <a:lnTo>
                  <a:pt x="922" y="1967"/>
                </a:lnTo>
                <a:lnTo>
                  <a:pt x="877" y="2019"/>
                </a:lnTo>
                <a:lnTo>
                  <a:pt x="827" y="2075"/>
                </a:lnTo>
                <a:lnTo>
                  <a:pt x="763" y="2151"/>
                </a:lnTo>
                <a:lnTo>
                  <a:pt x="704" y="2224"/>
                </a:lnTo>
                <a:lnTo>
                  <a:pt x="652" y="2295"/>
                </a:lnTo>
                <a:lnTo>
                  <a:pt x="605" y="2363"/>
                </a:lnTo>
                <a:lnTo>
                  <a:pt x="563" y="2430"/>
                </a:lnTo>
                <a:lnTo>
                  <a:pt x="526" y="2494"/>
                </a:lnTo>
                <a:lnTo>
                  <a:pt x="496" y="2556"/>
                </a:lnTo>
                <a:lnTo>
                  <a:pt x="469" y="2615"/>
                </a:lnTo>
                <a:lnTo>
                  <a:pt x="447" y="2673"/>
                </a:lnTo>
                <a:lnTo>
                  <a:pt x="430" y="2728"/>
                </a:lnTo>
                <a:lnTo>
                  <a:pt x="418" y="2782"/>
                </a:lnTo>
                <a:lnTo>
                  <a:pt x="411" y="2833"/>
                </a:lnTo>
                <a:lnTo>
                  <a:pt x="407" y="2883"/>
                </a:lnTo>
                <a:lnTo>
                  <a:pt x="408" y="2931"/>
                </a:lnTo>
                <a:lnTo>
                  <a:pt x="412" y="2977"/>
                </a:lnTo>
                <a:lnTo>
                  <a:pt x="420" y="3021"/>
                </a:lnTo>
                <a:lnTo>
                  <a:pt x="433" y="3064"/>
                </a:lnTo>
                <a:lnTo>
                  <a:pt x="447" y="3105"/>
                </a:lnTo>
                <a:lnTo>
                  <a:pt x="473" y="3157"/>
                </a:lnTo>
                <a:lnTo>
                  <a:pt x="505" y="3206"/>
                </a:lnTo>
                <a:lnTo>
                  <a:pt x="541" y="3253"/>
                </a:lnTo>
                <a:lnTo>
                  <a:pt x="580" y="3296"/>
                </a:lnTo>
                <a:lnTo>
                  <a:pt x="624" y="3336"/>
                </a:lnTo>
                <a:lnTo>
                  <a:pt x="673" y="3375"/>
                </a:lnTo>
                <a:lnTo>
                  <a:pt x="722" y="3409"/>
                </a:lnTo>
                <a:lnTo>
                  <a:pt x="776" y="3442"/>
                </a:lnTo>
                <a:lnTo>
                  <a:pt x="831" y="3472"/>
                </a:lnTo>
                <a:lnTo>
                  <a:pt x="888" y="3501"/>
                </a:lnTo>
                <a:lnTo>
                  <a:pt x="946" y="3526"/>
                </a:lnTo>
                <a:lnTo>
                  <a:pt x="1005" y="3550"/>
                </a:lnTo>
                <a:lnTo>
                  <a:pt x="1064" y="3570"/>
                </a:lnTo>
                <a:lnTo>
                  <a:pt x="1123" y="3589"/>
                </a:lnTo>
                <a:lnTo>
                  <a:pt x="1182" y="3607"/>
                </a:lnTo>
                <a:lnTo>
                  <a:pt x="1239" y="3622"/>
                </a:lnTo>
                <a:lnTo>
                  <a:pt x="1296" y="3636"/>
                </a:lnTo>
                <a:lnTo>
                  <a:pt x="1350" y="3648"/>
                </a:lnTo>
                <a:lnTo>
                  <a:pt x="1403" y="3657"/>
                </a:lnTo>
                <a:lnTo>
                  <a:pt x="1451" y="3666"/>
                </a:lnTo>
                <a:lnTo>
                  <a:pt x="1503" y="3674"/>
                </a:lnTo>
                <a:lnTo>
                  <a:pt x="1558" y="3682"/>
                </a:lnTo>
                <a:lnTo>
                  <a:pt x="1615" y="3688"/>
                </a:lnTo>
                <a:lnTo>
                  <a:pt x="1674" y="3694"/>
                </a:lnTo>
                <a:lnTo>
                  <a:pt x="1735" y="3699"/>
                </a:lnTo>
                <a:lnTo>
                  <a:pt x="1797" y="3701"/>
                </a:lnTo>
                <a:lnTo>
                  <a:pt x="1860" y="3703"/>
                </a:lnTo>
                <a:lnTo>
                  <a:pt x="1924" y="3702"/>
                </a:lnTo>
                <a:lnTo>
                  <a:pt x="1988" y="3700"/>
                </a:lnTo>
                <a:lnTo>
                  <a:pt x="2051" y="3695"/>
                </a:lnTo>
                <a:lnTo>
                  <a:pt x="2113" y="3688"/>
                </a:lnTo>
                <a:lnTo>
                  <a:pt x="2175" y="3678"/>
                </a:lnTo>
                <a:lnTo>
                  <a:pt x="2235" y="3666"/>
                </a:lnTo>
                <a:lnTo>
                  <a:pt x="2293" y="3650"/>
                </a:lnTo>
                <a:lnTo>
                  <a:pt x="2350" y="3631"/>
                </a:lnTo>
                <a:lnTo>
                  <a:pt x="2404" y="3609"/>
                </a:lnTo>
                <a:lnTo>
                  <a:pt x="2454" y="3583"/>
                </a:lnTo>
                <a:lnTo>
                  <a:pt x="2502" y="3553"/>
                </a:lnTo>
                <a:lnTo>
                  <a:pt x="2545" y="3519"/>
                </a:lnTo>
                <a:lnTo>
                  <a:pt x="2574" y="3492"/>
                </a:lnTo>
                <a:lnTo>
                  <a:pt x="2601" y="3462"/>
                </a:lnTo>
                <a:lnTo>
                  <a:pt x="2626" y="3430"/>
                </a:lnTo>
                <a:lnTo>
                  <a:pt x="2648" y="3395"/>
                </a:lnTo>
                <a:lnTo>
                  <a:pt x="2667" y="3357"/>
                </a:lnTo>
                <a:lnTo>
                  <a:pt x="2684" y="3317"/>
                </a:lnTo>
                <a:lnTo>
                  <a:pt x="2699" y="3273"/>
                </a:lnTo>
                <a:lnTo>
                  <a:pt x="2710" y="3228"/>
                </a:lnTo>
                <a:lnTo>
                  <a:pt x="2718" y="3180"/>
                </a:lnTo>
                <a:lnTo>
                  <a:pt x="2724" y="3128"/>
                </a:lnTo>
                <a:lnTo>
                  <a:pt x="2725" y="3074"/>
                </a:lnTo>
                <a:lnTo>
                  <a:pt x="2723" y="3017"/>
                </a:lnTo>
                <a:lnTo>
                  <a:pt x="2717" y="2956"/>
                </a:lnTo>
                <a:lnTo>
                  <a:pt x="2707" y="2893"/>
                </a:lnTo>
                <a:lnTo>
                  <a:pt x="2693" y="2827"/>
                </a:lnTo>
                <a:lnTo>
                  <a:pt x="2675" y="2757"/>
                </a:lnTo>
                <a:lnTo>
                  <a:pt x="2654" y="2685"/>
                </a:lnTo>
                <a:lnTo>
                  <a:pt x="2627" y="2610"/>
                </a:lnTo>
                <a:lnTo>
                  <a:pt x="2595" y="2530"/>
                </a:lnTo>
                <a:lnTo>
                  <a:pt x="2559" y="2448"/>
                </a:lnTo>
                <a:lnTo>
                  <a:pt x="2519" y="2362"/>
                </a:lnTo>
                <a:lnTo>
                  <a:pt x="2474" y="2278"/>
                </a:lnTo>
                <a:lnTo>
                  <a:pt x="2428" y="2201"/>
                </a:lnTo>
                <a:lnTo>
                  <a:pt x="2383" y="2129"/>
                </a:lnTo>
                <a:lnTo>
                  <a:pt x="2336" y="2065"/>
                </a:lnTo>
                <a:lnTo>
                  <a:pt x="2289" y="2006"/>
                </a:lnTo>
                <a:lnTo>
                  <a:pt x="2240" y="1952"/>
                </a:lnTo>
                <a:lnTo>
                  <a:pt x="2192" y="1903"/>
                </a:lnTo>
                <a:lnTo>
                  <a:pt x="2143" y="1860"/>
                </a:lnTo>
                <a:lnTo>
                  <a:pt x="2095" y="1822"/>
                </a:lnTo>
                <a:lnTo>
                  <a:pt x="2045" y="1789"/>
                </a:lnTo>
                <a:lnTo>
                  <a:pt x="1997" y="1759"/>
                </a:lnTo>
                <a:lnTo>
                  <a:pt x="1948" y="1735"/>
                </a:lnTo>
                <a:lnTo>
                  <a:pt x="1900" y="1714"/>
                </a:lnTo>
                <a:lnTo>
                  <a:pt x="1853" y="1696"/>
                </a:lnTo>
                <a:lnTo>
                  <a:pt x="1805" y="1683"/>
                </a:lnTo>
                <a:lnTo>
                  <a:pt x="1758" y="1672"/>
                </a:lnTo>
                <a:lnTo>
                  <a:pt x="1758" y="1672"/>
                </a:lnTo>
                <a:close/>
              </a:path>
            </a:pathLst>
          </a:custGeom>
          <a:solidFill>
            <a:srgbClr val="C56708"/>
          </a:solidFill>
          <a:ln w="0">
            <a:solidFill>
              <a:srgbClr val="C56708"/>
            </a:solidFill>
            <a:prstDash val="solid"/>
            <a:round/>
          </a:ln>
        </p:spPr>
        <p:txBody>
          <a:bodyPr vert="horz" wrap="square" lIns="91440" tIns="45720" rIns="91440" bIns="45720" numCol="1" anchor="t" anchorCtr="0" compatLnSpc="1"/>
          <a:p>
            <a:endParaRPr lang="zh-CN" altLang="en-US"/>
          </a:p>
        </p:txBody>
      </p:sp>
      <p:sp>
        <p:nvSpPr>
          <p:cNvPr id="258" name="Freeform 6"/>
          <p:cNvSpPr>
            <a:spLocks noEditPoints="1"/>
          </p:cNvSpPr>
          <p:nvPr>
            <p:custDataLst>
              <p:tags r:id="rId9"/>
            </p:custDataLst>
          </p:nvPr>
        </p:nvSpPr>
        <p:spPr bwMode="auto">
          <a:xfrm rot="1800000">
            <a:off x="8496365" y="4135966"/>
            <a:ext cx="424607" cy="440792"/>
          </a:xfrm>
          <a:custGeom>
            <a:avLst/>
            <a:gdLst>
              <a:gd name="T0" fmla="*/ 1980 w 3569"/>
              <a:gd name="T1" fmla="*/ 1327 h 3703"/>
              <a:gd name="T2" fmla="*/ 2153 w 3569"/>
              <a:gd name="T3" fmla="*/ 1142 h 3703"/>
              <a:gd name="T4" fmla="*/ 2343 w 3569"/>
              <a:gd name="T5" fmla="*/ 1022 h 3703"/>
              <a:gd name="T6" fmla="*/ 2531 w 3569"/>
              <a:gd name="T7" fmla="*/ 900 h 3703"/>
              <a:gd name="T8" fmla="*/ 2563 w 3569"/>
              <a:gd name="T9" fmla="*/ 606 h 3703"/>
              <a:gd name="T10" fmla="*/ 2421 w 3569"/>
              <a:gd name="T11" fmla="*/ 277 h 3703"/>
              <a:gd name="T12" fmla="*/ 2138 w 3569"/>
              <a:gd name="T13" fmla="*/ 37 h 3703"/>
              <a:gd name="T14" fmla="*/ 1802 w 3569"/>
              <a:gd name="T15" fmla="*/ 22 h 3703"/>
              <a:gd name="T16" fmla="*/ 1502 w 3569"/>
              <a:gd name="T17" fmla="*/ 170 h 3703"/>
              <a:gd name="T18" fmla="*/ 1291 w 3569"/>
              <a:gd name="T19" fmla="*/ 481 h 3703"/>
              <a:gd name="T20" fmla="*/ 1307 w 3569"/>
              <a:gd name="T21" fmla="*/ 760 h 3703"/>
              <a:gd name="T22" fmla="*/ 1483 w 3569"/>
              <a:gd name="T23" fmla="*/ 982 h 3703"/>
              <a:gd name="T24" fmla="*/ 1610 w 3569"/>
              <a:gd name="T25" fmla="*/ 1204 h 3703"/>
              <a:gd name="T26" fmla="*/ 1776 w 3569"/>
              <a:gd name="T27" fmla="*/ 1382 h 3703"/>
              <a:gd name="T28" fmla="*/ 1028 w 3569"/>
              <a:gd name="T29" fmla="*/ 1515 h 3703"/>
              <a:gd name="T30" fmla="*/ 1152 w 3569"/>
              <a:gd name="T31" fmla="*/ 1226 h 3703"/>
              <a:gd name="T32" fmla="*/ 1068 w 3569"/>
              <a:gd name="T33" fmla="*/ 940 h 3703"/>
              <a:gd name="T34" fmla="*/ 921 w 3569"/>
              <a:gd name="T35" fmla="*/ 710 h 3703"/>
              <a:gd name="T36" fmla="*/ 733 w 3569"/>
              <a:gd name="T37" fmla="*/ 546 h 3703"/>
              <a:gd name="T38" fmla="*/ 380 w 3569"/>
              <a:gd name="T39" fmla="*/ 576 h 3703"/>
              <a:gd name="T40" fmla="*/ 137 w 3569"/>
              <a:gd name="T41" fmla="*/ 774 h 3703"/>
              <a:gd name="T42" fmla="*/ 49 w 3569"/>
              <a:gd name="T43" fmla="*/ 1073 h 3703"/>
              <a:gd name="T44" fmla="*/ 1 w 3569"/>
              <a:gd name="T45" fmla="*/ 1351 h 3703"/>
              <a:gd name="T46" fmla="*/ 65 w 3569"/>
              <a:gd name="T47" fmla="*/ 1596 h 3703"/>
              <a:gd name="T48" fmla="*/ 336 w 3569"/>
              <a:gd name="T49" fmla="*/ 1823 h 3703"/>
              <a:gd name="T50" fmla="*/ 622 w 3569"/>
              <a:gd name="T51" fmla="*/ 1841 h 3703"/>
              <a:gd name="T52" fmla="*/ 864 w 3569"/>
              <a:gd name="T53" fmla="*/ 1655 h 3703"/>
              <a:gd name="T54" fmla="*/ 3336 w 3569"/>
              <a:gd name="T55" fmla="*/ 1074 h 3703"/>
              <a:gd name="T56" fmla="*/ 3000 w 3569"/>
              <a:gd name="T57" fmla="*/ 982 h 3703"/>
              <a:gd name="T58" fmla="*/ 2763 w 3569"/>
              <a:gd name="T59" fmla="*/ 1125 h 3703"/>
              <a:gd name="T60" fmla="*/ 2541 w 3569"/>
              <a:gd name="T61" fmla="*/ 1314 h 3703"/>
              <a:gd name="T62" fmla="*/ 2443 w 3569"/>
              <a:gd name="T63" fmla="*/ 1615 h 3703"/>
              <a:gd name="T64" fmla="*/ 2566 w 3569"/>
              <a:gd name="T65" fmla="*/ 1936 h 3703"/>
              <a:gd name="T66" fmla="*/ 2700 w 3569"/>
              <a:gd name="T67" fmla="*/ 2160 h 3703"/>
              <a:gd name="T68" fmla="*/ 2886 w 3569"/>
              <a:gd name="T69" fmla="*/ 2313 h 3703"/>
              <a:gd name="T70" fmla="*/ 3228 w 3569"/>
              <a:gd name="T71" fmla="*/ 2261 h 3703"/>
              <a:gd name="T72" fmla="*/ 3459 w 3569"/>
              <a:gd name="T73" fmla="*/ 2093 h 3703"/>
              <a:gd name="T74" fmla="*/ 3528 w 3569"/>
              <a:gd name="T75" fmla="*/ 1827 h 3703"/>
              <a:gd name="T76" fmla="*/ 3568 w 3569"/>
              <a:gd name="T77" fmla="*/ 1529 h 3703"/>
              <a:gd name="T78" fmla="*/ 3505 w 3569"/>
              <a:gd name="T79" fmla="*/ 1243 h 3703"/>
              <a:gd name="T80" fmla="*/ 1463 w 3569"/>
              <a:gd name="T81" fmla="*/ 1636 h 3703"/>
              <a:gd name="T82" fmla="*/ 1184 w 3569"/>
              <a:gd name="T83" fmla="*/ 1714 h 3703"/>
              <a:gd name="T84" fmla="*/ 922 w 3569"/>
              <a:gd name="T85" fmla="*/ 1967 h 3703"/>
              <a:gd name="T86" fmla="*/ 563 w 3569"/>
              <a:gd name="T87" fmla="*/ 2430 h 3703"/>
              <a:gd name="T88" fmla="*/ 411 w 3569"/>
              <a:gd name="T89" fmla="*/ 2833 h 3703"/>
              <a:gd name="T90" fmla="*/ 473 w 3569"/>
              <a:gd name="T91" fmla="*/ 3157 h 3703"/>
              <a:gd name="T92" fmla="*/ 776 w 3569"/>
              <a:gd name="T93" fmla="*/ 3442 h 3703"/>
              <a:gd name="T94" fmla="*/ 1182 w 3569"/>
              <a:gd name="T95" fmla="*/ 3607 h 3703"/>
              <a:gd name="T96" fmla="*/ 1558 w 3569"/>
              <a:gd name="T97" fmla="*/ 3682 h 3703"/>
              <a:gd name="T98" fmla="*/ 1988 w 3569"/>
              <a:gd name="T99" fmla="*/ 3700 h 3703"/>
              <a:gd name="T100" fmla="*/ 2404 w 3569"/>
              <a:gd name="T101" fmla="*/ 3609 h 3703"/>
              <a:gd name="T102" fmla="*/ 2648 w 3569"/>
              <a:gd name="T103" fmla="*/ 3395 h 3703"/>
              <a:gd name="T104" fmla="*/ 2725 w 3569"/>
              <a:gd name="T105" fmla="*/ 3074 h 3703"/>
              <a:gd name="T106" fmla="*/ 2627 w 3569"/>
              <a:gd name="T107" fmla="*/ 2610 h 3703"/>
              <a:gd name="T108" fmla="*/ 2336 w 3569"/>
              <a:gd name="T109" fmla="*/ 2065 h 3703"/>
              <a:gd name="T110" fmla="*/ 1997 w 3569"/>
              <a:gd name="T111" fmla="*/ 1759 h 3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69" h="3703">
                <a:moveTo>
                  <a:pt x="1807" y="1391"/>
                </a:moveTo>
                <a:lnTo>
                  <a:pt x="1838" y="1394"/>
                </a:lnTo>
                <a:lnTo>
                  <a:pt x="1868" y="1390"/>
                </a:lnTo>
                <a:lnTo>
                  <a:pt x="1898" y="1381"/>
                </a:lnTo>
                <a:lnTo>
                  <a:pt x="1926" y="1367"/>
                </a:lnTo>
                <a:lnTo>
                  <a:pt x="1953" y="1349"/>
                </a:lnTo>
                <a:lnTo>
                  <a:pt x="1980" y="1327"/>
                </a:lnTo>
                <a:lnTo>
                  <a:pt x="2006" y="1303"/>
                </a:lnTo>
                <a:lnTo>
                  <a:pt x="2031" y="1277"/>
                </a:lnTo>
                <a:lnTo>
                  <a:pt x="2055" y="1249"/>
                </a:lnTo>
                <a:lnTo>
                  <a:pt x="2080" y="1222"/>
                </a:lnTo>
                <a:lnTo>
                  <a:pt x="2105" y="1193"/>
                </a:lnTo>
                <a:lnTo>
                  <a:pt x="2129" y="1166"/>
                </a:lnTo>
                <a:lnTo>
                  <a:pt x="2153" y="1142"/>
                </a:lnTo>
                <a:lnTo>
                  <a:pt x="2177" y="1119"/>
                </a:lnTo>
                <a:lnTo>
                  <a:pt x="2201" y="1099"/>
                </a:lnTo>
                <a:lnTo>
                  <a:pt x="2226" y="1082"/>
                </a:lnTo>
                <a:lnTo>
                  <a:pt x="2254" y="1066"/>
                </a:lnTo>
                <a:lnTo>
                  <a:pt x="2282" y="1052"/>
                </a:lnTo>
                <a:lnTo>
                  <a:pt x="2312" y="1037"/>
                </a:lnTo>
                <a:lnTo>
                  <a:pt x="2343" y="1022"/>
                </a:lnTo>
                <a:lnTo>
                  <a:pt x="2373" y="1008"/>
                </a:lnTo>
                <a:lnTo>
                  <a:pt x="2404" y="993"/>
                </a:lnTo>
                <a:lnTo>
                  <a:pt x="2433" y="977"/>
                </a:lnTo>
                <a:lnTo>
                  <a:pt x="2461" y="961"/>
                </a:lnTo>
                <a:lnTo>
                  <a:pt x="2487" y="943"/>
                </a:lnTo>
                <a:lnTo>
                  <a:pt x="2511" y="922"/>
                </a:lnTo>
                <a:lnTo>
                  <a:pt x="2531" y="900"/>
                </a:lnTo>
                <a:lnTo>
                  <a:pt x="2548" y="875"/>
                </a:lnTo>
                <a:lnTo>
                  <a:pt x="2560" y="848"/>
                </a:lnTo>
                <a:lnTo>
                  <a:pt x="2568" y="818"/>
                </a:lnTo>
                <a:lnTo>
                  <a:pt x="2574" y="767"/>
                </a:lnTo>
                <a:lnTo>
                  <a:pt x="2575" y="714"/>
                </a:lnTo>
                <a:lnTo>
                  <a:pt x="2572" y="660"/>
                </a:lnTo>
                <a:lnTo>
                  <a:pt x="2563" y="606"/>
                </a:lnTo>
                <a:lnTo>
                  <a:pt x="2551" y="552"/>
                </a:lnTo>
                <a:lnTo>
                  <a:pt x="2536" y="498"/>
                </a:lnTo>
                <a:lnTo>
                  <a:pt x="2518" y="448"/>
                </a:lnTo>
                <a:lnTo>
                  <a:pt x="2496" y="399"/>
                </a:lnTo>
                <a:lnTo>
                  <a:pt x="2474" y="354"/>
                </a:lnTo>
                <a:lnTo>
                  <a:pt x="2448" y="315"/>
                </a:lnTo>
                <a:lnTo>
                  <a:pt x="2421" y="277"/>
                </a:lnTo>
                <a:lnTo>
                  <a:pt x="2388" y="238"/>
                </a:lnTo>
                <a:lnTo>
                  <a:pt x="2353" y="199"/>
                </a:lnTo>
                <a:lnTo>
                  <a:pt x="2314" y="162"/>
                </a:lnTo>
                <a:lnTo>
                  <a:pt x="2272" y="125"/>
                </a:lnTo>
                <a:lnTo>
                  <a:pt x="2229" y="92"/>
                </a:lnTo>
                <a:lnTo>
                  <a:pt x="2184" y="62"/>
                </a:lnTo>
                <a:lnTo>
                  <a:pt x="2138" y="37"/>
                </a:lnTo>
                <a:lnTo>
                  <a:pt x="2090" y="18"/>
                </a:lnTo>
                <a:lnTo>
                  <a:pt x="2044" y="7"/>
                </a:lnTo>
                <a:lnTo>
                  <a:pt x="1999" y="1"/>
                </a:lnTo>
                <a:lnTo>
                  <a:pt x="1952" y="0"/>
                </a:lnTo>
                <a:lnTo>
                  <a:pt x="1902" y="3"/>
                </a:lnTo>
                <a:lnTo>
                  <a:pt x="1853" y="11"/>
                </a:lnTo>
                <a:lnTo>
                  <a:pt x="1802" y="22"/>
                </a:lnTo>
                <a:lnTo>
                  <a:pt x="1752" y="36"/>
                </a:lnTo>
                <a:lnTo>
                  <a:pt x="1704" y="53"/>
                </a:lnTo>
                <a:lnTo>
                  <a:pt x="1656" y="72"/>
                </a:lnTo>
                <a:lnTo>
                  <a:pt x="1614" y="93"/>
                </a:lnTo>
                <a:lnTo>
                  <a:pt x="1573" y="116"/>
                </a:lnTo>
                <a:lnTo>
                  <a:pt x="1538" y="141"/>
                </a:lnTo>
                <a:lnTo>
                  <a:pt x="1502" y="170"/>
                </a:lnTo>
                <a:lnTo>
                  <a:pt x="1466" y="205"/>
                </a:lnTo>
                <a:lnTo>
                  <a:pt x="1431" y="244"/>
                </a:lnTo>
                <a:lnTo>
                  <a:pt x="1398" y="287"/>
                </a:lnTo>
                <a:lnTo>
                  <a:pt x="1367" y="333"/>
                </a:lnTo>
                <a:lnTo>
                  <a:pt x="1338" y="381"/>
                </a:lnTo>
                <a:lnTo>
                  <a:pt x="1313" y="432"/>
                </a:lnTo>
                <a:lnTo>
                  <a:pt x="1291" y="481"/>
                </a:lnTo>
                <a:lnTo>
                  <a:pt x="1274" y="532"/>
                </a:lnTo>
                <a:lnTo>
                  <a:pt x="1264" y="580"/>
                </a:lnTo>
                <a:lnTo>
                  <a:pt x="1261" y="618"/>
                </a:lnTo>
                <a:lnTo>
                  <a:pt x="1264" y="655"/>
                </a:lnTo>
                <a:lnTo>
                  <a:pt x="1274" y="691"/>
                </a:lnTo>
                <a:lnTo>
                  <a:pt x="1289" y="726"/>
                </a:lnTo>
                <a:lnTo>
                  <a:pt x="1307" y="760"/>
                </a:lnTo>
                <a:lnTo>
                  <a:pt x="1330" y="794"/>
                </a:lnTo>
                <a:lnTo>
                  <a:pt x="1353" y="827"/>
                </a:lnTo>
                <a:lnTo>
                  <a:pt x="1379" y="859"/>
                </a:lnTo>
                <a:lnTo>
                  <a:pt x="1406" y="891"/>
                </a:lnTo>
                <a:lnTo>
                  <a:pt x="1433" y="922"/>
                </a:lnTo>
                <a:lnTo>
                  <a:pt x="1459" y="953"/>
                </a:lnTo>
                <a:lnTo>
                  <a:pt x="1483" y="982"/>
                </a:lnTo>
                <a:lnTo>
                  <a:pt x="1504" y="1011"/>
                </a:lnTo>
                <a:lnTo>
                  <a:pt x="1522" y="1039"/>
                </a:lnTo>
                <a:lnTo>
                  <a:pt x="1540" y="1070"/>
                </a:lnTo>
                <a:lnTo>
                  <a:pt x="1557" y="1102"/>
                </a:lnTo>
                <a:lnTo>
                  <a:pt x="1574" y="1135"/>
                </a:lnTo>
                <a:lnTo>
                  <a:pt x="1592" y="1170"/>
                </a:lnTo>
                <a:lnTo>
                  <a:pt x="1610" y="1204"/>
                </a:lnTo>
                <a:lnTo>
                  <a:pt x="1629" y="1237"/>
                </a:lnTo>
                <a:lnTo>
                  <a:pt x="1650" y="1269"/>
                </a:lnTo>
                <a:lnTo>
                  <a:pt x="1671" y="1299"/>
                </a:lnTo>
                <a:lnTo>
                  <a:pt x="1695" y="1326"/>
                </a:lnTo>
                <a:lnTo>
                  <a:pt x="1720" y="1349"/>
                </a:lnTo>
                <a:lnTo>
                  <a:pt x="1747" y="1369"/>
                </a:lnTo>
                <a:lnTo>
                  <a:pt x="1776" y="1382"/>
                </a:lnTo>
                <a:lnTo>
                  <a:pt x="1807" y="1391"/>
                </a:lnTo>
                <a:lnTo>
                  <a:pt x="1807" y="1391"/>
                </a:lnTo>
                <a:close/>
                <a:moveTo>
                  <a:pt x="895" y="1632"/>
                </a:moveTo>
                <a:lnTo>
                  <a:pt x="931" y="1605"/>
                </a:lnTo>
                <a:lnTo>
                  <a:pt x="966" y="1577"/>
                </a:lnTo>
                <a:lnTo>
                  <a:pt x="998" y="1547"/>
                </a:lnTo>
                <a:lnTo>
                  <a:pt x="1028" y="1515"/>
                </a:lnTo>
                <a:lnTo>
                  <a:pt x="1056" y="1481"/>
                </a:lnTo>
                <a:lnTo>
                  <a:pt x="1081" y="1444"/>
                </a:lnTo>
                <a:lnTo>
                  <a:pt x="1102" y="1406"/>
                </a:lnTo>
                <a:lnTo>
                  <a:pt x="1121" y="1364"/>
                </a:lnTo>
                <a:lnTo>
                  <a:pt x="1136" y="1321"/>
                </a:lnTo>
                <a:lnTo>
                  <a:pt x="1146" y="1273"/>
                </a:lnTo>
                <a:lnTo>
                  <a:pt x="1152" y="1226"/>
                </a:lnTo>
                <a:lnTo>
                  <a:pt x="1152" y="1181"/>
                </a:lnTo>
                <a:lnTo>
                  <a:pt x="1146" y="1138"/>
                </a:lnTo>
                <a:lnTo>
                  <a:pt x="1137" y="1097"/>
                </a:lnTo>
                <a:lnTo>
                  <a:pt x="1125" y="1056"/>
                </a:lnTo>
                <a:lnTo>
                  <a:pt x="1108" y="1017"/>
                </a:lnTo>
                <a:lnTo>
                  <a:pt x="1090" y="979"/>
                </a:lnTo>
                <a:lnTo>
                  <a:pt x="1068" y="940"/>
                </a:lnTo>
                <a:lnTo>
                  <a:pt x="1044" y="903"/>
                </a:lnTo>
                <a:lnTo>
                  <a:pt x="1021" y="866"/>
                </a:lnTo>
                <a:lnTo>
                  <a:pt x="1002" y="836"/>
                </a:lnTo>
                <a:lnTo>
                  <a:pt x="981" y="805"/>
                </a:lnTo>
                <a:lnTo>
                  <a:pt x="962" y="773"/>
                </a:lnTo>
                <a:lnTo>
                  <a:pt x="942" y="741"/>
                </a:lnTo>
                <a:lnTo>
                  <a:pt x="921" y="710"/>
                </a:lnTo>
                <a:lnTo>
                  <a:pt x="899" y="679"/>
                </a:lnTo>
                <a:lnTo>
                  <a:pt x="875" y="650"/>
                </a:lnTo>
                <a:lnTo>
                  <a:pt x="851" y="623"/>
                </a:lnTo>
                <a:lnTo>
                  <a:pt x="825" y="598"/>
                </a:lnTo>
                <a:lnTo>
                  <a:pt x="795" y="577"/>
                </a:lnTo>
                <a:lnTo>
                  <a:pt x="766" y="560"/>
                </a:lnTo>
                <a:lnTo>
                  <a:pt x="733" y="546"/>
                </a:lnTo>
                <a:lnTo>
                  <a:pt x="697" y="537"/>
                </a:lnTo>
                <a:lnTo>
                  <a:pt x="646" y="530"/>
                </a:lnTo>
                <a:lnTo>
                  <a:pt x="591" y="530"/>
                </a:lnTo>
                <a:lnTo>
                  <a:pt x="537" y="534"/>
                </a:lnTo>
                <a:lnTo>
                  <a:pt x="483" y="544"/>
                </a:lnTo>
                <a:lnTo>
                  <a:pt x="430" y="558"/>
                </a:lnTo>
                <a:lnTo>
                  <a:pt x="380" y="576"/>
                </a:lnTo>
                <a:lnTo>
                  <a:pt x="330" y="597"/>
                </a:lnTo>
                <a:lnTo>
                  <a:pt x="285" y="622"/>
                </a:lnTo>
                <a:lnTo>
                  <a:pt x="242" y="649"/>
                </a:lnTo>
                <a:lnTo>
                  <a:pt x="211" y="675"/>
                </a:lnTo>
                <a:lnTo>
                  <a:pt x="182" y="704"/>
                </a:lnTo>
                <a:lnTo>
                  <a:pt x="159" y="737"/>
                </a:lnTo>
                <a:lnTo>
                  <a:pt x="137" y="774"/>
                </a:lnTo>
                <a:lnTo>
                  <a:pt x="118" y="812"/>
                </a:lnTo>
                <a:lnTo>
                  <a:pt x="102" y="853"/>
                </a:lnTo>
                <a:lnTo>
                  <a:pt x="88" y="895"/>
                </a:lnTo>
                <a:lnTo>
                  <a:pt x="76" y="939"/>
                </a:lnTo>
                <a:lnTo>
                  <a:pt x="66" y="983"/>
                </a:lnTo>
                <a:lnTo>
                  <a:pt x="57" y="1028"/>
                </a:lnTo>
                <a:lnTo>
                  <a:pt x="49" y="1073"/>
                </a:lnTo>
                <a:lnTo>
                  <a:pt x="43" y="1111"/>
                </a:lnTo>
                <a:lnTo>
                  <a:pt x="35" y="1150"/>
                </a:lnTo>
                <a:lnTo>
                  <a:pt x="27" y="1189"/>
                </a:lnTo>
                <a:lnTo>
                  <a:pt x="19" y="1229"/>
                </a:lnTo>
                <a:lnTo>
                  <a:pt x="11" y="1270"/>
                </a:lnTo>
                <a:lnTo>
                  <a:pt x="5" y="1310"/>
                </a:lnTo>
                <a:lnTo>
                  <a:pt x="1" y="1351"/>
                </a:lnTo>
                <a:lnTo>
                  <a:pt x="0" y="1390"/>
                </a:lnTo>
                <a:lnTo>
                  <a:pt x="0" y="1427"/>
                </a:lnTo>
                <a:lnTo>
                  <a:pt x="4" y="1465"/>
                </a:lnTo>
                <a:lnTo>
                  <a:pt x="11" y="1498"/>
                </a:lnTo>
                <a:lnTo>
                  <a:pt x="23" y="1531"/>
                </a:lnTo>
                <a:lnTo>
                  <a:pt x="39" y="1561"/>
                </a:lnTo>
                <a:lnTo>
                  <a:pt x="65" y="1596"/>
                </a:lnTo>
                <a:lnTo>
                  <a:pt x="94" y="1632"/>
                </a:lnTo>
                <a:lnTo>
                  <a:pt x="128" y="1668"/>
                </a:lnTo>
                <a:lnTo>
                  <a:pt x="165" y="1703"/>
                </a:lnTo>
                <a:lnTo>
                  <a:pt x="206" y="1738"/>
                </a:lnTo>
                <a:lnTo>
                  <a:pt x="248" y="1769"/>
                </a:lnTo>
                <a:lnTo>
                  <a:pt x="292" y="1799"/>
                </a:lnTo>
                <a:lnTo>
                  <a:pt x="336" y="1823"/>
                </a:lnTo>
                <a:lnTo>
                  <a:pt x="381" y="1845"/>
                </a:lnTo>
                <a:lnTo>
                  <a:pt x="426" y="1862"/>
                </a:lnTo>
                <a:lnTo>
                  <a:pt x="470" y="1873"/>
                </a:lnTo>
                <a:lnTo>
                  <a:pt x="508" y="1875"/>
                </a:lnTo>
                <a:lnTo>
                  <a:pt x="546" y="1871"/>
                </a:lnTo>
                <a:lnTo>
                  <a:pt x="585" y="1858"/>
                </a:lnTo>
                <a:lnTo>
                  <a:pt x="622" y="1841"/>
                </a:lnTo>
                <a:lnTo>
                  <a:pt x="659" y="1820"/>
                </a:lnTo>
                <a:lnTo>
                  <a:pt x="695" y="1794"/>
                </a:lnTo>
                <a:lnTo>
                  <a:pt x="731" y="1767"/>
                </a:lnTo>
                <a:lnTo>
                  <a:pt x="765" y="1738"/>
                </a:lnTo>
                <a:lnTo>
                  <a:pt x="799" y="1709"/>
                </a:lnTo>
                <a:lnTo>
                  <a:pt x="833" y="1681"/>
                </a:lnTo>
                <a:lnTo>
                  <a:pt x="864" y="1655"/>
                </a:lnTo>
                <a:lnTo>
                  <a:pt x="895" y="1632"/>
                </a:lnTo>
                <a:lnTo>
                  <a:pt x="895" y="1632"/>
                </a:lnTo>
                <a:close/>
                <a:moveTo>
                  <a:pt x="3505" y="1243"/>
                </a:moveTo>
                <a:lnTo>
                  <a:pt x="3470" y="1198"/>
                </a:lnTo>
                <a:lnTo>
                  <a:pt x="3429" y="1154"/>
                </a:lnTo>
                <a:lnTo>
                  <a:pt x="3384" y="1112"/>
                </a:lnTo>
                <a:lnTo>
                  <a:pt x="3336" y="1074"/>
                </a:lnTo>
                <a:lnTo>
                  <a:pt x="3283" y="1042"/>
                </a:lnTo>
                <a:lnTo>
                  <a:pt x="3229" y="1013"/>
                </a:lnTo>
                <a:lnTo>
                  <a:pt x="3171" y="991"/>
                </a:lnTo>
                <a:lnTo>
                  <a:pt x="3114" y="976"/>
                </a:lnTo>
                <a:lnTo>
                  <a:pt x="3075" y="973"/>
                </a:lnTo>
                <a:lnTo>
                  <a:pt x="3037" y="975"/>
                </a:lnTo>
                <a:lnTo>
                  <a:pt x="3000" y="982"/>
                </a:lnTo>
                <a:lnTo>
                  <a:pt x="2964" y="994"/>
                </a:lnTo>
                <a:lnTo>
                  <a:pt x="2928" y="1011"/>
                </a:lnTo>
                <a:lnTo>
                  <a:pt x="2894" y="1030"/>
                </a:lnTo>
                <a:lnTo>
                  <a:pt x="2860" y="1052"/>
                </a:lnTo>
                <a:lnTo>
                  <a:pt x="2827" y="1075"/>
                </a:lnTo>
                <a:lnTo>
                  <a:pt x="2795" y="1100"/>
                </a:lnTo>
                <a:lnTo>
                  <a:pt x="2763" y="1125"/>
                </a:lnTo>
                <a:lnTo>
                  <a:pt x="2732" y="1148"/>
                </a:lnTo>
                <a:lnTo>
                  <a:pt x="2701" y="1172"/>
                </a:lnTo>
                <a:lnTo>
                  <a:pt x="2666" y="1198"/>
                </a:lnTo>
                <a:lnTo>
                  <a:pt x="2632" y="1225"/>
                </a:lnTo>
                <a:lnTo>
                  <a:pt x="2600" y="1253"/>
                </a:lnTo>
                <a:lnTo>
                  <a:pt x="2569" y="1283"/>
                </a:lnTo>
                <a:lnTo>
                  <a:pt x="2541" y="1314"/>
                </a:lnTo>
                <a:lnTo>
                  <a:pt x="2515" y="1348"/>
                </a:lnTo>
                <a:lnTo>
                  <a:pt x="2493" y="1384"/>
                </a:lnTo>
                <a:lnTo>
                  <a:pt x="2475" y="1423"/>
                </a:lnTo>
                <a:lnTo>
                  <a:pt x="2460" y="1465"/>
                </a:lnTo>
                <a:lnTo>
                  <a:pt x="2449" y="1511"/>
                </a:lnTo>
                <a:lnTo>
                  <a:pt x="2443" y="1564"/>
                </a:lnTo>
                <a:lnTo>
                  <a:pt x="2443" y="1615"/>
                </a:lnTo>
                <a:lnTo>
                  <a:pt x="2448" y="1666"/>
                </a:lnTo>
                <a:lnTo>
                  <a:pt x="2458" y="1714"/>
                </a:lnTo>
                <a:lnTo>
                  <a:pt x="2472" y="1760"/>
                </a:lnTo>
                <a:lnTo>
                  <a:pt x="2490" y="1807"/>
                </a:lnTo>
                <a:lnTo>
                  <a:pt x="2513" y="1850"/>
                </a:lnTo>
                <a:lnTo>
                  <a:pt x="2539" y="1894"/>
                </a:lnTo>
                <a:lnTo>
                  <a:pt x="2566" y="1936"/>
                </a:lnTo>
                <a:lnTo>
                  <a:pt x="2584" y="1964"/>
                </a:lnTo>
                <a:lnTo>
                  <a:pt x="2602" y="1994"/>
                </a:lnTo>
                <a:lnTo>
                  <a:pt x="2621" y="2026"/>
                </a:lnTo>
                <a:lnTo>
                  <a:pt x="2639" y="2060"/>
                </a:lnTo>
                <a:lnTo>
                  <a:pt x="2658" y="2093"/>
                </a:lnTo>
                <a:lnTo>
                  <a:pt x="2679" y="2127"/>
                </a:lnTo>
                <a:lnTo>
                  <a:pt x="2700" y="2160"/>
                </a:lnTo>
                <a:lnTo>
                  <a:pt x="2721" y="2191"/>
                </a:lnTo>
                <a:lnTo>
                  <a:pt x="2745" y="2220"/>
                </a:lnTo>
                <a:lnTo>
                  <a:pt x="2770" y="2247"/>
                </a:lnTo>
                <a:lnTo>
                  <a:pt x="2796" y="2270"/>
                </a:lnTo>
                <a:lnTo>
                  <a:pt x="2824" y="2289"/>
                </a:lnTo>
                <a:lnTo>
                  <a:pt x="2854" y="2304"/>
                </a:lnTo>
                <a:lnTo>
                  <a:pt x="2886" y="2313"/>
                </a:lnTo>
                <a:lnTo>
                  <a:pt x="2931" y="2318"/>
                </a:lnTo>
                <a:lnTo>
                  <a:pt x="2978" y="2318"/>
                </a:lnTo>
                <a:lnTo>
                  <a:pt x="3027" y="2314"/>
                </a:lnTo>
                <a:lnTo>
                  <a:pt x="3078" y="2306"/>
                </a:lnTo>
                <a:lnTo>
                  <a:pt x="3128" y="2294"/>
                </a:lnTo>
                <a:lnTo>
                  <a:pt x="3178" y="2279"/>
                </a:lnTo>
                <a:lnTo>
                  <a:pt x="3228" y="2261"/>
                </a:lnTo>
                <a:lnTo>
                  <a:pt x="3274" y="2241"/>
                </a:lnTo>
                <a:lnTo>
                  <a:pt x="3318" y="2219"/>
                </a:lnTo>
                <a:lnTo>
                  <a:pt x="3358" y="2196"/>
                </a:lnTo>
                <a:lnTo>
                  <a:pt x="3393" y="2172"/>
                </a:lnTo>
                <a:lnTo>
                  <a:pt x="3419" y="2150"/>
                </a:lnTo>
                <a:lnTo>
                  <a:pt x="3441" y="2123"/>
                </a:lnTo>
                <a:lnTo>
                  <a:pt x="3459" y="2093"/>
                </a:lnTo>
                <a:lnTo>
                  <a:pt x="3474" y="2061"/>
                </a:lnTo>
                <a:lnTo>
                  <a:pt x="3488" y="2025"/>
                </a:lnTo>
                <a:lnTo>
                  <a:pt x="3499" y="1988"/>
                </a:lnTo>
                <a:lnTo>
                  <a:pt x="3508" y="1948"/>
                </a:lnTo>
                <a:lnTo>
                  <a:pt x="3516" y="1908"/>
                </a:lnTo>
                <a:lnTo>
                  <a:pt x="3523" y="1867"/>
                </a:lnTo>
                <a:lnTo>
                  <a:pt x="3528" y="1827"/>
                </a:lnTo>
                <a:lnTo>
                  <a:pt x="3534" y="1787"/>
                </a:lnTo>
                <a:lnTo>
                  <a:pt x="3540" y="1748"/>
                </a:lnTo>
                <a:lnTo>
                  <a:pt x="3546" y="1710"/>
                </a:lnTo>
                <a:lnTo>
                  <a:pt x="3553" y="1665"/>
                </a:lnTo>
                <a:lnTo>
                  <a:pt x="3560" y="1620"/>
                </a:lnTo>
                <a:lnTo>
                  <a:pt x="3564" y="1575"/>
                </a:lnTo>
                <a:lnTo>
                  <a:pt x="3568" y="1529"/>
                </a:lnTo>
                <a:lnTo>
                  <a:pt x="3569" y="1485"/>
                </a:lnTo>
                <a:lnTo>
                  <a:pt x="3567" y="1440"/>
                </a:lnTo>
                <a:lnTo>
                  <a:pt x="3562" y="1397"/>
                </a:lnTo>
                <a:lnTo>
                  <a:pt x="3554" y="1355"/>
                </a:lnTo>
                <a:lnTo>
                  <a:pt x="3542" y="1316"/>
                </a:lnTo>
                <a:lnTo>
                  <a:pt x="3526" y="1278"/>
                </a:lnTo>
                <a:lnTo>
                  <a:pt x="3505" y="1243"/>
                </a:lnTo>
                <a:lnTo>
                  <a:pt x="3505" y="1243"/>
                </a:lnTo>
                <a:close/>
                <a:moveTo>
                  <a:pt x="1758" y="1672"/>
                </a:moveTo>
                <a:lnTo>
                  <a:pt x="1689" y="1659"/>
                </a:lnTo>
                <a:lnTo>
                  <a:pt x="1626" y="1649"/>
                </a:lnTo>
                <a:lnTo>
                  <a:pt x="1567" y="1641"/>
                </a:lnTo>
                <a:lnTo>
                  <a:pt x="1513" y="1637"/>
                </a:lnTo>
                <a:lnTo>
                  <a:pt x="1463" y="1636"/>
                </a:lnTo>
                <a:lnTo>
                  <a:pt x="1416" y="1637"/>
                </a:lnTo>
                <a:lnTo>
                  <a:pt x="1372" y="1641"/>
                </a:lnTo>
                <a:lnTo>
                  <a:pt x="1332" y="1649"/>
                </a:lnTo>
                <a:lnTo>
                  <a:pt x="1292" y="1660"/>
                </a:lnTo>
                <a:lnTo>
                  <a:pt x="1255" y="1675"/>
                </a:lnTo>
                <a:lnTo>
                  <a:pt x="1219" y="1693"/>
                </a:lnTo>
                <a:lnTo>
                  <a:pt x="1184" y="1714"/>
                </a:lnTo>
                <a:lnTo>
                  <a:pt x="1149" y="1739"/>
                </a:lnTo>
                <a:lnTo>
                  <a:pt x="1114" y="1767"/>
                </a:lnTo>
                <a:lnTo>
                  <a:pt x="1079" y="1800"/>
                </a:lnTo>
                <a:lnTo>
                  <a:pt x="1042" y="1836"/>
                </a:lnTo>
                <a:lnTo>
                  <a:pt x="1005" y="1876"/>
                </a:lnTo>
                <a:lnTo>
                  <a:pt x="964" y="1919"/>
                </a:lnTo>
                <a:lnTo>
                  <a:pt x="922" y="1967"/>
                </a:lnTo>
                <a:lnTo>
                  <a:pt x="877" y="2019"/>
                </a:lnTo>
                <a:lnTo>
                  <a:pt x="827" y="2075"/>
                </a:lnTo>
                <a:lnTo>
                  <a:pt x="763" y="2151"/>
                </a:lnTo>
                <a:lnTo>
                  <a:pt x="704" y="2224"/>
                </a:lnTo>
                <a:lnTo>
                  <a:pt x="652" y="2295"/>
                </a:lnTo>
                <a:lnTo>
                  <a:pt x="605" y="2363"/>
                </a:lnTo>
                <a:lnTo>
                  <a:pt x="563" y="2430"/>
                </a:lnTo>
                <a:lnTo>
                  <a:pt x="526" y="2494"/>
                </a:lnTo>
                <a:lnTo>
                  <a:pt x="496" y="2556"/>
                </a:lnTo>
                <a:lnTo>
                  <a:pt x="469" y="2615"/>
                </a:lnTo>
                <a:lnTo>
                  <a:pt x="447" y="2673"/>
                </a:lnTo>
                <a:lnTo>
                  <a:pt x="430" y="2728"/>
                </a:lnTo>
                <a:lnTo>
                  <a:pt x="418" y="2782"/>
                </a:lnTo>
                <a:lnTo>
                  <a:pt x="411" y="2833"/>
                </a:lnTo>
                <a:lnTo>
                  <a:pt x="407" y="2883"/>
                </a:lnTo>
                <a:lnTo>
                  <a:pt x="408" y="2931"/>
                </a:lnTo>
                <a:lnTo>
                  <a:pt x="412" y="2977"/>
                </a:lnTo>
                <a:lnTo>
                  <a:pt x="420" y="3021"/>
                </a:lnTo>
                <a:lnTo>
                  <a:pt x="433" y="3064"/>
                </a:lnTo>
                <a:lnTo>
                  <a:pt x="447" y="3105"/>
                </a:lnTo>
                <a:lnTo>
                  <a:pt x="473" y="3157"/>
                </a:lnTo>
                <a:lnTo>
                  <a:pt x="505" y="3206"/>
                </a:lnTo>
                <a:lnTo>
                  <a:pt x="541" y="3253"/>
                </a:lnTo>
                <a:lnTo>
                  <a:pt x="580" y="3296"/>
                </a:lnTo>
                <a:lnTo>
                  <a:pt x="624" y="3336"/>
                </a:lnTo>
                <a:lnTo>
                  <a:pt x="673" y="3375"/>
                </a:lnTo>
                <a:lnTo>
                  <a:pt x="722" y="3409"/>
                </a:lnTo>
                <a:lnTo>
                  <a:pt x="776" y="3442"/>
                </a:lnTo>
                <a:lnTo>
                  <a:pt x="831" y="3472"/>
                </a:lnTo>
                <a:lnTo>
                  <a:pt x="888" y="3501"/>
                </a:lnTo>
                <a:lnTo>
                  <a:pt x="946" y="3526"/>
                </a:lnTo>
                <a:lnTo>
                  <a:pt x="1005" y="3550"/>
                </a:lnTo>
                <a:lnTo>
                  <a:pt x="1064" y="3570"/>
                </a:lnTo>
                <a:lnTo>
                  <a:pt x="1123" y="3589"/>
                </a:lnTo>
                <a:lnTo>
                  <a:pt x="1182" y="3607"/>
                </a:lnTo>
                <a:lnTo>
                  <a:pt x="1239" y="3622"/>
                </a:lnTo>
                <a:lnTo>
                  <a:pt x="1296" y="3636"/>
                </a:lnTo>
                <a:lnTo>
                  <a:pt x="1350" y="3648"/>
                </a:lnTo>
                <a:lnTo>
                  <a:pt x="1403" y="3657"/>
                </a:lnTo>
                <a:lnTo>
                  <a:pt x="1451" y="3666"/>
                </a:lnTo>
                <a:lnTo>
                  <a:pt x="1503" y="3674"/>
                </a:lnTo>
                <a:lnTo>
                  <a:pt x="1558" y="3682"/>
                </a:lnTo>
                <a:lnTo>
                  <a:pt x="1615" y="3688"/>
                </a:lnTo>
                <a:lnTo>
                  <a:pt x="1674" y="3694"/>
                </a:lnTo>
                <a:lnTo>
                  <a:pt x="1735" y="3699"/>
                </a:lnTo>
                <a:lnTo>
                  <a:pt x="1797" y="3701"/>
                </a:lnTo>
                <a:lnTo>
                  <a:pt x="1860" y="3703"/>
                </a:lnTo>
                <a:lnTo>
                  <a:pt x="1924" y="3702"/>
                </a:lnTo>
                <a:lnTo>
                  <a:pt x="1988" y="3700"/>
                </a:lnTo>
                <a:lnTo>
                  <a:pt x="2051" y="3695"/>
                </a:lnTo>
                <a:lnTo>
                  <a:pt x="2113" y="3688"/>
                </a:lnTo>
                <a:lnTo>
                  <a:pt x="2175" y="3678"/>
                </a:lnTo>
                <a:lnTo>
                  <a:pt x="2235" y="3666"/>
                </a:lnTo>
                <a:lnTo>
                  <a:pt x="2293" y="3650"/>
                </a:lnTo>
                <a:lnTo>
                  <a:pt x="2350" y="3631"/>
                </a:lnTo>
                <a:lnTo>
                  <a:pt x="2404" y="3609"/>
                </a:lnTo>
                <a:lnTo>
                  <a:pt x="2454" y="3583"/>
                </a:lnTo>
                <a:lnTo>
                  <a:pt x="2502" y="3553"/>
                </a:lnTo>
                <a:lnTo>
                  <a:pt x="2545" y="3519"/>
                </a:lnTo>
                <a:lnTo>
                  <a:pt x="2574" y="3492"/>
                </a:lnTo>
                <a:lnTo>
                  <a:pt x="2601" y="3462"/>
                </a:lnTo>
                <a:lnTo>
                  <a:pt x="2626" y="3430"/>
                </a:lnTo>
                <a:lnTo>
                  <a:pt x="2648" y="3395"/>
                </a:lnTo>
                <a:lnTo>
                  <a:pt x="2667" y="3357"/>
                </a:lnTo>
                <a:lnTo>
                  <a:pt x="2684" y="3317"/>
                </a:lnTo>
                <a:lnTo>
                  <a:pt x="2699" y="3273"/>
                </a:lnTo>
                <a:lnTo>
                  <a:pt x="2710" y="3228"/>
                </a:lnTo>
                <a:lnTo>
                  <a:pt x="2718" y="3180"/>
                </a:lnTo>
                <a:lnTo>
                  <a:pt x="2724" y="3128"/>
                </a:lnTo>
                <a:lnTo>
                  <a:pt x="2725" y="3074"/>
                </a:lnTo>
                <a:lnTo>
                  <a:pt x="2723" y="3017"/>
                </a:lnTo>
                <a:lnTo>
                  <a:pt x="2717" y="2956"/>
                </a:lnTo>
                <a:lnTo>
                  <a:pt x="2707" y="2893"/>
                </a:lnTo>
                <a:lnTo>
                  <a:pt x="2693" y="2827"/>
                </a:lnTo>
                <a:lnTo>
                  <a:pt x="2675" y="2757"/>
                </a:lnTo>
                <a:lnTo>
                  <a:pt x="2654" y="2685"/>
                </a:lnTo>
                <a:lnTo>
                  <a:pt x="2627" y="2610"/>
                </a:lnTo>
                <a:lnTo>
                  <a:pt x="2595" y="2530"/>
                </a:lnTo>
                <a:lnTo>
                  <a:pt x="2559" y="2448"/>
                </a:lnTo>
                <a:lnTo>
                  <a:pt x="2519" y="2362"/>
                </a:lnTo>
                <a:lnTo>
                  <a:pt x="2474" y="2278"/>
                </a:lnTo>
                <a:lnTo>
                  <a:pt x="2428" y="2201"/>
                </a:lnTo>
                <a:lnTo>
                  <a:pt x="2383" y="2129"/>
                </a:lnTo>
                <a:lnTo>
                  <a:pt x="2336" y="2065"/>
                </a:lnTo>
                <a:lnTo>
                  <a:pt x="2289" y="2006"/>
                </a:lnTo>
                <a:lnTo>
                  <a:pt x="2240" y="1952"/>
                </a:lnTo>
                <a:lnTo>
                  <a:pt x="2192" y="1903"/>
                </a:lnTo>
                <a:lnTo>
                  <a:pt x="2143" y="1860"/>
                </a:lnTo>
                <a:lnTo>
                  <a:pt x="2095" y="1822"/>
                </a:lnTo>
                <a:lnTo>
                  <a:pt x="2045" y="1789"/>
                </a:lnTo>
                <a:lnTo>
                  <a:pt x="1997" y="1759"/>
                </a:lnTo>
                <a:lnTo>
                  <a:pt x="1948" y="1735"/>
                </a:lnTo>
                <a:lnTo>
                  <a:pt x="1900" y="1714"/>
                </a:lnTo>
                <a:lnTo>
                  <a:pt x="1853" y="1696"/>
                </a:lnTo>
                <a:lnTo>
                  <a:pt x="1805" y="1683"/>
                </a:lnTo>
                <a:lnTo>
                  <a:pt x="1758" y="1672"/>
                </a:lnTo>
                <a:lnTo>
                  <a:pt x="1758" y="1672"/>
                </a:lnTo>
                <a:close/>
              </a:path>
            </a:pathLst>
          </a:custGeom>
          <a:solidFill>
            <a:srgbClr val="C56708"/>
          </a:solidFill>
          <a:ln w="0">
            <a:solidFill>
              <a:srgbClr val="C56708"/>
            </a:solidFill>
            <a:prstDash val="solid"/>
            <a:round/>
          </a:ln>
        </p:spPr>
        <p:txBody>
          <a:bodyPr vert="horz" wrap="square" lIns="91440" tIns="45720" rIns="91440" bIns="45720" numCol="1" anchor="t" anchorCtr="0" compatLnSpc="1"/>
          <a:p>
            <a:endParaRPr lang="zh-CN" altLang="en-US"/>
          </a:p>
        </p:txBody>
      </p:sp>
      <p:sp>
        <p:nvSpPr>
          <p:cNvPr id="259" name="文本框 258"/>
          <p:cNvSpPr txBox="1"/>
          <p:nvPr>
            <p:custDataLst>
              <p:tags r:id="rId10"/>
            </p:custDataLst>
          </p:nvPr>
        </p:nvSpPr>
        <p:spPr>
          <a:xfrm>
            <a:off x="1831340" y="3199130"/>
            <a:ext cx="3009900" cy="521970"/>
          </a:xfrm>
          <a:prstGeom prst="rect">
            <a:avLst/>
          </a:prstGeom>
          <a:noFill/>
        </p:spPr>
        <p:txBody>
          <a:bodyPr wrap="square" rtlCol="0">
            <a:spAutoFit/>
          </a:bodyPr>
          <a:p>
            <a:r>
              <a:rPr lang="zh-CN" altLang="en-US" sz="2800" b="1" dirty="0">
                <a:solidFill>
                  <a:schemeClr val="bg1"/>
                </a:solidFill>
                <a:latin typeface="黑体" panose="02010609060101010101" charset="-122"/>
                <a:ea typeface="黑体" panose="02010609060101010101" charset="-122"/>
              </a:rPr>
              <a:t>直接驱动</a:t>
            </a:r>
            <a:endParaRPr lang="zh-CN" altLang="en-US" sz="2800" b="1" dirty="0">
              <a:solidFill>
                <a:schemeClr val="bg1"/>
              </a:solidFill>
              <a:latin typeface="黑体" panose="02010609060101010101" charset="-122"/>
              <a:ea typeface="黑体" panose="02010609060101010101" charset="-122"/>
            </a:endParaRPr>
          </a:p>
        </p:txBody>
      </p:sp>
      <p:sp>
        <p:nvSpPr>
          <p:cNvPr id="263" name="文本框 262"/>
          <p:cNvSpPr txBox="1"/>
          <p:nvPr>
            <p:custDataLst>
              <p:tags r:id="rId11"/>
            </p:custDataLst>
          </p:nvPr>
        </p:nvSpPr>
        <p:spPr>
          <a:xfrm>
            <a:off x="9002395" y="4126230"/>
            <a:ext cx="2566670" cy="521970"/>
          </a:xfrm>
          <a:prstGeom prst="rect">
            <a:avLst/>
          </a:prstGeom>
          <a:noFill/>
        </p:spPr>
        <p:txBody>
          <a:bodyPr wrap="square" rtlCol="0">
            <a:spAutoFit/>
          </a:bodyPr>
          <a:p>
            <a:r>
              <a:rPr lang="zh-CN" altLang="en-US" sz="2800" b="1" dirty="0">
                <a:solidFill>
                  <a:schemeClr val="bg1"/>
                </a:solidFill>
                <a:sym typeface="+mn-ea"/>
              </a:rPr>
              <a:t>远程驱动</a:t>
            </a:r>
            <a:endParaRPr lang="zh-CN" altLang="en-US" sz="2800" b="1" dirty="0">
              <a:solidFill>
                <a:schemeClr val="bg1"/>
              </a:solidFill>
            </a:endParaRPr>
          </a:p>
        </p:txBody>
      </p:sp>
      <p:sp>
        <p:nvSpPr>
          <p:cNvPr id="2" name="文本框 1"/>
          <p:cNvSpPr txBox="1"/>
          <p:nvPr/>
        </p:nvSpPr>
        <p:spPr>
          <a:xfrm>
            <a:off x="934720" y="4949825"/>
            <a:ext cx="9336405" cy="1568450"/>
          </a:xfrm>
          <a:prstGeom prst="rect">
            <a:avLst/>
          </a:prstGeom>
          <a:noFill/>
        </p:spPr>
        <p:txBody>
          <a:bodyPr wrap="square" rtlCol="0" anchor="t">
            <a:spAutoFit/>
          </a:bodyPr>
          <a:p>
            <a:r>
              <a:rPr lang="en-US" altLang="zh-CN" sz="2400" dirty="0">
                <a:solidFill>
                  <a:schemeClr val="bg1"/>
                </a:solidFill>
                <a:latin typeface="微软雅黑" panose="020B0503020204020204" pitchFamily="34" charset="-122"/>
                <a:ea typeface="微软雅黑" panose="020B0503020204020204" pitchFamily="34" charset="-122"/>
                <a:sym typeface="+mn-ea"/>
              </a:rPr>
              <a:t>       </a:t>
            </a:r>
            <a:r>
              <a:rPr lang="zh-CN" altLang="en-US" sz="2400" dirty="0">
                <a:solidFill>
                  <a:schemeClr val="bg1"/>
                </a:solidFill>
                <a:latin typeface="微软雅黑" panose="020B0503020204020204" pitchFamily="34" charset="-122"/>
                <a:ea typeface="微软雅黑" panose="020B0503020204020204" pitchFamily="34" charset="-122"/>
                <a:sym typeface="+mn-ea"/>
              </a:rPr>
              <a:t>多数机器人将腕部结构的驱动部分安排在小臂上。首先设法使几个电机同轴旋转的心轴和多层套简上去，当运动传入腕部后再分别实现各个动作。从驱动方式看，</a:t>
            </a:r>
            <a:r>
              <a:rPr lang="zh-CN" altLang="en-US" sz="2400" b="1" dirty="0">
                <a:solidFill>
                  <a:srgbClr val="FF0000"/>
                </a:solidFill>
                <a:latin typeface="微软雅黑" panose="020B0503020204020204" pitchFamily="34" charset="-122"/>
                <a:ea typeface="微软雅黑" panose="020B0503020204020204" pitchFamily="34" charset="-122"/>
                <a:sym typeface="+mn-ea"/>
              </a:rPr>
              <a:t>腕部驱动一般有两种形式，即直接驱动和远程驱动。</a:t>
            </a:r>
            <a:endParaRPr lang="zh-CN" altLang="en-US" sz="2400" b="1" dirty="0">
              <a:solidFill>
                <a:srgbClr val="FF0000"/>
              </a:solidFill>
              <a:latin typeface="微软雅黑" panose="020B0503020204020204" pitchFamily="34" charset="-122"/>
              <a:ea typeface="微软雅黑" panose="020B0503020204020204" pitchFamily="34" charset="-122"/>
              <a:sym typeface="+mn-ea"/>
            </a:endParaRPr>
          </a:p>
        </p:txBody>
      </p:sp>
      <p:sp>
        <p:nvSpPr>
          <p:cNvPr id="3" name="Freeform 6"/>
          <p:cNvSpPr>
            <a:spLocks noEditPoints="1"/>
          </p:cNvSpPr>
          <p:nvPr>
            <p:custDataLst>
              <p:tags r:id="rId12"/>
            </p:custDataLst>
          </p:nvPr>
        </p:nvSpPr>
        <p:spPr bwMode="auto">
          <a:xfrm rot="7172877">
            <a:off x="6120731" y="3718467"/>
            <a:ext cx="424607" cy="440792"/>
          </a:xfrm>
          <a:custGeom>
            <a:avLst/>
            <a:gdLst>
              <a:gd name="T0" fmla="*/ 1980 w 3569"/>
              <a:gd name="T1" fmla="*/ 1327 h 3703"/>
              <a:gd name="T2" fmla="*/ 2153 w 3569"/>
              <a:gd name="T3" fmla="*/ 1142 h 3703"/>
              <a:gd name="T4" fmla="*/ 2343 w 3569"/>
              <a:gd name="T5" fmla="*/ 1022 h 3703"/>
              <a:gd name="T6" fmla="*/ 2531 w 3569"/>
              <a:gd name="T7" fmla="*/ 900 h 3703"/>
              <a:gd name="T8" fmla="*/ 2563 w 3569"/>
              <a:gd name="T9" fmla="*/ 606 h 3703"/>
              <a:gd name="T10" fmla="*/ 2421 w 3569"/>
              <a:gd name="T11" fmla="*/ 277 h 3703"/>
              <a:gd name="T12" fmla="*/ 2138 w 3569"/>
              <a:gd name="T13" fmla="*/ 37 h 3703"/>
              <a:gd name="T14" fmla="*/ 1802 w 3569"/>
              <a:gd name="T15" fmla="*/ 22 h 3703"/>
              <a:gd name="T16" fmla="*/ 1502 w 3569"/>
              <a:gd name="T17" fmla="*/ 170 h 3703"/>
              <a:gd name="T18" fmla="*/ 1291 w 3569"/>
              <a:gd name="T19" fmla="*/ 481 h 3703"/>
              <a:gd name="T20" fmla="*/ 1307 w 3569"/>
              <a:gd name="T21" fmla="*/ 760 h 3703"/>
              <a:gd name="T22" fmla="*/ 1483 w 3569"/>
              <a:gd name="T23" fmla="*/ 982 h 3703"/>
              <a:gd name="T24" fmla="*/ 1610 w 3569"/>
              <a:gd name="T25" fmla="*/ 1204 h 3703"/>
              <a:gd name="T26" fmla="*/ 1776 w 3569"/>
              <a:gd name="T27" fmla="*/ 1382 h 3703"/>
              <a:gd name="T28" fmla="*/ 1028 w 3569"/>
              <a:gd name="T29" fmla="*/ 1515 h 3703"/>
              <a:gd name="T30" fmla="*/ 1152 w 3569"/>
              <a:gd name="T31" fmla="*/ 1226 h 3703"/>
              <a:gd name="T32" fmla="*/ 1068 w 3569"/>
              <a:gd name="T33" fmla="*/ 940 h 3703"/>
              <a:gd name="T34" fmla="*/ 921 w 3569"/>
              <a:gd name="T35" fmla="*/ 710 h 3703"/>
              <a:gd name="T36" fmla="*/ 733 w 3569"/>
              <a:gd name="T37" fmla="*/ 546 h 3703"/>
              <a:gd name="T38" fmla="*/ 380 w 3569"/>
              <a:gd name="T39" fmla="*/ 576 h 3703"/>
              <a:gd name="T40" fmla="*/ 137 w 3569"/>
              <a:gd name="T41" fmla="*/ 774 h 3703"/>
              <a:gd name="T42" fmla="*/ 49 w 3569"/>
              <a:gd name="T43" fmla="*/ 1073 h 3703"/>
              <a:gd name="T44" fmla="*/ 1 w 3569"/>
              <a:gd name="T45" fmla="*/ 1351 h 3703"/>
              <a:gd name="T46" fmla="*/ 65 w 3569"/>
              <a:gd name="T47" fmla="*/ 1596 h 3703"/>
              <a:gd name="T48" fmla="*/ 336 w 3569"/>
              <a:gd name="T49" fmla="*/ 1823 h 3703"/>
              <a:gd name="T50" fmla="*/ 622 w 3569"/>
              <a:gd name="T51" fmla="*/ 1841 h 3703"/>
              <a:gd name="T52" fmla="*/ 864 w 3569"/>
              <a:gd name="T53" fmla="*/ 1655 h 3703"/>
              <a:gd name="T54" fmla="*/ 3336 w 3569"/>
              <a:gd name="T55" fmla="*/ 1074 h 3703"/>
              <a:gd name="T56" fmla="*/ 3000 w 3569"/>
              <a:gd name="T57" fmla="*/ 982 h 3703"/>
              <a:gd name="T58" fmla="*/ 2763 w 3569"/>
              <a:gd name="T59" fmla="*/ 1125 h 3703"/>
              <a:gd name="T60" fmla="*/ 2541 w 3569"/>
              <a:gd name="T61" fmla="*/ 1314 h 3703"/>
              <a:gd name="T62" fmla="*/ 2443 w 3569"/>
              <a:gd name="T63" fmla="*/ 1615 h 3703"/>
              <a:gd name="T64" fmla="*/ 2566 w 3569"/>
              <a:gd name="T65" fmla="*/ 1936 h 3703"/>
              <a:gd name="T66" fmla="*/ 2700 w 3569"/>
              <a:gd name="T67" fmla="*/ 2160 h 3703"/>
              <a:gd name="T68" fmla="*/ 2886 w 3569"/>
              <a:gd name="T69" fmla="*/ 2313 h 3703"/>
              <a:gd name="T70" fmla="*/ 3228 w 3569"/>
              <a:gd name="T71" fmla="*/ 2261 h 3703"/>
              <a:gd name="T72" fmla="*/ 3459 w 3569"/>
              <a:gd name="T73" fmla="*/ 2093 h 3703"/>
              <a:gd name="T74" fmla="*/ 3528 w 3569"/>
              <a:gd name="T75" fmla="*/ 1827 h 3703"/>
              <a:gd name="T76" fmla="*/ 3568 w 3569"/>
              <a:gd name="T77" fmla="*/ 1529 h 3703"/>
              <a:gd name="T78" fmla="*/ 3505 w 3569"/>
              <a:gd name="T79" fmla="*/ 1243 h 3703"/>
              <a:gd name="T80" fmla="*/ 1463 w 3569"/>
              <a:gd name="T81" fmla="*/ 1636 h 3703"/>
              <a:gd name="T82" fmla="*/ 1184 w 3569"/>
              <a:gd name="T83" fmla="*/ 1714 h 3703"/>
              <a:gd name="T84" fmla="*/ 922 w 3569"/>
              <a:gd name="T85" fmla="*/ 1967 h 3703"/>
              <a:gd name="T86" fmla="*/ 563 w 3569"/>
              <a:gd name="T87" fmla="*/ 2430 h 3703"/>
              <a:gd name="T88" fmla="*/ 411 w 3569"/>
              <a:gd name="T89" fmla="*/ 2833 h 3703"/>
              <a:gd name="T90" fmla="*/ 473 w 3569"/>
              <a:gd name="T91" fmla="*/ 3157 h 3703"/>
              <a:gd name="T92" fmla="*/ 776 w 3569"/>
              <a:gd name="T93" fmla="*/ 3442 h 3703"/>
              <a:gd name="T94" fmla="*/ 1182 w 3569"/>
              <a:gd name="T95" fmla="*/ 3607 h 3703"/>
              <a:gd name="T96" fmla="*/ 1558 w 3569"/>
              <a:gd name="T97" fmla="*/ 3682 h 3703"/>
              <a:gd name="T98" fmla="*/ 1988 w 3569"/>
              <a:gd name="T99" fmla="*/ 3700 h 3703"/>
              <a:gd name="T100" fmla="*/ 2404 w 3569"/>
              <a:gd name="T101" fmla="*/ 3609 h 3703"/>
              <a:gd name="T102" fmla="*/ 2648 w 3569"/>
              <a:gd name="T103" fmla="*/ 3395 h 3703"/>
              <a:gd name="T104" fmla="*/ 2725 w 3569"/>
              <a:gd name="T105" fmla="*/ 3074 h 3703"/>
              <a:gd name="T106" fmla="*/ 2627 w 3569"/>
              <a:gd name="T107" fmla="*/ 2610 h 3703"/>
              <a:gd name="T108" fmla="*/ 2336 w 3569"/>
              <a:gd name="T109" fmla="*/ 2065 h 3703"/>
              <a:gd name="T110" fmla="*/ 1997 w 3569"/>
              <a:gd name="T111" fmla="*/ 1759 h 3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69" h="3703">
                <a:moveTo>
                  <a:pt x="1807" y="1391"/>
                </a:moveTo>
                <a:lnTo>
                  <a:pt x="1838" y="1394"/>
                </a:lnTo>
                <a:lnTo>
                  <a:pt x="1868" y="1390"/>
                </a:lnTo>
                <a:lnTo>
                  <a:pt x="1898" y="1381"/>
                </a:lnTo>
                <a:lnTo>
                  <a:pt x="1926" y="1367"/>
                </a:lnTo>
                <a:lnTo>
                  <a:pt x="1953" y="1349"/>
                </a:lnTo>
                <a:lnTo>
                  <a:pt x="1980" y="1327"/>
                </a:lnTo>
                <a:lnTo>
                  <a:pt x="2006" y="1303"/>
                </a:lnTo>
                <a:lnTo>
                  <a:pt x="2031" y="1277"/>
                </a:lnTo>
                <a:lnTo>
                  <a:pt x="2055" y="1249"/>
                </a:lnTo>
                <a:lnTo>
                  <a:pt x="2080" y="1222"/>
                </a:lnTo>
                <a:lnTo>
                  <a:pt x="2105" y="1193"/>
                </a:lnTo>
                <a:lnTo>
                  <a:pt x="2129" y="1166"/>
                </a:lnTo>
                <a:lnTo>
                  <a:pt x="2153" y="1142"/>
                </a:lnTo>
                <a:lnTo>
                  <a:pt x="2177" y="1119"/>
                </a:lnTo>
                <a:lnTo>
                  <a:pt x="2201" y="1099"/>
                </a:lnTo>
                <a:lnTo>
                  <a:pt x="2226" y="1082"/>
                </a:lnTo>
                <a:lnTo>
                  <a:pt x="2254" y="1066"/>
                </a:lnTo>
                <a:lnTo>
                  <a:pt x="2282" y="1052"/>
                </a:lnTo>
                <a:lnTo>
                  <a:pt x="2312" y="1037"/>
                </a:lnTo>
                <a:lnTo>
                  <a:pt x="2343" y="1022"/>
                </a:lnTo>
                <a:lnTo>
                  <a:pt x="2373" y="1008"/>
                </a:lnTo>
                <a:lnTo>
                  <a:pt x="2404" y="993"/>
                </a:lnTo>
                <a:lnTo>
                  <a:pt x="2433" y="977"/>
                </a:lnTo>
                <a:lnTo>
                  <a:pt x="2461" y="961"/>
                </a:lnTo>
                <a:lnTo>
                  <a:pt x="2487" y="943"/>
                </a:lnTo>
                <a:lnTo>
                  <a:pt x="2511" y="922"/>
                </a:lnTo>
                <a:lnTo>
                  <a:pt x="2531" y="900"/>
                </a:lnTo>
                <a:lnTo>
                  <a:pt x="2548" y="875"/>
                </a:lnTo>
                <a:lnTo>
                  <a:pt x="2560" y="848"/>
                </a:lnTo>
                <a:lnTo>
                  <a:pt x="2568" y="818"/>
                </a:lnTo>
                <a:lnTo>
                  <a:pt x="2574" y="767"/>
                </a:lnTo>
                <a:lnTo>
                  <a:pt x="2575" y="714"/>
                </a:lnTo>
                <a:lnTo>
                  <a:pt x="2572" y="660"/>
                </a:lnTo>
                <a:lnTo>
                  <a:pt x="2563" y="606"/>
                </a:lnTo>
                <a:lnTo>
                  <a:pt x="2551" y="552"/>
                </a:lnTo>
                <a:lnTo>
                  <a:pt x="2536" y="498"/>
                </a:lnTo>
                <a:lnTo>
                  <a:pt x="2518" y="448"/>
                </a:lnTo>
                <a:lnTo>
                  <a:pt x="2496" y="399"/>
                </a:lnTo>
                <a:lnTo>
                  <a:pt x="2474" y="354"/>
                </a:lnTo>
                <a:lnTo>
                  <a:pt x="2448" y="315"/>
                </a:lnTo>
                <a:lnTo>
                  <a:pt x="2421" y="277"/>
                </a:lnTo>
                <a:lnTo>
                  <a:pt x="2388" y="238"/>
                </a:lnTo>
                <a:lnTo>
                  <a:pt x="2353" y="199"/>
                </a:lnTo>
                <a:lnTo>
                  <a:pt x="2314" y="162"/>
                </a:lnTo>
                <a:lnTo>
                  <a:pt x="2272" y="125"/>
                </a:lnTo>
                <a:lnTo>
                  <a:pt x="2229" y="92"/>
                </a:lnTo>
                <a:lnTo>
                  <a:pt x="2184" y="62"/>
                </a:lnTo>
                <a:lnTo>
                  <a:pt x="2138" y="37"/>
                </a:lnTo>
                <a:lnTo>
                  <a:pt x="2090" y="18"/>
                </a:lnTo>
                <a:lnTo>
                  <a:pt x="2044" y="7"/>
                </a:lnTo>
                <a:lnTo>
                  <a:pt x="1999" y="1"/>
                </a:lnTo>
                <a:lnTo>
                  <a:pt x="1952" y="0"/>
                </a:lnTo>
                <a:lnTo>
                  <a:pt x="1902" y="3"/>
                </a:lnTo>
                <a:lnTo>
                  <a:pt x="1853" y="11"/>
                </a:lnTo>
                <a:lnTo>
                  <a:pt x="1802" y="22"/>
                </a:lnTo>
                <a:lnTo>
                  <a:pt x="1752" y="36"/>
                </a:lnTo>
                <a:lnTo>
                  <a:pt x="1704" y="53"/>
                </a:lnTo>
                <a:lnTo>
                  <a:pt x="1656" y="72"/>
                </a:lnTo>
                <a:lnTo>
                  <a:pt x="1614" y="93"/>
                </a:lnTo>
                <a:lnTo>
                  <a:pt x="1573" y="116"/>
                </a:lnTo>
                <a:lnTo>
                  <a:pt x="1538" y="141"/>
                </a:lnTo>
                <a:lnTo>
                  <a:pt x="1502" y="170"/>
                </a:lnTo>
                <a:lnTo>
                  <a:pt x="1466" y="205"/>
                </a:lnTo>
                <a:lnTo>
                  <a:pt x="1431" y="244"/>
                </a:lnTo>
                <a:lnTo>
                  <a:pt x="1398" y="287"/>
                </a:lnTo>
                <a:lnTo>
                  <a:pt x="1367" y="333"/>
                </a:lnTo>
                <a:lnTo>
                  <a:pt x="1338" y="381"/>
                </a:lnTo>
                <a:lnTo>
                  <a:pt x="1313" y="432"/>
                </a:lnTo>
                <a:lnTo>
                  <a:pt x="1291" y="481"/>
                </a:lnTo>
                <a:lnTo>
                  <a:pt x="1274" y="532"/>
                </a:lnTo>
                <a:lnTo>
                  <a:pt x="1264" y="580"/>
                </a:lnTo>
                <a:lnTo>
                  <a:pt x="1261" y="618"/>
                </a:lnTo>
                <a:lnTo>
                  <a:pt x="1264" y="655"/>
                </a:lnTo>
                <a:lnTo>
                  <a:pt x="1274" y="691"/>
                </a:lnTo>
                <a:lnTo>
                  <a:pt x="1289" y="726"/>
                </a:lnTo>
                <a:lnTo>
                  <a:pt x="1307" y="760"/>
                </a:lnTo>
                <a:lnTo>
                  <a:pt x="1330" y="794"/>
                </a:lnTo>
                <a:lnTo>
                  <a:pt x="1353" y="827"/>
                </a:lnTo>
                <a:lnTo>
                  <a:pt x="1379" y="859"/>
                </a:lnTo>
                <a:lnTo>
                  <a:pt x="1406" y="891"/>
                </a:lnTo>
                <a:lnTo>
                  <a:pt x="1433" y="922"/>
                </a:lnTo>
                <a:lnTo>
                  <a:pt x="1459" y="953"/>
                </a:lnTo>
                <a:lnTo>
                  <a:pt x="1483" y="982"/>
                </a:lnTo>
                <a:lnTo>
                  <a:pt x="1504" y="1011"/>
                </a:lnTo>
                <a:lnTo>
                  <a:pt x="1522" y="1039"/>
                </a:lnTo>
                <a:lnTo>
                  <a:pt x="1540" y="1070"/>
                </a:lnTo>
                <a:lnTo>
                  <a:pt x="1557" y="1102"/>
                </a:lnTo>
                <a:lnTo>
                  <a:pt x="1574" y="1135"/>
                </a:lnTo>
                <a:lnTo>
                  <a:pt x="1592" y="1170"/>
                </a:lnTo>
                <a:lnTo>
                  <a:pt x="1610" y="1204"/>
                </a:lnTo>
                <a:lnTo>
                  <a:pt x="1629" y="1237"/>
                </a:lnTo>
                <a:lnTo>
                  <a:pt x="1650" y="1269"/>
                </a:lnTo>
                <a:lnTo>
                  <a:pt x="1671" y="1299"/>
                </a:lnTo>
                <a:lnTo>
                  <a:pt x="1695" y="1326"/>
                </a:lnTo>
                <a:lnTo>
                  <a:pt x="1720" y="1349"/>
                </a:lnTo>
                <a:lnTo>
                  <a:pt x="1747" y="1369"/>
                </a:lnTo>
                <a:lnTo>
                  <a:pt x="1776" y="1382"/>
                </a:lnTo>
                <a:lnTo>
                  <a:pt x="1807" y="1391"/>
                </a:lnTo>
                <a:lnTo>
                  <a:pt x="1807" y="1391"/>
                </a:lnTo>
                <a:close/>
                <a:moveTo>
                  <a:pt x="895" y="1632"/>
                </a:moveTo>
                <a:lnTo>
                  <a:pt x="931" y="1605"/>
                </a:lnTo>
                <a:lnTo>
                  <a:pt x="966" y="1577"/>
                </a:lnTo>
                <a:lnTo>
                  <a:pt x="998" y="1547"/>
                </a:lnTo>
                <a:lnTo>
                  <a:pt x="1028" y="1515"/>
                </a:lnTo>
                <a:lnTo>
                  <a:pt x="1056" y="1481"/>
                </a:lnTo>
                <a:lnTo>
                  <a:pt x="1081" y="1444"/>
                </a:lnTo>
                <a:lnTo>
                  <a:pt x="1102" y="1406"/>
                </a:lnTo>
                <a:lnTo>
                  <a:pt x="1121" y="1364"/>
                </a:lnTo>
                <a:lnTo>
                  <a:pt x="1136" y="1321"/>
                </a:lnTo>
                <a:lnTo>
                  <a:pt x="1146" y="1273"/>
                </a:lnTo>
                <a:lnTo>
                  <a:pt x="1152" y="1226"/>
                </a:lnTo>
                <a:lnTo>
                  <a:pt x="1152" y="1181"/>
                </a:lnTo>
                <a:lnTo>
                  <a:pt x="1146" y="1138"/>
                </a:lnTo>
                <a:lnTo>
                  <a:pt x="1137" y="1097"/>
                </a:lnTo>
                <a:lnTo>
                  <a:pt x="1125" y="1056"/>
                </a:lnTo>
                <a:lnTo>
                  <a:pt x="1108" y="1017"/>
                </a:lnTo>
                <a:lnTo>
                  <a:pt x="1090" y="979"/>
                </a:lnTo>
                <a:lnTo>
                  <a:pt x="1068" y="940"/>
                </a:lnTo>
                <a:lnTo>
                  <a:pt x="1044" y="903"/>
                </a:lnTo>
                <a:lnTo>
                  <a:pt x="1021" y="866"/>
                </a:lnTo>
                <a:lnTo>
                  <a:pt x="1002" y="836"/>
                </a:lnTo>
                <a:lnTo>
                  <a:pt x="981" y="805"/>
                </a:lnTo>
                <a:lnTo>
                  <a:pt x="962" y="773"/>
                </a:lnTo>
                <a:lnTo>
                  <a:pt x="942" y="741"/>
                </a:lnTo>
                <a:lnTo>
                  <a:pt x="921" y="710"/>
                </a:lnTo>
                <a:lnTo>
                  <a:pt x="899" y="679"/>
                </a:lnTo>
                <a:lnTo>
                  <a:pt x="875" y="650"/>
                </a:lnTo>
                <a:lnTo>
                  <a:pt x="851" y="623"/>
                </a:lnTo>
                <a:lnTo>
                  <a:pt x="825" y="598"/>
                </a:lnTo>
                <a:lnTo>
                  <a:pt x="795" y="577"/>
                </a:lnTo>
                <a:lnTo>
                  <a:pt x="766" y="560"/>
                </a:lnTo>
                <a:lnTo>
                  <a:pt x="733" y="546"/>
                </a:lnTo>
                <a:lnTo>
                  <a:pt x="697" y="537"/>
                </a:lnTo>
                <a:lnTo>
                  <a:pt x="646" y="530"/>
                </a:lnTo>
                <a:lnTo>
                  <a:pt x="591" y="530"/>
                </a:lnTo>
                <a:lnTo>
                  <a:pt x="537" y="534"/>
                </a:lnTo>
                <a:lnTo>
                  <a:pt x="483" y="544"/>
                </a:lnTo>
                <a:lnTo>
                  <a:pt x="430" y="558"/>
                </a:lnTo>
                <a:lnTo>
                  <a:pt x="380" y="576"/>
                </a:lnTo>
                <a:lnTo>
                  <a:pt x="330" y="597"/>
                </a:lnTo>
                <a:lnTo>
                  <a:pt x="285" y="622"/>
                </a:lnTo>
                <a:lnTo>
                  <a:pt x="242" y="649"/>
                </a:lnTo>
                <a:lnTo>
                  <a:pt x="211" y="675"/>
                </a:lnTo>
                <a:lnTo>
                  <a:pt x="182" y="704"/>
                </a:lnTo>
                <a:lnTo>
                  <a:pt x="159" y="737"/>
                </a:lnTo>
                <a:lnTo>
                  <a:pt x="137" y="774"/>
                </a:lnTo>
                <a:lnTo>
                  <a:pt x="118" y="812"/>
                </a:lnTo>
                <a:lnTo>
                  <a:pt x="102" y="853"/>
                </a:lnTo>
                <a:lnTo>
                  <a:pt x="88" y="895"/>
                </a:lnTo>
                <a:lnTo>
                  <a:pt x="76" y="939"/>
                </a:lnTo>
                <a:lnTo>
                  <a:pt x="66" y="983"/>
                </a:lnTo>
                <a:lnTo>
                  <a:pt x="57" y="1028"/>
                </a:lnTo>
                <a:lnTo>
                  <a:pt x="49" y="1073"/>
                </a:lnTo>
                <a:lnTo>
                  <a:pt x="43" y="1111"/>
                </a:lnTo>
                <a:lnTo>
                  <a:pt x="35" y="1150"/>
                </a:lnTo>
                <a:lnTo>
                  <a:pt x="27" y="1189"/>
                </a:lnTo>
                <a:lnTo>
                  <a:pt x="19" y="1229"/>
                </a:lnTo>
                <a:lnTo>
                  <a:pt x="11" y="1270"/>
                </a:lnTo>
                <a:lnTo>
                  <a:pt x="5" y="1310"/>
                </a:lnTo>
                <a:lnTo>
                  <a:pt x="1" y="1351"/>
                </a:lnTo>
                <a:lnTo>
                  <a:pt x="0" y="1390"/>
                </a:lnTo>
                <a:lnTo>
                  <a:pt x="0" y="1427"/>
                </a:lnTo>
                <a:lnTo>
                  <a:pt x="4" y="1465"/>
                </a:lnTo>
                <a:lnTo>
                  <a:pt x="11" y="1498"/>
                </a:lnTo>
                <a:lnTo>
                  <a:pt x="23" y="1531"/>
                </a:lnTo>
                <a:lnTo>
                  <a:pt x="39" y="1561"/>
                </a:lnTo>
                <a:lnTo>
                  <a:pt x="65" y="1596"/>
                </a:lnTo>
                <a:lnTo>
                  <a:pt x="94" y="1632"/>
                </a:lnTo>
                <a:lnTo>
                  <a:pt x="128" y="1668"/>
                </a:lnTo>
                <a:lnTo>
                  <a:pt x="165" y="1703"/>
                </a:lnTo>
                <a:lnTo>
                  <a:pt x="206" y="1738"/>
                </a:lnTo>
                <a:lnTo>
                  <a:pt x="248" y="1769"/>
                </a:lnTo>
                <a:lnTo>
                  <a:pt x="292" y="1799"/>
                </a:lnTo>
                <a:lnTo>
                  <a:pt x="336" y="1823"/>
                </a:lnTo>
                <a:lnTo>
                  <a:pt x="381" y="1845"/>
                </a:lnTo>
                <a:lnTo>
                  <a:pt x="426" y="1862"/>
                </a:lnTo>
                <a:lnTo>
                  <a:pt x="470" y="1873"/>
                </a:lnTo>
                <a:lnTo>
                  <a:pt x="508" y="1875"/>
                </a:lnTo>
                <a:lnTo>
                  <a:pt x="546" y="1871"/>
                </a:lnTo>
                <a:lnTo>
                  <a:pt x="585" y="1858"/>
                </a:lnTo>
                <a:lnTo>
                  <a:pt x="622" y="1841"/>
                </a:lnTo>
                <a:lnTo>
                  <a:pt x="659" y="1820"/>
                </a:lnTo>
                <a:lnTo>
                  <a:pt x="695" y="1794"/>
                </a:lnTo>
                <a:lnTo>
                  <a:pt x="731" y="1767"/>
                </a:lnTo>
                <a:lnTo>
                  <a:pt x="765" y="1738"/>
                </a:lnTo>
                <a:lnTo>
                  <a:pt x="799" y="1709"/>
                </a:lnTo>
                <a:lnTo>
                  <a:pt x="833" y="1681"/>
                </a:lnTo>
                <a:lnTo>
                  <a:pt x="864" y="1655"/>
                </a:lnTo>
                <a:lnTo>
                  <a:pt x="895" y="1632"/>
                </a:lnTo>
                <a:lnTo>
                  <a:pt x="895" y="1632"/>
                </a:lnTo>
                <a:close/>
                <a:moveTo>
                  <a:pt x="3505" y="1243"/>
                </a:moveTo>
                <a:lnTo>
                  <a:pt x="3470" y="1198"/>
                </a:lnTo>
                <a:lnTo>
                  <a:pt x="3429" y="1154"/>
                </a:lnTo>
                <a:lnTo>
                  <a:pt x="3384" y="1112"/>
                </a:lnTo>
                <a:lnTo>
                  <a:pt x="3336" y="1074"/>
                </a:lnTo>
                <a:lnTo>
                  <a:pt x="3283" y="1042"/>
                </a:lnTo>
                <a:lnTo>
                  <a:pt x="3229" y="1013"/>
                </a:lnTo>
                <a:lnTo>
                  <a:pt x="3171" y="991"/>
                </a:lnTo>
                <a:lnTo>
                  <a:pt x="3114" y="976"/>
                </a:lnTo>
                <a:lnTo>
                  <a:pt x="3075" y="973"/>
                </a:lnTo>
                <a:lnTo>
                  <a:pt x="3037" y="975"/>
                </a:lnTo>
                <a:lnTo>
                  <a:pt x="3000" y="982"/>
                </a:lnTo>
                <a:lnTo>
                  <a:pt x="2964" y="994"/>
                </a:lnTo>
                <a:lnTo>
                  <a:pt x="2928" y="1011"/>
                </a:lnTo>
                <a:lnTo>
                  <a:pt x="2894" y="1030"/>
                </a:lnTo>
                <a:lnTo>
                  <a:pt x="2860" y="1052"/>
                </a:lnTo>
                <a:lnTo>
                  <a:pt x="2827" y="1075"/>
                </a:lnTo>
                <a:lnTo>
                  <a:pt x="2795" y="1100"/>
                </a:lnTo>
                <a:lnTo>
                  <a:pt x="2763" y="1125"/>
                </a:lnTo>
                <a:lnTo>
                  <a:pt x="2732" y="1148"/>
                </a:lnTo>
                <a:lnTo>
                  <a:pt x="2701" y="1172"/>
                </a:lnTo>
                <a:lnTo>
                  <a:pt x="2666" y="1198"/>
                </a:lnTo>
                <a:lnTo>
                  <a:pt x="2632" y="1225"/>
                </a:lnTo>
                <a:lnTo>
                  <a:pt x="2600" y="1253"/>
                </a:lnTo>
                <a:lnTo>
                  <a:pt x="2569" y="1283"/>
                </a:lnTo>
                <a:lnTo>
                  <a:pt x="2541" y="1314"/>
                </a:lnTo>
                <a:lnTo>
                  <a:pt x="2515" y="1348"/>
                </a:lnTo>
                <a:lnTo>
                  <a:pt x="2493" y="1384"/>
                </a:lnTo>
                <a:lnTo>
                  <a:pt x="2475" y="1423"/>
                </a:lnTo>
                <a:lnTo>
                  <a:pt x="2460" y="1465"/>
                </a:lnTo>
                <a:lnTo>
                  <a:pt x="2449" y="1511"/>
                </a:lnTo>
                <a:lnTo>
                  <a:pt x="2443" y="1564"/>
                </a:lnTo>
                <a:lnTo>
                  <a:pt x="2443" y="1615"/>
                </a:lnTo>
                <a:lnTo>
                  <a:pt x="2448" y="1666"/>
                </a:lnTo>
                <a:lnTo>
                  <a:pt x="2458" y="1714"/>
                </a:lnTo>
                <a:lnTo>
                  <a:pt x="2472" y="1760"/>
                </a:lnTo>
                <a:lnTo>
                  <a:pt x="2490" y="1807"/>
                </a:lnTo>
                <a:lnTo>
                  <a:pt x="2513" y="1850"/>
                </a:lnTo>
                <a:lnTo>
                  <a:pt x="2539" y="1894"/>
                </a:lnTo>
                <a:lnTo>
                  <a:pt x="2566" y="1936"/>
                </a:lnTo>
                <a:lnTo>
                  <a:pt x="2584" y="1964"/>
                </a:lnTo>
                <a:lnTo>
                  <a:pt x="2602" y="1994"/>
                </a:lnTo>
                <a:lnTo>
                  <a:pt x="2621" y="2026"/>
                </a:lnTo>
                <a:lnTo>
                  <a:pt x="2639" y="2060"/>
                </a:lnTo>
                <a:lnTo>
                  <a:pt x="2658" y="2093"/>
                </a:lnTo>
                <a:lnTo>
                  <a:pt x="2679" y="2127"/>
                </a:lnTo>
                <a:lnTo>
                  <a:pt x="2700" y="2160"/>
                </a:lnTo>
                <a:lnTo>
                  <a:pt x="2721" y="2191"/>
                </a:lnTo>
                <a:lnTo>
                  <a:pt x="2745" y="2220"/>
                </a:lnTo>
                <a:lnTo>
                  <a:pt x="2770" y="2247"/>
                </a:lnTo>
                <a:lnTo>
                  <a:pt x="2796" y="2270"/>
                </a:lnTo>
                <a:lnTo>
                  <a:pt x="2824" y="2289"/>
                </a:lnTo>
                <a:lnTo>
                  <a:pt x="2854" y="2304"/>
                </a:lnTo>
                <a:lnTo>
                  <a:pt x="2886" y="2313"/>
                </a:lnTo>
                <a:lnTo>
                  <a:pt x="2931" y="2318"/>
                </a:lnTo>
                <a:lnTo>
                  <a:pt x="2978" y="2318"/>
                </a:lnTo>
                <a:lnTo>
                  <a:pt x="3027" y="2314"/>
                </a:lnTo>
                <a:lnTo>
                  <a:pt x="3078" y="2306"/>
                </a:lnTo>
                <a:lnTo>
                  <a:pt x="3128" y="2294"/>
                </a:lnTo>
                <a:lnTo>
                  <a:pt x="3178" y="2279"/>
                </a:lnTo>
                <a:lnTo>
                  <a:pt x="3228" y="2261"/>
                </a:lnTo>
                <a:lnTo>
                  <a:pt x="3274" y="2241"/>
                </a:lnTo>
                <a:lnTo>
                  <a:pt x="3318" y="2219"/>
                </a:lnTo>
                <a:lnTo>
                  <a:pt x="3358" y="2196"/>
                </a:lnTo>
                <a:lnTo>
                  <a:pt x="3393" y="2172"/>
                </a:lnTo>
                <a:lnTo>
                  <a:pt x="3419" y="2150"/>
                </a:lnTo>
                <a:lnTo>
                  <a:pt x="3441" y="2123"/>
                </a:lnTo>
                <a:lnTo>
                  <a:pt x="3459" y="2093"/>
                </a:lnTo>
                <a:lnTo>
                  <a:pt x="3474" y="2061"/>
                </a:lnTo>
                <a:lnTo>
                  <a:pt x="3488" y="2025"/>
                </a:lnTo>
                <a:lnTo>
                  <a:pt x="3499" y="1988"/>
                </a:lnTo>
                <a:lnTo>
                  <a:pt x="3508" y="1948"/>
                </a:lnTo>
                <a:lnTo>
                  <a:pt x="3516" y="1908"/>
                </a:lnTo>
                <a:lnTo>
                  <a:pt x="3523" y="1867"/>
                </a:lnTo>
                <a:lnTo>
                  <a:pt x="3528" y="1827"/>
                </a:lnTo>
                <a:lnTo>
                  <a:pt x="3534" y="1787"/>
                </a:lnTo>
                <a:lnTo>
                  <a:pt x="3540" y="1748"/>
                </a:lnTo>
                <a:lnTo>
                  <a:pt x="3546" y="1710"/>
                </a:lnTo>
                <a:lnTo>
                  <a:pt x="3553" y="1665"/>
                </a:lnTo>
                <a:lnTo>
                  <a:pt x="3560" y="1620"/>
                </a:lnTo>
                <a:lnTo>
                  <a:pt x="3564" y="1575"/>
                </a:lnTo>
                <a:lnTo>
                  <a:pt x="3568" y="1529"/>
                </a:lnTo>
                <a:lnTo>
                  <a:pt x="3569" y="1485"/>
                </a:lnTo>
                <a:lnTo>
                  <a:pt x="3567" y="1440"/>
                </a:lnTo>
                <a:lnTo>
                  <a:pt x="3562" y="1397"/>
                </a:lnTo>
                <a:lnTo>
                  <a:pt x="3554" y="1355"/>
                </a:lnTo>
                <a:lnTo>
                  <a:pt x="3542" y="1316"/>
                </a:lnTo>
                <a:lnTo>
                  <a:pt x="3526" y="1278"/>
                </a:lnTo>
                <a:lnTo>
                  <a:pt x="3505" y="1243"/>
                </a:lnTo>
                <a:lnTo>
                  <a:pt x="3505" y="1243"/>
                </a:lnTo>
                <a:close/>
                <a:moveTo>
                  <a:pt x="1758" y="1672"/>
                </a:moveTo>
                <a:lnTo>
                  <a:pt x="1689" y="1659"/>
                </a:lnTo>
                <a:lnTo>
                  <a:pt x="1626" y="1649"/>
                </a:lnTo>
                <a:lnTo>
                  <a:pt x="1567" y="1641"/>
                </a:lnTo>
                <a:lnTo>
                  <a:pt x="1513" y="1637"/>
                </a:lnTo>
                <a:lnTo>
                  <a:pt x="1463" y="1636"/>
                </a:lnTo>
                <a:lnTo>
                  <a:pt x="1416" y="1637"/>
                </a:lnTo>
                <a:lnTo>
                  <a:pt x="1372" y="1641"/>
                </a:lnTo>
                <a:lnTo>
                  <a:pt x="1332" y="1649"/>
                </a:lnTo>
                <a:lnTo>
                  <a:pt x="1292" y="1660"/>
                </a:lnTo>
                <a:lnTo>
                  <a:pt x="1255" y="1675"/>
                </a:lnTo>
                <a:lnTo>
                  <a:pt x="1219" y="1693"/>
                </a:lnTo>
                <a:lnTo>
                  <a:pt x="1184" y="1714"/>
                </a:lnTo>
                <a:lnTo>
                  <a:pt x="1149" y="1739"/>
                </a:lnTo>
                <a:lnTo>
                  <a:pt x="1114" y="1767"/>
                </a:lnTo>
                <a:lnTo>
                  <a:pt x="1079" y="1800"/>
                </a:lnTo>
                <a:lnTo>
                  <a:pt x="1042" y="1836"/>
                </a:lnTo>
                <a:lnTo>
                  <a:pt x="1005" y="1876"/>
                </a:lnTo>
                <a:lnTo>
                  <a:pt x="964" y="1919"/>
                </a:lnTo>
                <a:lnTo>
                  <a:pt x="922" y="1967"/>
                </a:lnTo>
                <a:lnTo>
                  <a:pt x="877" y="2019"/>
                </a:lnTo>
                <a:lnTo>
                  <a:pt x="827" y="2075"/>
                </a:lnTo>
                <a:lnTo>
                  <a:pt x="763" y="2151"/>
                </a:lnTo>
                <a:lnTo>
                  <a:pt x="704" y="2224"/>
                </a:lnTo>
                <a:lnTo>
                  <a:pt x="652" y="2295"/>
                </a:lnTo>
                <a:lnTo>
                  <a:pt x="605" y="2363"/>
                </a:lnTo>
                <a:lnTo>
                  <a:pt x="563" y="2430"/>
                </a:lnTo>
                <a:lnTo>
                  <a:pt x="526" y="2494"/>
                </a:lnTo>
                <a:lnTo>
                  <a:pt x="496" y="2556"/>
                </a:lnTo>
                <a:lnTo>
                  <a:pt x="469" y="2615"/>
                </a:lnTo>
                <a:lnTo>
                  <a:pt x="447" y="2673"/>
                </a:lnTo>
                <a:lnTo>
                  <a:pt x="430" y="2728"/>
                </a:lnTo>
                <a:lnTo>
                  <a:pt x="418" y="2782"/>
                </a:lnTo>
                <a:lnTo>
                  <a:pt x="411" y="2833"/>
                </a:lnTo>
                <a:lnTo>
                  <a:pt x="407" y="2883"/>
                </a:lnTo>
                <a:lnTo>
                  <a:pt x="408" y="2931"/>
                </a:lnTo>
                <a:lnTo>
                  <a:pt x="412" y="2977"/>
                </a:lnTo>
                <a:lnTo>
                  <a:pt x="420" y="3021"/>
                </a:lnTo>
                <a:lnTo>
                  <a:pt x="433" y="3064"/>
                </a:lnTo>
                <a:lnTo>
                  <a:pt x="447" y="3105"/>
                </a:lnTo>
                <a:lnTo>
                  <a:pt x="473" y="3157"/>
                </a:lnTo>
                <a:lnTo>
                  <a:pt x="505" y="3206"/>
                </a:lnTo>
                <a:lnTo>
                  <a:pt x="541" y="3253"/>
                </a:lnTo>
                <a:lnTo>
                  <a:pt x="580" y="3296"/>
                </a:lnTo>
                <a:lnTo>
                  <a:pt x="624" y="3336"/>
                </a:lnTo>
                <a:lnTo>
                  <a:pt x="673" y="3375"/>
                </a:lnTo>
                <a:lnTo>
                  <a:pt x="722" y="3409"/>
                </a:lnTo>
                <a:lnTo>
                  <a:pt x="776" y="3442"/>
                </a:lnTo>
                <a:lnTo>
                  <a:pt x="831" y="3472"/>
                </a:lnTo>
                <a:lnTo>
                  <a:pt x="888" y="3501"/>
                </a:lnTo>
                <a:lnTo>
                  <a:pt x="946" y="3526"/>
                </a:lnTo>
                <a:lnTo>
                  <a:pt x="1005" y="3550"/>
                </a:lnTo>
                <a:lnTo>
                  <a:pt x="1064" y="3570"/>
                </a:lnTo>
                <a:lnTo>
                  <a:pt x="1123" y="3589"/>
                </a:lnTo>
                <a:lnTo>
                  <a:pt x="1182" y="3607"/>
                </a:lnTo>
                <a:lnTo>
                  <a:pt x="1239" y="3622"/>
                </a:lnTo>
                <a:lnTo>
                  <a:pt x="1296" y="3636"/>
                </a:lnTo>
                <a:lnTo>
                  <a:pt x="1350" y="3648"/>
                </a:lnTo>
                <a:lnTo>
                  <a:pt x="1403" y="3657"/>
                </a:lnTo>
                <a:lnTo>
                  <a:pt x="1451" y="3666"/>
                </a:lnTo>
                <a:lnTo>
                  <a:pt x="1503" y="3674"/>
                </a:lnTo>
                <a:lnTo>
                  <a:pt x="1558" y="3682"/>
                </a:lnTo>
                <a:lnTo>
                  <a:pt x="1615" y="3688"/>
                </a:lnTo>
                <a:lnTo>
                  <a:pt x="1674" y="3694"/>
                </a:lnTo>
                <a:lnTo>
                  <a:pt x="1735" y="3699"/>
                </a:lnTo>
                <a:lnTo>
                  <a:pt x="1797" y="3701"/>
                </a:lnTo>
                <a:lnTo>
                  <a:pt x="1860" y="3703"/>
                </a:lnTo>
                <a:lnTo>
                  <a:pt x="1924" y="3702"/>
                </a:lnTo>
                <a:lnTo>
                  <a:pt x="1988" y="3700"/>
                </a:lnTo>
                <a:lnTo>
                  <a:pt x="2051" y="3695"/>
                </a:lnTo>
                <a:lnTo>
                  <a:pt x="2113" y="3688"/>
                </a:lnTo>
                <a:lnTo>
                  <a:pt x="2175" y="3678"/>
                </a:lnTo>
                <a:lnTo>
                  <a:pt x="2235" y="3666"/>
                </a:lnTo>
                <a:lnTo>
                  <a:pt x="2293" y="3650"/>
                </a:lnTo>
                <a:lnTo>
                  <a:pt x="2350" y="3631"/>
                </a:lnTo>
                <a:lnTo>
                  <a:pt x="2404" y="3609"/>
                </a:lnTo>
                <a:lnTo>
                  <a:pt x="2454" y="3583"/>
                </a:lnTo>
                <a:lnTo>
                  <a:pt x="2502" y="3553"/>
                </a:lnTo>
                <a:lnTo>
                  <a:pt x="2545" y="3519"/>
                </a:lnTo>
                <a:lnTo>
                  <a:pt x="2574" y="3492"/>
                </a:lnTo>
                <a:lnTo>
                  <a:pt x="2601" y="3462"/>
                </a:lnTo>
                <a:lnTo>
                  <a:pt x="2626" y="3430"/>
                </a:lnTo>
                <a:lnTo>
                  <a:pt x="2648" y="3395"/>
                </a:lnTo>
                <a:lnTo>
                  <a:pt x="2667" y="3357"/>
                </a:lnTo>
                <a:lnTo>
                  <a:pt x="2684" y="3317"/>
                </a:lnTo>
                <a:lnTo>
                  <a:pt x="2699" y="3273"/>
                </a:lnTo>
                <a:lnTo>
                  <a:pt x="2710" y="3228"/>
                </a:lnTo>
                <a:lnTo>
                  <a:pt x="2718" y="3180"/>
                </a:lnTo>
                <a:lnTo>
                  <a:pt x="2724" y="3128"/>
                </a:lnTo>
                <a:lnTo>
                  <a:pt x="2725" y="3074"/>
                </a:lnTo>
                <a:lnTo>
                  <a:pt x="2723" y="3017"/>
                </a:lnTo>
                <a:lnTo>
                  <a:pt x="2717" y="2956"/>
                </a:lnTo>
                <a:lnTo>
                  <a:pt x="2707" y="2893"/>
                </a:lnTo>
                <a:lnTo>
                  <a:pt x="2693" y="2827"/>
                </a:lnTo>
                <a:lnTo>
                  <a:pt x="2675" y="2757"/>
                </a:lnTo>
                <a:lnTo>
                  <a:pt x="2654" y="2685"/>
                </a:lnTo>
                <a:lnTo>
                  <a:pt x="2627" y="2610"/>
                </a:lnTo>
                <a:lnTo>
                  <a:pt x="2595" y="2530"/>
                </a:lnTo>
                <a:lnTo>
                  <a:pt x="2559" y="2448"/>
                </a:lnTo>
                <a:lnTo>
                  <a:pt x="2519" y="2362"/>
                </a:lnTo>
                <a:lnTo>
                  <a:pt x="2474" y="2278"/>
                </a:lnTo>
                <a:lnTo>
                  <a:pt x="2428" y="2201"/>
                </a:lnTo>
                <a:lnTo>
                  <a:pt x="2383" y="2129"/>
                </a:lnTo>
                <a:lnTo>
                  <a:pt x="2336" y="2065"/>
                </a:lnTo>
                <a:lnTo>
                  <a:pt x="2289" y="2006"/>
                </a:lnTo>
                <a:lnTo>
                  <a:pt x="2240" y="1952"/>
                </a:lnTo>
                <a:lnTo>
                  <a:pt x="2192" y="1903"/>
                </a:lnTo>
                <a:lnTo>
                  <a:pt x="2143" y="1860"/>
                </a:lnTo>
                <a:lnTo>
                  <a:pt x="2095" y="1822"/>
                </a:lnTo>
                <a:lnTo>
                  <a:pt x="2045" y="1789"/>
                </a:lnTo>
                <a:lnTo>
                  <a:pt x="1997" y="1759"/>
                </a:lnTo>
                <a:lnTo>
                  <a:pt x="1948" y="1735"/>
                </a:lnTo>
                <a:lnTo>
                  <a:pt x="1900" y="1714"/>
                </a:lnTo>
                <a:lnTo>
                  <a:pt x="1853" y="1696"/>
                </a:lnTo>
                <a:lnTo>
                  <a:pt x="1805" y="1683"/>
                </a:lnTo>
                <a:lnTo>
                  <a:pt x="1758" y="1672"/>
                </a:lnTo>
                <a:lnTo>
                  <a:pt x="1758" y="1672"/>
                </a:lnTo>
                <a:close/>
              </a:path>
            </a:pathLst>
          </a:custGeom>
          <a:solidFill>
            <a:srgbClr val="C56708"/>
          </a:solidFill>
          <a:ln w="0">
            <a:solidFill>
              <a:srgbClr val="C56708"/>
            </a:solidFill>
            <a:prstDash val="solid"/>
            <a:round/>
          </a:ln>
        </p:spPr>
        <p:txBody>
          <a:bodyPr vert="horz" wrap="square" lIns="91440" tIns="45720" rIns="91440" bIns="45720" numCol="1" anchor="t" anchorCtr="0" compatLnSpc="1"/>
          <a:p>
            <a:endParaRPr lang="zh-CN" altLang="en-US"/>
          </a:p>
        </p:txBody>
      </p:sp>
      <p:sp>
        <p:nvSpPr>
          <p:cNvPr id="4" name="Freeform 6"/>
          <p:cNvSpPr>
            <a:spLocks noEditPoints="1"/>
          </p:cNvSpPr>
          <p:nvPr>
            <p:custDataLst>
              <p:tags r:id="rId13"/>
            </p:custDataLst>
          </p:nvPr>
        </p:nvSpPr>
        <p:spPr bwMode="auto">
          <a:xfrm rot="7172877">
            <a:off x="6537926" y="4436017"/>
            <a:ext cx="424607" cy="440792"/>
          </a:xfrm>
          <a:custGeom>
            <a:avLst/>
            <a:gdLst>
              <a:gd name="T0" fmla="*/ 1980 w 3569"/>
              <a:gd name="T1" fmla="*/ 1327 h 3703"/>
              <a:gd name="T2" fmla="*/ 2153 w 3569"/>
              <a:gd name="T3" fmla="*/ 1142 h 3703"/>
              <a:gd name="T4" fmla="*/ 2343 w 3569"/>
              <a:gd name="T5" fmla="*/ 1022 h 3703"/>
              <a:gd name="T6" fmla="*/ 2531 w 3569"/>
              <a:gd name="T7" fmla="*/ 900 h 3703"/>
              <a:gd name="T8" fmla="*/ 2563 w 3569"/>
              <a:gd name="T9" fmla="*/ 606 h 3703"/>
              <a:gd name="T10" fmla="*/ 2421 w 3569"/>
              <a:gd name="T11" fmla="*/ 277 h 3703"/>
              <a:gd name="T12" fmla="*/ 2138 w 3569"/>
              <a:gd name="T13" fmla="*/ 37 h 3703"/>
              <a:gd name="T14" fmla="*/ 1802 w 3569"/>
              <a:gd name="T15" fmla="*/ 22 h 3703"/>
              <a:gd name="T16" fmla="*/ 1502 w 3569"/>
              <a:gd name="T17" fmla="*/ 170 h 3703"/>
              <a:gd name="T18" fmla="*/ 1291 w 3569"/>
              <a:gd name="T19" fmla="*/ 481 h 3703"/>
              <a:gd name="T20" fmla="*/ 1307 w 3569"/>
              <a:gd name="T21" fmla="*/ 760 h 3703"/>
              <a:gd name="T22" fmla="*/ 1483 w 3569"/>
              <a:gd name="T23" fmla="*/ 982 h 3703"/>
              <a:gd name="T24" fmla="*/ 1610 w 3569"/>
              <a:gd name="T25" fmla="*/ 1204 h 3703"/>
              <a:gd name="T26" fmla="*/ 1776 w 3569"/>
              <a:gd name="T27" fmla="*/ 1382 h 3703"/>
              <a:gd name="T28" fmla="*/ 1028 w 3569"/>
              <a:gd name="T29" fmla="*/ 1515 h 3703"/>
              <a:gd name="T30" fmla="*/ 1152 w 3569"/>
              <a:gd name="T31" fmla="*/ 1226 h 3703"/>
              <a:gd name="T32" fmla="*/ 1068 w 3569"/>
              <a:gd name="T33" fmla="*/ 940 h 3703"/>
              <a:gd name="T34" fmla="*/ 921 w 3569"/>
              <a:gd name="T35" fmla="*/ 710 h 3703"/>
              <a:gd name="T36" fmla="*/ 733 w 3569"/>
              <a:gd name="T37" fmla="*/ 546 h 3703"/>
              <a:gd name="T38" fmla="*/ 380 w 3569"/>
              <a:gd name="T39" fmla="*/ 576 h 3703"/>
              <a:gd name="T40" fmla="*/ 137 w 3569"/>
              <a:gd name="T41" fmla="*/ 774 h 3703"/>
              <a:gd name="T42" fmla="*/ 49 w 3569"/>
              <a:gd name="T43" fmla="*/ 1073 h 3703"/>
              <a:gd name="T44" fmla="*/ 1 w 3569"/>
              <a:gd name="T45" fmla="*/ 1351 h 3703"/>
              <a:gd name="T46" fmla="*/ 65 w 3569"/>
              <a:gd name="T47" fmla="*/ 1596 h 3703"/>
              <a:gd name="T48" fmla="*/ 336 w 3569"/>
              <a:gd name="T49" fmla="*/ 1823 h 3703"/>
              <a:gd name="T50" fmla="*/ 622 w 3569"/>
              <a:gd name="T51" fmla="*/ 1841 h 3703"/>
              <a:gd name="T52" fmla="*/ 864 w 3569"/>
              <a:gd name="T53" fmla="*/ 1655 h 3703"/>
              <a:gd name="T54" fmla="*/ 3336 w 3569"/>
              <a:gd name="T55" fmla="*/ 1074 h 3703"/>
              <a:gd name="T56" fmla="*/ 3000 w 3569"/>
              <a:gd name="T57" fmla="*/ 982 h 3703"/>
              <a:gd name="T58" fmla="*/ 2763 w 3569"/>
              <a:gd name="T59" fmla="*/ 1125 h 3703"/>
              <a:gd name="T60" fmla="*/ 2541 w 3569"/>
              <a:gd name="T61" fmla="*/ 1314 h 3703"/>
              <a:gd name="T62" fmla="*/ 2443 w 3569"/>
              <a:gd name="T63" fmla="*/ 1615 h 3703"/>
              <a:gd name="T64" fmla="*/ 2566 w 3569"/>
              <a:gd name="T65" fmla="*/ 1936 h 3703"/>
              <a:gd name="T66" fmla="*/ 2700 w 3569"/>
              <a:gd name="T67" fmla="*/ 2160 h 3703"/>
              <a:gd name="T68" fmla="*/ 2886 w 3569"/>
              <a:gd name="T69" fmla="*/ 2313 h 3703"/>
              <a:gd name="T70" fmla="*/ 3228 w 3569"/>
              <a:gd name="T71" fmla="*/ 2261 h 3703"/>
              <a:gd name="T72" fmla="*/ 3459 w 3569"/>
              <a:gd name="T73" fmla="*/ 2093 h 3703"/>
              <a:gd name="T74" fmla="*/ 3528 w 3569"/>
              <a:gd name="T75" fmla="*/ 1827 h 3703"/>
              <a:gd name="T76" fmla="*/ 3568 w 3569"/>
              <a:gd name="T77" fmla="*/ 1529 h 3703"/>
              <a:gd name="T78" fmla="*/ 3505 w 3569"/>
              <a:gd name="T79" fmla="*/ 1243 h 3703"/>
              <a:gd name="T80" fmla="*/ 1463 w 3569"/>
              <a:gd name="T81" fmla="*/ 1636 h 3703"/>
              <a:gd name="T82" fmla="*/ 1184 w 3569"/>
              <a:gd name="T83" fmla="*/ 1714 h 3703"/>
              <a:gd name="T84" fmla="*/ 922 w 3569"/>
              <a:gd name="T85" fmla="*/ 1967 h 3703"/>
              <a:gd name="T86" fmla="*/ 563 w 3569"/>
              <a:gd name="T87" fmla="*/ 2430 h 3703"/>
              <a:gd name="T88" fmla="*/ 411 w 3569"/>
              <a:gd name="T89" fmla="*/ 2833 h 3703"/>
              <a:gd name="T90" fmla="*/ 473 w 3569"/>
              <a:gd name="T91" fmla="*/ 3157 h 3703"/>
              <a:gd name="T92" fmla="*/ 776 w 3569"/>
              <a:gd name="T93" fmla="*/ 3442 h 3703"/>
              <a:gd name="T94" fmla="*/ 1182 w 3569"/>
              <a:gd name="T95" fmla="*/ 3607 h 3703"/>
              <a:gd name="T96" fmla="*/ 1558 w 3569"/>
              <a:gd name="T97" fmla="*/ 3682 h 3703"/>
              <a:gd name="T98" fmla="*/ 1988 w 3569"/>
              <a:gd name="T99" fmla="*/ 3700 h 3703"/>
              <a:gd name="T100" fmla="*/ 2404 w 3569"/>
              <a:gd name="T101" fmla="*/ 3609 h 3703"/>
              <a:gd name="T102" fmla="*/ 2648 w 3569"/>
              <a:gd name="T103" fmla="*/ 3395 h 3703"/>
              <a:gd name="T104" fmla="*/ 2725 w 3569"/>
              <a:gd name="T105" fmla="*/ 3074 h 3703"/>
              <a:gd name="T106" fmla="*/ 2627 w 3569"/>
              <a:gd name="T107" fmla="*/ 2610 h 3703"/>
              <a:gd name="T108" fmla="*/ 2336 w 3569"/>
              <a:gd name="T109" fmla="*/ 2065 h 3703"/>
              <a:gd name="T110" fmla="*/ 1997 w 3569"/>
              <a:gd name="T111" fmla="*/ 1759 h 3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69" h="3703">
                <a:moveTo>
                  <a:pt x="1807" y="1391"/>
                </a:moveTo>
                <a:lnTo>
                  <a:pt x="1838" y="1394"/>
                </a:lnTo>
                <a:lnTo>
                  <a:pt x="1868" y="1390"/>
                </a:lnTo>
                <a:lnTo>
                  <a:pt x="1898" y="1381"/>
                </a:lnTo>
                <a:lnTo>
                  <a:pt x="1926" y="1367"/>
                </a:lnTo>
                <a:lnTo>
                  <a:pt x="1953" y="1349"/>
                </a:lnTo>
                <a:lnTo>
                  <a:pt x="1980" y="1327"/>
                </a:lnTo>
                <a:lnTo>
                  <a:pt x="2006" y="1303"/>
                </a:lnTo>
                <a:lnTo>
                  <a:pt x="2031" y="1277"/>
                </a:lnTo>
                <a:lnTo>
                  <a:pt x="2055" y="1249"/>
                </a:lnTo>
                <a:lnTo>
                  <a:pt x="2080" y="1222"/>
                </a:lnTo>
                <a:lnTo>
                  <a:pt x="2105" y="1193"/>
                </a:lnTo>
                <a:lnTo>
                  <a:pt x="2129" y="1166"/>
                </a:lnTo>
                <a:lnTo>
                  <a:pt x="2153" y="1142"/>
                </a:lnTo>
                <a:lnTo>
                  <a:pt x="2177" y="1119"/>
                </a:lnTo>
                <a:lnTo>
                  <a:pt x="2201" y="1099"/>
                </a:lnTo>
                <a:lnTo>
                  <a:pt x="2226" y="1082"/>
                </a:lnTo>
                <a:lnTo>
                  <a:pt x="2254" y="1066"/>
                </a:lnTo>
                <a:lnTo>
                  <a:pt x="2282" y="1052"/>
                </a:lnTo>
                <a:lnTo>
                  <a:pt x="2312" y="1037"/>
                </a:lnTo>
                <a:lnTo>
                  <a:pt x="2343" y="1022"/>
                </a:lnTo>
                <a:lnTo>
                  <a:pt x="2373" y="1008"/>
                </a:lnTo>
                <a:lnTo>
                  <a:pt x="2404" y="993"/>
                </a:lnTo>
                <a:lnTo>
                  <a:pt x="2433" y="977"/>
                </a:lnTo>
                <a:lnTo>
                  <a:pt x="2461" y="961"/>
                </a:lnTo>
                <a:lnTo>
                  <a:pt x="2487" y="943"/>
                </a:lnTo>
                <a:lnTo>
                  <a:pt x="2511" y="922"/>
                </a:lnTo>
                <a:lnTo>
                  <a:pt x="2531" y="900"/>
                </a:lnTo>
                <a:lnTo>
                  <a:pt x="2548" y="875"/>
                </a:lnTo>
                <a:lnTo>
                  <a:pt x="2560" y="848"/>
                </a:lnTo>
                <a:lnTo>
                  <a:pt x="2568" y="818"/>
                </a:lnTo>
                <a:lnTo>
                  <a:pt x="2574" y="767"/>
                </a:lnTo>
                <a:lnTo>
                  <a:pt x="2575" y="714"/>
                </a:lnTo>
                <a:lnTo>
                  <a:pt x="2572" y="660"/>
                </a:lnTo>
                <a:lnTo>
                  <a:pt x="2563" y="606"/>
                </a:lnTo>
                <a:lnTo>
                  <a:pt x="2551" y="552"/>
                </a:lnTo>
                <a:lnTo>
                  <a:pt x="2536" y="498"/>
                </a:lnTo>
                <a:lnTo>
                  <a:pt x="2518" y="448"/>
                </a:lnTo>
                <a:lnTo>
                  <a:pt x="2496" y="399"/>
                </a:lnTo>
                <a:lnTo>
                  <a:pt x="2474" y="354"/>
                </a:lnTo>
                <a:lnTo>
                  <a:pt x="2448" y="315"/>
                </a:lnTo>
                <a:lnTo>
                  <a:pt x="2421" y="277"/>
                </a:lnTo>
                <a:lnTo>
                  <a:pt x="2388" y="238"/>
                </a:lnTo>
                <a:lnTo>
                  <a:pt x="2353" y="199"/>
                </a:lnTo>
                <a:lnTo>
                  <a:pt x="2314" y="162"/>
                </a:lnTo>
                <a:lnTo>
                  <a:pt x="2272" y="125"/>
                </a:lnTo>
                <a:lnTo>
                  <a:pt x="2229" y="92"/>
                </a:lnTo>
                <a:lnTo>
                  <a:pt x="2184" y="62"/>
                </a:lnTo>
                <a:lnTo>
                  <a:pt x="2138" y="37"/>
                </a:lnTo>
                <a:lnTo>
                  <a:pt x="2090" y="18"/>
                </a:lnTo>
                <a:lnTo>
                  <a:pt x="2044" y="7"/>
                </a:lnTo>
                <a:lnTo>
                  <a:pt x="1999" y="1"/>
                </a:lnTo>
                <a:lnTo>
                  <a:pt x="1952" y="0"/>
                </a:lnTo>
                <a:lnTo>
                  <a:pt x="1902" y="3"/>
                </a:lnTo>
                <a:lnTo>
                  <a:pt x="1853" y="11"/>
                </a:lnTo>
                <a:lnTo>
                  <a:pt x="1802" y="22"/>
                </a:lnTo>
                <a:lnTo>
                  <a:pt x="1752" y="36"/>
                </a:lnTo>
                <a:lnTo>
                  <a:pt x="1704" y="53"/>
                </a:lnTo>
                <a:lnTo>
                  <a:pt x="1656" y="72"/>
                </a:lnTo>
                <a:lnTo>
                  <a:pt x="1614" y="93"/>
                </a:lnTo>
                <a:lnTo>
                  <a:pt x="1573" y="116"/>
                </a:lnTo>
                <a:lnTo>
                  <a:pt x="1538" y="141"/>
                </a:lnTo>
                <a:lnTo>
                  <a:pt x="1502" y="170"/>
                </a:lnTo>
                <a:lnTo>
                  <a:pt x="1466" y="205"/>
                </a:lnTo>
                <a:lnTo>
                  <a:pt x="1431" y="244"/>
                </a:lnTo>
                <a:lnTo>
                  <a:pt x="1398" y="287"/>
                </a:lnTo>
                <a:lnTo>
                  <a:pt x="1367" y="333"/>
                </a:lnTo>
                <a:lnTo>
                  <a:pt x="1338" y="381"/>
                </a:lnTo>
                <a:lnTo>
                  <a:pt x="1313" y="432"/>
                </a:lnTo>
                <a:lnTo>
                  <a:pt x="1291" y="481"/>
                </a:lnTo>
                <a:lnTo>
                  <a:pt x="1274" y="532"/>
                </a:lnTo>
                <a:lnTo>
                  <a:pt x="1264" y="580"/>
                </a:lnTo>
                <a:lnTo>
                  <a:pt x="1261" y="618"/>
                </a:lnTo>
                <a:lnTo>
                  <a:pt x="1264" y="655"/>
                </a:lnTo>
                <a:lnTo>
                  <a:pt x="1274" y="691"/>
                </a:lnTo>
                <a:lnTo>
                  <a:pt x="1289" y="726"/>
                </a:lnTo>
                <a:lnTo>
                  <a:pt x="1307" y="760"/>
                </a:lnTo>
                <a:lnTo>
                  <a:pt x="1330" y="794"/>
                </a:lnTo>
                <a:lnTo>
                  <a:pt x="1353" y="827"/>
                </a:lnTo>
                <a:lnTo>
                  <a:pt x="1379" y="859"/>
                </a:lnTo>
                <a:lnTo>
                  <a:pt x="1406" y="891"/>
                </a:lnTo>
                <a:lnTo>
                  <a:pt x="1433" y="922"/>
                </a:lnTo>
                <a:lnTo>
                  <a:pt x="1459" y="953"/>
                </a:lnTo>
                <a:lnTo>
                  <a:pt x="1483" y="982"/>
                </a:lnTo>
                <a:lnTo>
                  <a:pt x="1504" y="1011"/>
                </a:lnTo>
                <a:lnTo>
                  <a:pt x="1522" y="1039"/>
                </a:lnTo>
                <a:lnTo>
                  <a:pt x="1540" y="1070"/>
                </a:lnTo>
                <a:lnTo>
                  <a:pt x="1557" y="1102"/>
                </a:lnTo>
                <a:lnTo>
                  <a:pt x="1574" y="1135"/>
                </a:lnTo>
                <a:lnTo>
                  <a:pt x="1592" y="1170"/>
                </a:lnTo>
                <a:lnTo>
                  <a:pt x="1610" y="1204"/>
                </a:lnTo>
                <a:lnTo>
                  <a:pt x="1629" y="1237"/>
                </a:lnTo>
                <a:lnTo>
                  <a:pt x="1650" y="1269"/>
                </a:lnTo>
                <a:lnTo>
                  <a:pt x="1671" y="1299"/>
                </a:lnTo>
                <a:lnTo>
                  <a:pt x="1695" y="1326"/>
                </a:lnTo>
                <a:lnTo>
                  <a:pt x="1720" y="1349"/>
                </a:lnTo>
                <a:lnTo>
                  <a:pt x="1747" y="1369"/>
                </a:lnTo>
                <a:lnTo>
                  <a:pt x="1776" y="1382"/>
                </a:lnTo>
                <a:lnTo>
                  <a:pt x="1807" y="1391"/>
                </a:lnTo>
                <a:lnTo>
                  <a:pt x="1807" y="1391"/>
                </a:lnTo>
                <a:close/>
                <a:moveTo>
                  <a:pt x="895" y="1632"/>
                </a:moveTo>
                <a:lnTo>
                  <a:pt x="931" y="1605"/>
                </a:lnTo>
                <a:lnTo>
                  <a:pt x="966" y="1577"/>
                </a:lnTo>
                <a:lnTo>
                  <a:pt x="998" y="1547"/>
                </a:lnTo>
                <a:lnTo>
                  <a:pt x="1028" y="1515"/>
                </a:lnTo>
                <a:lnTo>
                  <a:pt x="1056" y="1481"/>
                </a:lnTo>
                <a:lnTo>
                  <a:pt x="1081" y="1444"/>
                </a:lnTo>
                <a:lnTo>
                  <a:pt x="1102" y="1406"/>
                </a:lnTo>
                <a:lnTo>
                  <a:pt x="1121" y="1364"/>
                </a:lnTo>
                <a:lnTo>
                  <a:pt x="1136" y="1321"/>
                </a:lnTo>
                <a:lnTo>
                  <a:pt x="1146" y="1273"/>
                </a:lnTo>
                <a:lnTo>
                  <a:pt x="1152" y="1226"/>
                </a:lnTo>
                <a:lnTo>
                  <a:pt x="1152" y="1181"/>
                </a:lnTo>
                <a:lnTo>
                  <a:pt x="1146" y="1138"/>
                </a:lnTo>
                <a:lnTo>
                  <a:pt x="1137" y="1097"/>
                </a:lnTo>
                <a:lnTo>
                  <a:pt x="1125" y="1056"/>
                </a:lnTo>
                <a:lnTo>
                  <a:pt x="1108" y="1017"/>
                </a:lnTo>
                <a:lnTo>
                  <a:pt x="1090" y="979"/>
                </a:lnTo>
                <a:lnTo>
                  <a:pt x="1068" y="940"/>
                </a:lnTo>
                <a:lnTo>
                  <a:pt x="1044" y="903"/>
                </a:lnTo>
                <a:lnTo>
                  <a:pt x="1021" y="866"/>
                </a:lnTo>
                <a:lnTo>
                  <a:pt x="1002" y="836"/>
                </a:lnTo>
                <a:lnTo>
                  <a:pt x="981" y="805"/>
                </a:lnTo>
                <a:lnTo>
                  <a:pt x="962" y="773"/>
                </a:lnTo>
                <a:lnTo>
                  <a:pt x="942" y="741"/>
                </a:lnTo>
                <a:lnTo>
                  <a:pt x="921" y="710"/>
                </a:lnTo>
                <a:lnTo>
                  <a:pt x="899" y="679"/>
                </a:lnTo>
                <a:lnTo>
                  <a:pt x="875" y="650"/>
                </a:lnTo>
                <a:lnTo>
                  <a:pt x="851" y="623"/>
                </a:lnTo>
                <a:lnTo>
                  <a:pt x="825" y="598"/>
                </a:lnTo>
                <a:lnTo>
                  <a:pt x="795" y="577"/>
                </a:lnTo>
                <a:lnTo>
                  <a:pt x="766" y="560"/>
                </a:lnTo>
                <a:lnTo>
                  <a:pt x="733" y="546"/>
                </a:lnTo>
                <a:lnTo>
                  <a:pt x="697" y="537"/>
                </a:lnTo>
                <a:lnTo>
                  <a:pt x="646" y="530"/>
                </a:lnTo>
                <a:lnTo>
                  <a:pt x="591" y="530"/>
                </a:lnTo>
                <a:lnTo>
                  <a:pt x="537" y="534"/>
                </a:lnTo>
                <a:lnTo>
                  <a:pt x="483" y="544"/>
                </a:lnTo>
                <a:lnTo>
                  <a:pt x="430" y="558"/>
                </a:lnTo>
                <a:lnTo>
                  <a:pt x="380" y="576"/>
                </a:lnTo>
                <a:lnTo>
                  <a:pt x="330" y="597"/>
                </a:lnTo>
                <a:lnTo>
                  <a:pt x="285" y="622"/>
                </a:lnTo>
                <a:lnTo>
                  <a:pt x="242" y="649"/>
                </a:lnTo>
                <a:lnTo>
                  <a:pt x="211" y="675"/>
                </a:lnTo>
                <a:lnTo>
                  <a:pt x="182" y="704"/>
                </a:lnTo>
                <a:lnTo>
                  <a:pt x="159" y="737"/>
                </a:lnTo>
                <a:lnTo>
                  <a:pt x="137" y="774"/>
                </a:lnTo>
                <a:lnTo>
                  <a:pt x="118" y="812"/>
                </a:lnTo>
                <a:lnTo>
                  <a:pt x="102" y="853"/>
                </a:lnTo>
                <a:lnTo>
                  <a:pt x="88" y="895"/>
                </a:lnTo>
                <a:lnTo>
                  <a:pt x="76" y="939"/>
                </a:lnTo>
                <a:lnTo>
                  <a:pt x="66" y="983"/>
                </a:lnTo>
                <a:lnTo>
                  <a:pt x="57" y="1028"/>
                </a:lnTo>
                <a:lnTo>
                  <a:pt x="49" y="1073"/>
                </a:lnTo>
                <a:lnTo>
                  <a:pt x="43" y="1111"/>
                </a:lnTo>
                <a:lnTo>
                  <a:pt x="35" y="1150"/>
                </a:lnTo>
                <a:lnTo>
                  <a:pt x="27" y="1189"/>
                </a:lnTo>
                <a:lnTo>
                  <a:pt x="19" y="1229"/>
                </a:lnTo>
                <a:lnTo>
                  <a:pt x="11" y="1270"/>
                </a:lnTo>
                <a:lnTo>
                  <a:pt x="5" y="1310"/>
                </a:lnTo>
                <a:lnTo>
                  <a:pt x="1" y="1351"/>
                </a:lnTo>
                <a:lnTo>
                  <a:pt x="0" y="1390"/>
                </a:lnTo>
                <a:lnTo>
                  <a:pt x="0" y="1427"/>
                </a:lnTo>
                <a:lnTo>
                  <a:pt x="4" y="1465"/>
                </a:lnTo>
                <a:lnTo>
                  <a:pt x="11" y="1498"/>
                </a:lnTo>
                <a:lnTo>
                  <a:pt x="23" y="1531"/>
                </a:lnTo>
                <a:lnTo>
                  <a:pt x="39" y="1561"/>
                </a:lnTo>
                <a:lnTo>
                  <a:pt x="65" y="1596"/>
                </a:lnTo>
                <a:lnTo>
                  <a:pt x="94" y="1632"/>
                </a:lnTo>
                <a:lnTo>
                  <a:pt x="128" y="1668"/>
                </a:lnTo>
                <a:lnTo>
                  <a:pt x="165" y="1703"/>
                </a:lnTo>
                <a:lnTo>
                  <a:pt x="206" y="1738"/>
                </a:lnTo>
                <a:lnTo>
                  <a:pt x="248" y="1769"/>
                </a:lnTo>
                <a:lnTo>
                  <a:pt x="292" y="1799"/>
                </a:lnTo>
                <a:lnTo>
                  <a:pt x="336" y="1823"/>
                </a:lnTo>
                <a:lnTo>
                  <a:pt x="381" y="1845"/>
                </a:lnTo>
                <a:lnTo>
                  <a:pt x="426" y="1862"/>
                </a:lnTo>
                <a:lnTo>
                  <a:pt x="470" y="1873"/>
                </a:lnTo>
                <a:lnTo>
                  <a:pt x="508" y="1875"/>
                </a:lnTo>
                <a:lnTo>
                  <a:pt x="546" y="1871"/>
                </a:lnTo>
                <a:lnTo>
                  <a:pt x="585" y="1858"/>
                </a:lnTo>
                <a:lnTo>
                  <a:pt x="622" y="1841"/>
                </a:lnTo>
                <a:lnTo>
                  <a:pt x="659" y="1820"/>
                </a:lnTo>
                <a:lnTo>
                  <a:pt x="695" y="1794"/>
                </a:lnTo>
                <a:lnTo>
                  <a:pt x="731" y="1767"/>
                </a:lnTo>
                <a:lnTo>
                  <a:pt x="765" y="1738"/>
                </a:lnTo>
                <a:lnTo>
                  <a:pt x="799" y="1709"/>
                </a:lnTo>
                <a:lnTo>
                  <a:pt x="833" y="1681"/>
                </a:lnTo>
                <a:lnTo>
                  <a:pt x="864" y="1655"/>
                </a:lnTo>
                <a:lnTo>
                  <a:pt x="895" y="1632"/>
                </a:lnTo>
                <a:lnTo>
                  <a:pt x="895" y="1632"/>
                </a:lnTo>
                <a:close/>
                <a:moveTo>
                  <a:pt x="3505" y="1243"/>
                </a:moveTo>
                <a:lnTo>
                  <a:pt x="3470" y="1198"/>
                </a:lnTo>
                <a:lnTo>
                  <a:pt x="3429" y="1154"/>
                </a:lnTo>
                <a:lnTo>
                  <a:pt x="3384" y="1112"/>
                </a:lnTo>
                <a:lnTo>
                  <a:pt x="3336" y="1074"/>
                </a:lnTo>
                <a:lnTo>
                  <a:pt x="3283" y="1042"/>
                </a:lnTo>
                <a:lnTo>
                  <a:pt x="3229" y="1013"/>
                </a:lnTo>
                <a:lnTo>
                  <a:pt x="3171" y="991"/>
                </a:lnTo>
                <a:lnTo>
                  <a:pt x="3114" y="976"/>
                </a:lnTo>
                <a:lnTo>
                  <a:pt x="3075" y="973"/>
                </a:lnTo>
                <a:lnTo>
                  <a:pt x="3037" y="975"/>
                </a:lnTo>
                <a:lnTo>
                  <a:pt x="3000" y="982"/>
                </a:lnTo>
                <a:lnTo>
                  <a:pt x="2964" y="994"/>
                </a:lnTo>
                <a:lnTo>
                  <a:pt x="2928" y="1011"/>
                </a:lnTo>
                <a:lnTo>
                  <a:pt x="2894" y="1030"/>
                </a:lnTo>
                <a:lnTo>
                  <a:pt x="2860" y="1052"/>
                </a:lnTo>
                <a:lnTo>
                  <a:pt x="2827" y="1075"/>
                </a:lnTo>
                <a:lnTo>
                  <a:pt x="2795" y="1100"/>
                </a:lnTo>
                <a:lnTo>
                  <a:pt x="2763" y="1125"/>
                </a:lnTo>
                <a:lnTo>
                  <a:pt x="2732" y="1148"/>
                </a:lnTo>
                <a:lnTo>
                  <a:pt x="2701" y="1172"/>
                </a:lnTo>
                <a:lnTo>
                  <a:pt x="2666" y="1198"/>
                </a:lnTo>
                <a:lnTo>
                  <a:pt x="2632" y="1225"/>
                </a:lnTo>
                <a:lnTo>
                  <a:pt x="2600" y="1253"/>
                </a:lnTo>
                <a:lnTo>
                  <a:pt x="2569" y="1283"/>
                </a:lnTo>
                <a:lnTo>
                  <a:pt x="2541" y="1314"/>
                </a:lnTo>
                <a:lnTo>
                  <a:pt x="2515" y="1348"/>
                </a:lnTo>
                <a:lnTo>
                  <a:pt x="2493" y="1384"/>
                </a:lnTo>
                <a:lnTo>
                  <a:pt x="2475" y="1423"/>
                </a:lnTo>
                <a:lnTo>
                  <a:pt x="2460" y="1465"/>
                </a:lnTo>
                <a:lnTo>
                  <a:pt x="2449" y="1511"/>
                </a:lnTo>
                <a:lnTo>
                  <a:pt x="2443" y="1564"/>
                </a:lnTo>
                <a:lnTo>
                  <a:pt x="2443" y="1615"/>
                </a:lnTo>
                <a:lnTo>
                  <a:pt x="2448" y="1666"/>
                </a:lnTo>
                <a:lnTo>
                  <a:pt x="2458" y="1714"/>
                </a:lnTo>
                <a:lnTo>
                  <a:pt x="2472" y="1760"/>
                </a:lnTo>
                <a:lnTo>
                  <a:pt x="2490" y="1807"/>
                </a:lnTo>
                <a:lnTo>
                  <a:pt x="2513" y="1850"/>
                </a:lnTo>
                <a:lnTo>
                  <a:pt x="2539" y="1894"/>
                </a:lnTo>
                <a:lnTo>
                  <a:pt x="2566" y="1936"/>
                </a:lnTo>
                <a:lnTo>
                  <a:pt x="2584" y="1964"/>
                </a:lnTo>
                <a:lnTo>
                  <a:pt x="2602" y="1994"/>
                </a:lnTo>
                <a:lnTo>
                  <a:pt x="2621" y="2026"/>
                </a:lnTo>
                <a:lnTo>
                  <a:pt x="2639" y="2060"/>
                </a:lnTo>
                <a:lnTo>
                  <a:pt x="2658" y="2093"/>
                </a:lnTo>
                <a:lnTo>
                  <a:pt x="2679" y="2127"/>
                </a:lnTo>
                <a:lnTo>
                  <a:pt x="2700" y="2160"/>
                </a:lnTo>
                <a:lnTo>
                  <a:pt x="2721" y="2191"/>
                </a:lnTo>
                <a:lnTo>
                  <a:pt x="2745" y="2220"/>
                </a:lnTo>
                <a:lnTo>
                  <a:pt x="2770" y="2247"/>
                </a:lnTo>
                <a:lnTo>
                  <a:pt x="2796" y="2270"/>
                </a:lnTo>
                <a:lnTo>
                  <a:pt x="2824" y="2289"/>
                </a:lnTo>
                <a:lnTo>
                  <a:pt x="2854" y="2304"/>
                </a:lnTo>
                <a:lnTo>
                  <a:pt x="2886" y="2313"/>
                </a:lnTo>
                <a:lnTo>
                  <a:pt x="2931" y="2318"/>
                </a:lnTo>
                <a:lnTo>
                  <a:pt x="2978" y="2318"/>
                </a:lnTo>
                <a:lnTo>
                  <a:pt x="3027" y="2314"/>
                </a:lnTo>
                <a:lnTo>
                  <a:pt x="3078" y="2306"/>
                </a:lnTo>
                <a:lnTo>
                  <a:pt x="3128" y="2294"/>
                </a:lnTo>
                <a:lnTo>
                  <a:pt x="3178" y="2279"/>
                </a:lnTo>
                <a:lnTo>
                  <a:pt x="3228" y="2261"/>
                </a:lnTo>
                <a:lnTo>
                  <a:pt x="3274" y="2241"/>
                </a:lnTo>
                <a:lnTo>
                  <a:pt x="3318" y="2219"/>
                </a:lnTo>
                <a:lnTo>
                  <a:pt x="3358" y="2196"/>
                </a:lnTo>
                <a:lnTo>
                  <a:pt x="3393" y="2172"/>
                </a:lnTo>
                <a:lnTo>
                  <a:pt x="3419" y="2150"/>
                </a:lnTo>
                <a:lnTo>
                  <a:pt x="3441" y="2123"/>
                </a:lnTo>
                <a:lnTo>
                  <a:pt x="3459" y="2093"/>
                </a:lnTo>
                <a:lnTo>
                  <a:pt x="3474" y="2061"/>
                </a:lnTo>
                <a:lnTo>
                  <a:pt x="3488" y="2025"/>
                </a:lnTo>
                <a:lnTo>
                  <a:pt x="3499" y="1988"/>
                </a:lnTo>
                <a:lnTo>
                  <a:pt x="3508" y="1948"/>
                </a:lnTo>
                <a:lnTo>
                  <a:pt x="3516" y="1908"/>
                </a:lnTo>
                <a:lnTo>
                  <a:pt x="3523" y="1867"/>
                </a:lnTo>
                <a:lnTo>
                  <a:pt x="3528" y="1827"/>
                </a:lnTo>
                <a:lnTo>
                  <a:pt x="3534" y="1787"/>
                </a:lnTo>
                <a:lnTo>
                  <a:pt x="3540" y="1748"/>
                </a:lnTo>
                <a:lnTo>
                  <a:pt x="3546" y="1710"/>
                </a:lnTo>
                <a:lnTo>
                  <a:pt x="3553" y="1665"/>
                </a:lnTo>
                <a:lnTo>
                  <a:pt x="3560" y="1620"/>
                </a:lnTo>
                <a:lnTo>
                  <a:pt x="3564" y="1575"/>
                </a:lnTo>
                <a:lnTo>
                  <a:pt x="3568" y="1529"/>
                </a:lnTo>
                <a:lnTo>
                  <a:pt x="3569" y="1485"/>
                </a:lnTo>
                <a:lnTo>
                  <a:pt x="3567" y="1440"/>
                </a:lnTo>
                <a:lnTo>
                  <a:pt x="3562" y="1397"/>
                </a:lnTo>
                <a:lnTo>
                  <a:pt x="3554" y="1355"/>
                </a:lnTo>
                <a:lnTo>
                  <a:pt x="3542" y="1316"/>
                </a:lnTo>
                <a:lnTo>
                  <a:pt x="3526" y="1278"/>
                </a:lnTo>
                <a:lnTo>
                  <a:pt x="3505" y="1243"/>
                </a:lnTo>
                <a:lnTo>
                  <a:pt x="3505" y="1243"/>
                </a:lnTo>
                <a:close/>
                <a:moveTo>
                  <a:pt x="1758" y="1672"/>
                </a:moveTo>
                <a:lnTo>
                  <a:pt x="1689" y="1659"/>
                </a:lnTo>
                <a:lnTo>
                  <a:pt x="1626" y="1649"/>
                </a:lnTo>
                <a:lnTo>
                  <a:pt x="1567" y="1641"/>
                </a:lnTo>
                <a:lnTo>
                  <a:pt x="1513" y="1637"/>
                </a:lnTo>
                <a:lnTo>
                  <a:pt x="1463" y="1636"/>
                </a:lnTo>
                <a:lnTo>
                  <a:pt x="1416" y="1637"/>
                </a:lnTo>
                <a:lnTo>
                  <a:pt x="1372" y="1641"/>
                </a:lnTo>
                <a:lnTo>
                  <a:pt x="1332" y="1649"/>
                </a:lnTo>
                <a:lnTo>
                  <a:pt x="1292" y="1660"/>
                </a:lnTo>
                <a:lnTo>
                  <a:pt x="1255" y="1675"/>
                </a:lnTo>
                <a:lnTo>
                  <a:pt x="1219" y="1693"/>
                </a:lnTo>
                <a:lnTo>
                  <a:pt x="1184" y="1714"/>
                </a:lnTo>
                <a:lnTo>
                  <a:pt x="1149" y="1739"/>
                </a:lnTo>
                <a:lnTo>
                  <a:pt x="1114" y="1767"/>
                </a:lnTo>
                <a:lnTo>
                  <a:pt x="1079" y="1800"/>
                </a:lnTo>
                <a:lnTo>
                  <a:pt x="1042" y="1836"/>
                </a:lnTo>
                <a:lnTo>
                  <a:pt x="1005" y="1876"/>
                </a:lnTo>
                <a:lnTo>
                  <a:pt x="964" y="1919"/>
                </a:lnTo>
                <a:lnTo>
                  <a:pt x="922" y="1967"/>
                </a:lnTo>
                <a:lnTo>
                  <a:pt x="877" y="2019"/>
                </a:lnTo>
                <a:lnTo>
                  <a:pt x="827" y="2075"/>
                </a:lnTo>
                <a:lnTo>
                  <a:pt x="763" y="2151"/>
                </a:lnTo>
                <a:lnTo>
                  <a:pt x="704" y="2224"/>
                </a:lnTo>
                <a:lnTo>
                  <a:pt x="652" y="2295"/>
                </a:lnTo>
                <a:lnTo>
                  <a:pt x="605" y="2363"/>
                </a:lnTo>
                <a:lnTo>
                  <a:pt x="563" y="2430"/>
                </a:lnTo>
                <a:lnTo>
                  <a:pt x="526" y="2494"/>
                </a:lnTo>
                <a:lnTo>
                  <a:pt x="496" y="2556"/>
                </a:lnTo>
                <a:lnTo>
                  <a:pt x="469" y="2615"/>
                </a:lnTo>
                <a:lnTo>
                  <a:pt x="447" y="2673"/>
                </a:lnTo>
                <a:lnTo>
                  <a:pt x="430" y="2728"/>
                </a:lnTo>
                <a:lnTo>
                  <a:pt x="418" y="2782"/>
                </a:lnTo>
                <a:lnTo>
                  <a:pt x="411" y="2833"/>
                </a:lnTo>
                <a:lnTo>
                  <a:pt x="407" y="2883"/>
                </a:lnTo>
                <a:lnTo>
                  <a:pt x="408" y="2931"/>
                </a:lnTo>
                <a:lnTo>
                  <a:pt x="412" y="2977"/>
                </a:lnTo>
                <a:lnTo>
                  <a:pt x="420" y="3021"/>
                </a:lnTo>
                <a:lnTo>
                  <a:pt x="433" y="3064"/>
                </a:lnTo>
                <a:lnTo>
                  <a:pt x="447" y="3105"/>
                </a:lnTo>
                <a:lnTo>
                  <a:pt x="473" y="3157"/>
                </a:lnTo>
                <a:lnTo>
                  <a:pt x="505" y="3206"/>
                </a:lnTo>
                <a:lnTo>
                  <a:pt x="541" y="3253"/>
                </a:lnTo>
                <a:lnTo>
                  <a:pt x="580" y="3296"/>
                </a:lnTo>
                <a:lnTo>
                  <a:pt x="624" y="3336"/>
                </a:lnTo>
                <a:lnTo>
                  <a:pt x="673" y="3375"/>
                </a:lnTo>
                <a:lnTo>
                  <a:pt x="722" y="3409"/>
                </a:lnTo>
                <a:lnTo>
                  <a:pt x="776" y="3442"/>
                </a:lnTo>
                <a:lnTo>
                  <a:pt x="831" y="3472"/>
                </a:lnTo>
                <a:lnTo>
                  <a:pt x="888" y="3501"/>
                </a:lnTo>
                <a:lnTo>
                  <a:pt x="946" y="3526"/>
                </a:lnTo>
                <a:lnTo>
                  <a:pt x="1005" y="3550"/>
                </a:lnTo>
                <a:lnTo>
                  <a:pt x="1064" y="3570"/>
                </a:lnTo>
                <a:lnTo>
                  <a:pt x="1123" y="3589"/>
                </a:lnTo>
                <a:lnTo>
                  <a:pt x="1182" y="3607"/>
                </a:lnTo>
                <a:lnTo>
                  <a:pt x="1239" y="3622"/>
                </a:lnTo>
                <a:lnTo>
                  <a:pt x="1296" y="3636"/>
                </a:lnTo>
                <a:lnTo>
                  <a:pt x="1350" y="3648"/>
                </a:lnTo>
                <a:lnTo>
                  <a:pt x="1403" y="3657"/>
                </a:lnTo>
                <a:lnTo>
                  <a:pt x="1451" y="3666"/>
                </a:lnTo>
                <a:lnTo>
                  <a:pt x="1503" y="3674"/>
                </a:lnTo>
                <a:lnTo>
                  <a:pt x="1558" y="3682"/>
                </a:lnTo>
                <a:lnTo>
                  <a:pt x="1615" y="3688"/>
                </a:lnTo>
                <a:lnTo>
                  <a:pt x="1674" y="3694"/>
                </a:lnTo>
                <a:lnTo>
                  <a:pt x="1735" y="3699"/>
                </a:lnTo>
                <a:lnTo>
                  <a:pt x="1797" y="3701"/>
                </a:lnTo>
                <a:lnTo>
                  <a:pt x="1860" y="3703"/>
                </a:lnTo>
                <a:lnTo>
                  <a:pt x="1924" y="3702"/>
                </a:lnTo>
                <a:lnTo>
                  <a:pt x="1988" y="3700"/>
                </a:lnTo>
                <a:lnTo>
                  <a:pt x="2051" y="3695"/>
                </a:lnTo>
                <a:lnTo>
                  <a:pt x="2113" y="3688"/>
                </a:lnTo>
                <a:lnTo>
                  <a:pt x="2175" y="3678"/>
                </a:lnTo>
                <a:lnTo>
                  <a:pt x="2235" y="3666"/>
                </a:lnTo>
                <a:lnTo>
                  <a:pt x="2293" y="3650"/>
                </a:lnTo>
                <a:lnTo>
                  <a:pt x="2350" y="3631"/>
                </a:lnTo>
                <a:lnTo>
                  <a:pt x="2404" y="3609"/>
                </a:lnTo>
                <a:lnTo>
                  <a:pt x="2454" y="3583"/>
                </a:lnTo>
                <a:lnTo>
                  <a:pt x="2502" y="3553"/>
                </a:lnTo>
                <a:lnTo>
                  <a:pt x="2545" y="3519"/>
                </a:lnTo>
                <a:lnTo>
                  <a:pt x="2574" y="3492"/>
                </a:lnTo>
                <a:lnTo>
                  <a:pt x="2601" y="3462"/>
                </a:lnTo>
                <a:lnTo>
                  <a:pt x="2626" y="3430"/>
                </a:lnTo>
                <a:lnTo>
                  <a:pt x="2648" y="3395"/>
                </a:lnTo>
                <a:lnTo>
                  <a:pt x="2667" y="3357"/>
                </a:lnTo>
                <a:lnTo>
                  <a:pt x="2684" y="3317"/>
                </a:lnTo>
                <a:lnTo>
                  <a:pt x="2699" y="3273"/>
                </a:lnTo>
                <a:lnTo>
                  <a:pt x="2710" y="3228"/>
                </a:lnTo>
                <a:lnTo>
                  <a:pt x="2718" y="3180"/>
                </a:lnTo>
                <a:lnTo>
                  <a:pt x="2724" y="3128"/>
                </a:lnTo>
                <a:lnTo>
                  <a:pt x="2725" y="3074"/>
                </a:lnTo>
                <a:lnTo>
                  <a:pt x="2723" y="3017"/>
                </a:lnTo>
                <a:lnTo>
                  <a:pt x="2717" y="2956"/>
                </a:lnTo>
                <a:lnTo>
                  <a:pt x="2707" y="2893"/>
                </a:lnTo>
                <a:lnTo>
                  <a:pt x="2693" y="2827"/>
                </a:lnTo>
                <a:lnTo>
                  <a:pt x="2675" y="2757"/>
                </a:lnTo>
                <a:lnTo>
                  <a:pt x="2654" y="2685"/>
                </a:lnTo>
                <a:lnTo>
                  <a:pt x="2627" y="2610"/>
                </a:lnTo>
                <a:lnTo>
                  <a:pt x="2595" y="2530"/>
                </a:lnTo>
                <a:lnTo>
                  <a:pt x="2559" y="2448"/>
                </a:lnTo>
                <a:lnTo>
                  <a:pt x="2519" y="2362"/>
                </a:lnTo>
                <a:lnTo>
                  <a:pt x="2474" y="2278"/>
                </a:lnTo>
                <a:lnTo>
                  <a:pt x="2428" y="2201"/>
                </a:lnTo>
                <a:lnTo>
                  <a:pt x="2383" y="2129"/>
                </a:lnTo>
                <a:lnTo>
                  <a:pt x="2336" y="2065"/>
                </a:lnTo>
                <a:lnTo>
                  <a:pt x="2289" y="2006"/>
                </a:lnTo>
                <a:lnTo>
                  <a:pt x="2240" y="1952"/>
                </a:lnTo>
                <a:lnTo>
                  <a:pt x="2192" y="1903"/>
                </a:lnTo>
                <a:lnTo>
                  <a:pt x="2143" y="1860"/>
                </a:lnTo>
                <a:lnTo>
                  <a:pt x="2095" y="1822"/>
                </a:lnTo>
                <a:lnTo>
                  <a:pt x="2045" y="1789"/>
                </a:lnTo>
                <a:lnTo>
                  <a:pt x="1997" y="1759"/>
                </a:lnTo>
                <a:lnTo>
                  <a:pt x="1948" y="1735"/>
                </a:lnTo>
                <a:lnTo>
                  <a:pt x="1900" y="1714"/>
                </a:lnTo>
                <a:lnTo>
                  <a:pt x="1853" y="1696"/>
                </a:lnTo>
                <a:lnTo>
                  <a:pt x="1805" y="1683"/>
                </a:lnTo>
                <a:lnTo>
                  <a:pt x="1758" y="1672"/>
                </a:lnTo>
                <a:lnTo>
                  <a:pt x="1758" y="1672"/>
                </a:lnTo>
                <a:close/>
              </a:path>
            </a:pathLst>
          </a:custGeom>
          <a:solidFill>
            <a:srgbClr val="C56708"/>
          </a:solidFill>
          <a:ln w="0">
            <a:solidFill>
              <a:srgbClr val="C56708"/>
            </a:solidFill>
            <a:prstDash val="solid"/>
            <a:round/>
          </a:ln>
        </p:spPr>
        <p:txBody>
          <a:bodyPr vert="horz" wrap="square" lIns="91440" tIns="45720" rIns="91440" bIns="45720" numCol="1" anchor="t" anchorCtr="0" compatLnSpc="1"/>
          <a:p>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66000">
                                      <p:stCondLst>
                                        <p:cond delay="0"/>
                                      </p:stCondLst>
                                      <p:childTnLst>
                                        <p:set>
                                          <p:cBhvr>
                                            <p:cTn id="6" dur="1" fill="hold">
                                              <p:stCondLst>
                                                <p:cond delay="0"/>
                                              </p:stCondLst>
                                            </p:cTn>
                                            <p:tgtEl>
                                              <p:spTgt spid="250"/>
                                            </p:tgtEl>
                                            <p:attrNameLst>
                                              <p:attrName>style.visibility</p:attrName>
                                            </p:attrNameLst>
                                          </p:cBhvr>
                                          <p:to>
                                            <p:strVal val="visible"/>
                                          </p:to>
                                        </p:set>
                                        <p:anim calcmode="lin" valueType="num" p14:bounceEnd="66000">
                                          <p:cBhvr additive="base">
                                            <p:cTn id="7" dur="2000" fill="hold"/>
                                            <p:tgtEl>
                                              <p:spTgt spid="250"/>
                                            </p:tgtEl>
                                            <p:attrNameLst>
                                              <p:attrName>ppt_x</p:attrName>
                                            </p:attrNameLst>
                                          </p:cBhvr>
                                          <p:tavLst>
                                            <p:tav tm="0">
                                              <p:val>
                                                <p:strVal val="0-#ppt_w/2"/>
                                              </p:val>
                                            </p:tav>
                                            <p:tav tm="100000">
                                              <p:val>
                                                <p:strVal val="#ppt_x"/>
                                              </p:val>
                                            </p:tav>
                                          </p:tavLst>
                                        </p:anim>
                                        <p:anim calcmode="lin" valueType="num" p14:bounceEnd="66000">
                                          <p:cBhvr additive="base">
                                            <p:cTn id="8" dur="2000" fill="hold"/>
                                            <p:tgtEl>
                                              <p:spTgt spid="250"/>
                                            </p:tgtEl>
                                            <p:attrNameLst>
                                              <p:attrName>ppt_y</p:attrName>
                                            </p:attrNameLst>
                                          </p:cBhvr>
                                          <p:tavLst>
                                            <p:tav tm="0">
                                              <p:val>
                                                <p:strVal val="#ppt_y"/>
                                              </p:val>
                                            </p:tav>
                                            <p:tav tm="100000">
                                              <p:val>
                                                <p:strVal val="#ppt_y"/>
                                              </p:val>
                                            </p:tav>
                                          </p:tavLst>
                                        </p:anim>
                                      </p:childTnLst>
                                    </p:cTn>
                                  </p:par>
                                  <p:par>
                                    <p:cTn id="9" presetID="16" presetClass="entr" presetSubtype="42" fill="hold" nodeType="withEffect">
                                      <p:stCondLst>
                                        <p:cond delay="0"/>
                                      </p:stCondLst>
                                      <p:childTnLst>
                                        <p:set>
                                          <p:cBhvr>
                                            <p:cTn id="10" dur="1" fill="hold">
                                              <p:stCondLst>
                                                <p:cond delay="0"/>
                                              </p:stCondLst>
                                            </p:cTn>
                                            <p:tgtEl>
                                              <p:spTgt spid="255"/>
                                            </p:tgtEl>
                                            <p:attrNameLst>
                                              <p:attrName>style.visibility</p:attrName>
                                            </p:attrNameLst>
                                          </p:cBhvr>
                                          <p:to>
                                            <p:strVal val="visible"/>
                                          </p:to>
                                        </p:set>
                                        <p:animEffect transition="in" filter="barn(outHorizontal)">
                                          <p:cBhvr>
                                            <p:cTn id="11" dur="500"/>
                                            <p:tgtEl>
                                              <p:spTgt spid="255"/>
                                            </p:tgtEl>
                                          </p:cBhvr>
                                        </p:animEffect>
                                      </p:childTnLst>
                                    </p:cTn>
                                  </p:par>
                                  <p:par>
                                    <p:cTn id="12" presetID="41" presetClass="entr" presetSubtype="0" fill="hold" grpId="0" nodeType="withEffect">
                                      <p:stCondLst>
                                        <p:cond delay="1000"/>
                                      </p:stCondLst>
                                      <p:iterate type="lt">
                                        <p:tmPct val="10000"/>
                                      </p:iterate>
                                      <p:childTnLst>
                                        <p:set>
                                          <p:cBhvr>
                                            <p:cTn id="13" dur="1" fill="hold">
                                              <p:stCondLst>
                                                <p:cond delay="0"/>
                                              </p:stCondLst>
                                            </p:cTn>
                                            <p:tgtEl>
                                              <p:spTgt spid="251"/>
                                            </p:tgtEl>
                                            <p:attrNameLst>
                                              <p:attrName>style.visibility</p:attrName>
                                            </p:attrNameLst>
                                          </p:cBhvr>
                                          <p:to>
                                            <p:strVal val="visible"/>
                                          </p:to>
                                        </p:set>
                                        <p:anim calcmode="lin" valueType="num">
                                          <p:cBhvr>
                                            <p:cTn id="14" dur="500" fill="hold"/>
                                            <p:tgtEl>
                                              <p:spTgt spid="251"/>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51"/>
                                            </p:tgtEl>
                                            <p:attrNameLst>
                                              <p:attrName>ppt_y</p:attrName>
                                            </p:attrNameLst>
                                          </p:cBhvr>
                                          <p:tavLst>
                                            <p:tav tm="0">
                                              <p:val>
                                                <p:strVal val="#ppt_y"/>
                                              </p:val>
                                            </p:tav>
                                            <p:tav tm="100000">
                                              <p:val>
                                                <p:strVal val="#ppt_y"/>
                                              </p:val>
                                            </p:tav>
                                          </p:tavLst>
                                        </p:anim>
                                        <p:anim calcmode="lin" valueType="num">
                                          <p:cBhvr>
                                            <p:cTn id="16" dur="500" fill="hold"/>
                                            <p:tgtEl>
                                              <p:spTgt spid="251"/>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51"/>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51"/>
                                            </p:tgtEl>
                                          </p:cBhvr>
                                        </p:animEffect>
                                      </p:childTnLst>
                                    </p:cTn>
                                  </p:par>
                                  <p:par>
                                    <p:cTn id="19" presetID="53" presetClass="entr" presetSubtype="16" fill="hold" nodeType="withEffect">
                                      <p:stCondLst>
                                        <p:cond delay="1000"/>
                                      </p:stCondLst>
                                      <p:childTnLst>
                                        <p:set>
                                          <p:cBhvr>
                                            <p:cTn id="20" dur="1" fill="hold">
                                              <p:stCondLst>
                                                <p:cond delay="0"/>
                                              </p:stCondLst>
                                            </p:cTn>
                                            <p:tgtEl>
                                              <p:spTgt spid="254"/>
                                            </p:tgtEl>
                                            <p:attrNameLst>
                                              <p:attrName>style.visibility</p:attrName>
                                            </p:attrNameLst>
                                          </p:cBhvr>
                                          <p:to>
                                            <p:strVal val="visible"/>
                                          </p:to>
                                        </p:set>
                                        <p:anim calcmode="lin" valueType="num">
                                          <p:cBhvr>
                                            <p:cTn id="21" dur="100" fill="hold"/>
                                            <p:tgtEl>
                                              <p:spTgt spid="254"/>
                                            </p:tgtEl>
                                            <p:attrNameLst>
                                              <p:attrName>ppt_w</p:attrName>
                                            </p:attrNameLst>
                                          </p:cBhvr>
                                          <p:tavLst>
                                            <p:tav tm="0">
                                              <p:val>
                                                <p:fltVal val="0"/>
                                              </p:val>
                                            </p:tav>
                                            <p:tav tm="100000">
                                              <p:val>
                                                <p:strVal val="#ppt_w"/>
                                              </p:val>
                                            </p:tav>
                                          </p:tavLst>
                                        </p:anim>
                                        <p:anim calcmode="lin" valueType="num">
                                          <p:cBhvr>
                                            <p:cTn id="22" dur="100" fill="hold"/>
                                            <p:tgtEl>
                                              <p:spTgt spid="254"/>
                                            </p:tgtEl>
                                            <p:attrNameLst>
                                              <p:attrName>ppt_h</p:attrName>
                                            </p:attrNameLst>
                                          </p:cBhvr>
                                          <p:tavLst>
                                            <p:tav tm="0">
                                              <p:val>
                                                <p:fltVal val="0"/>
                                              </p:val>
                                            </p:tav>
                                            <p:tav tm="100000">
                                              <p:val>
                                                <p:strVal val="#ppt_h"/>
                                              </p:val>
                                            </p:tav>
                                          </p:tavLst>
                                        </p:anim>
                                        <p:animEffect transition="in" filter="fade">
                                          <p:cBhvr>
                                            <p:cTn id="23" dur="100"/>
                                            <p:tgtEl>
                                              <p:spTgt spid="254"/>
                                            </p:tgtEl>
                                          </p:cBhvr>
                                        </p:animEffect>
                                      </p:childTnLst>
                                    </p:cTn>
                                  </p:par>
                                  <p:par>
                                    <p:cTn id="24" presetID="6" presetClass="emph" presetSubtype="0" fill="hold" nodeType="withEffect">
                                      <p:stCondLst>
                                        <p:cond delay="1100"/>
                                      </p:stCondLst>
                                      <p:childTnLst>
                                        <p:animScale>
                                          <p:cBhvr>
                                            <p:cTn id="25" dur="100" fill="hold"/>
                                            <p:tgtEl>
                                              <p:spTgt spid="254"/>
                                            </p:tgtEl>
                                          </p:cBhvr>
                                          <p:by x="110000" y="110000"/>
                                        </p:animScale>
                                      </p:childTnLst>
                                    </p:cTn>
                                  </p:par>
                                  <p:par>
                                    <p:cTn id="26" presetID="6" presetClass="emph" presetSubtype="0" fill="hold" nodeType="withEffect">
                                      <p:stCondLst>
                                        <p:cond delay="1200"/>
                                      </p:stCondLst>
                                      <p:childTnLst>
                                        <p:animScale>
                                          <p:cBhvr>
                                            <p:cTn id="27" dur="200" fill="hold"/>
                                            <p:tgtEl>
                                              <p:spTgt spid="254"/>
                                            </p:tgtEl>
                                          </p:cBhvr>
                                          <p:by x="90000" y="90000"/>
                                        </p:animScale>
                                      </p:childTnLst>
                                    </p:cTn>
                                  </p:par>
                                  <p:par>
                                    <p:cTn id="28" presetID="6" presetClass="emph" presetSubtype="0" fill="hold" nodeType="withEffect">
                                      <p:stCondLst>
                                        <p:cond delay="1400"/>
                                      </p:stCondLst>
                                      <p:childTnLst>
                                        <p:animScale>
                                          <p:cBhvr>
                                            <p:cTn id="29" dur="100" fill="hold"/>
                                            <p:tgtEl>
                                              <p:spTgt spid="254"/>
                                            </p:tgtEl>
                                          </p:cBhvr>
                                          <p:by x="105000" y="105000"/>
                                        </p:animScale>
                                      </p:childTnLst>
                                    </p:cTn>
                                  </p:par>
                                  <p:par>
                                    <p:cTn id="30" presetID="6" presetClass="emph" presetSubtype="0" fill="hold" nodeType="withEffect">
                                      <p:stCondLst>
                                        <p:cond delay="1500"/>
                                      </p:stCondLst>
                                      <p:childTnLst>
                                        <p:animScale>
                                          <p:cBhvr>
                                            <p:cTn id="31" dur="200" fill="hold"/>
                                            <p:tgtEl>
                                              <p:spTgt spid="254"/>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 grpId="0"/>
          <p:bldP spid="25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50"/>
                                            </p:tgtEl>
                                            <p:attrNameLst>
                                              <p:attrName>style.visibility</p:attrName>
                                            </p:attrNameLst>
                                          </p:cBhvr>
                                          <p:to>
                                            <p:strVal val="visible"/>
                                          </p:to>
                                        </p:set>
                                        <p:anim calcmode="lin" valueType="num">
                                          <p:cBhvr additive="base">
                                            <p:cTn id="7" dur="2000" fill="hold"/>
                                            <p:tgtEl>
                                              <p:spTgt spid="250"/>
                                            </p:tgtEl>
                                            <p:attrNameLst>
                                              <p:attrName>ppt_x</p:attrName>
                                            </p:attrNameLst>
                                          </p:cBhvr>
                                          <p:tavLst>
                                            <p:tav tm="0">
                                              <p:val>
                                                <p:strVal val="0-#ppt_w/2"/>
                                              </p:val>
                                            </p:tav>
                                            <p:tav tm="100000">
                                              <p:val>
                                                <p:strVal val="#ppt_x"/>
                                              </p:val>
                                            </p:tav>
                                          </p:tavLst>
                                        </p:anim>
                                        <p:anim calcmode="lin" valueType="num">
                                          <p:cBhvr additive="base">
                                            <p:cTn id="8" dur="2000" fill="hold"/>
                                            <p:tgtEl>
                                              <p:spTgt spid="250"/>
                                            </p:tgtEl>
                                            <p:attrNameLst>
                                              <p:attrName>ppt_y</p:attrName>
                                            </p:attrNameLst>
                                          </p:cBhvr>
                                          <p:tavLst>
                                            <p:tav tm="0">
                                              <p:val>
                                                <p:strVal val="#ppt_y"/>
                                              </p:val>
                                            </p:tav>
                                            <p:tav tm="100000">
                                              <p:val>
                                                <p:strVal val="#ppt_y"/>
                                              </p:val>
                                            </p:tav>
                                          </p:tavLst>
                                        </p:anim>
                                      </p:childTnLst>
                                    </p:cTn>
                                  </p:par>
                                  <p:par>
                                    <p:cTn id="9" presetID="16" presetClass="entr" presetSubtype="42" fill="hold" nodeType="withEffect">
                                      <p:stCondLst>
                                        <p:cond delay="0"/>
                                      </p:stCondLst>
                                      <p:childTnLst>
                                        <p:set>
                                          <p:cBhvr>
                                            <p:cTn id="10" dur="1" fill="hold">
                                              <p:stCondLst>
                                                <p:cond delay="0"/>
                                              </p:stCondLst>
                                            </p:cTn>
                                            <p:tgtEl>
                                              <p:spTgt spid="255"/>
                                            </p:tgtEl>
                                            <p:attrNameLst>
                                              <p:attrName>style.visibility</p:attrName>
                                            </p:attrNameLst>
                                          </p:cBhvr>
                                          <p:to>
                                            <p:strVal val="visible"/>
                                          </p:to>
                                        </p:set>
                                        <p:animEffect transition="in" filter="barn(outHorizontal)">
                                          <p:cBhvr>
                                            <p:cTn id="11" dur="500"/>
                                            <p:tgtEl>
                                              <p:spTgt spid="255"/>
                                            </p:tgtEl>
                                          </p:cBhvr>
                                        </p:animEffect>
                                      </p:childTnLst>
                                    </p:cTn>
                                  </p:par>
                                  <p:par>
                                    <p:cTn id="12" presetID="41" presetClass="entr" presetSubtype="0" fill="hold" grpId="0" nodeType="withEffect">
                                      <p:stCondLst>
                                        <p:cond delay="1000"/>
                                      </p:stCondLst>
                                      <p:iterate type="lt">
                                        <p:tmPct val="10000"/>
                                      </p:iterate>
                                      <p:childTnLst>
                                        <p:set>
                                          <p:cBhvr>
                                            <p:cTn id="13" dur="1" fill="hold">
                                              <p:stCondLst>
                                                <p:cond delay="0"/>
                                              </p:stCondLst>
                                            </p:cTn>
                                            <p:tgtEl>
                                              <p:spTgt spid="251"/>
                                            </p:tgtEl>
                                            <p:attrNameLst>
                                              <p:attrName>style.visibility</p:attrName>
                                            </p:attrNameLst>
                                          </p:cBhvr>
                                          <p:to>
                                            <p:strVal val="visible"/>
                                          </p:to>
                                        </p:set>
                                        <p:anim calcmode="lin" valueType="num">
                                          <p:cBhvr>
                                            <p:cTn id="14" dur="500" fill="hold"/>
                                            <p:tgtEl>
                                              <p:spTgt spid="251"/>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51"/>
                                            </p:tgtEl>
                                            <p:attrNameLst>
                                              <p:attrName>ppt_y</p:attrName>
                                            </p:attrNameLst>
                                          </p:cBhvr>
                                          <p:tavLst>
                                            <p:tav tm="0">
                                              <p:val>
                                                <p:strVal val="#ppt_y"/>
                                              </p:val>
                                            </p:tav>
                                            <p:tav tm="100000">
                                              <p:val>
                                                <p:strVal val="#ppt_y"/>
                                              </p:val>
                                            </p:tav>
                                          </p:tavLst>
                                        </p:anim>
                                        <p:anim calcmode="lin" valueType="num">
                                          <p:cBhvr>
                                            <p:cTn id="16" dur="500" fill="hold"/>
                                            <p:tgtEl>
                                              <p:spTgt spid="251"/>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51"/>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51"/>
                                            </p:tgtEl>
                                          </p:cBhvr>
                                        </p:animEffect>
                                      </p:childTnLst>
                                    </p:cTn>
                                  </p:par>
                                  <p:par>
                                    <p:cTn id="19" presetID="53" presetClass="entr" presetSubtype="16" fill="hold" nodeType="withEffect">
                                      <p:stCondLst>
                                        <p:cond delay="1000"/>
                                      </p:stCondLst>
                                      <p:childTnLst>
                                        <p:set>
                                          <p:cBhvr>
                                            <p:cTn id="20" dur="1" fill="hold">
                                              <p:stCondLst>
                                                <p:cond delay="0"/>
                                              </p:stCondLst>
                                            </p:cTn>
                                            <p:tgtEl>
                                              <p:spTgt spid="254"/>
                                            </p:tgtEl>
                                            <p:attrNameLst>
                                              <p:attrName>style.visibility</p:attrName>
                                            </p:attrNameLst>
                                          </p:cBhvr>
                                          <p:to>
                                            <p:strVal val="visible"/>
                                          </p:to>
                                        </p:set>
                                        <p:anim calcmode="lin" valueType="num">
                                          <p:cBhvr>
                                            <p:cTn id="21" dur="100" fill="hold"/>
                                            <p:tgtEl>
                                              <p:spTgt spid="254"/>
                                            </p:tgtEl>
                                            <p:attrNameLst>
                                              <p:attrName>ppt_w</p:attrName>
                                            </p:attrNameLst>
                                          </p:cBhvr>
                                          <p:tavLst>
                                            <p:tav tm="0">
                                              <p:val>
                                                <p:fltVal val="0"/>
                                              </p:val>
                                            </p:tav>
                                            <p:tav tm="100000">
                                              <p:val>
                                                <p:strVal val="#ppt_w"/>
                                              </p:val>
                                            </p:tav>
                                          </p:tavLst>
                                        </p:anim>
                                        <p:anim calcmode="lin" valueType="num">
                                          <p:cBhvr>
                                            <p:cTn id="22" dur="100" fill="hold"/>
                                            <p:tgtEl>
                                              <p:spTgt spid="254"/>
                                            </p:tgtEl>
                                            <p:attrNameLst>
                                              <p:attrName>ppt_h</p:attrName>
                                            </p:attrNameLst>
                                          </p:cBhvr>
                                          <p:tavLst>
                                            <p:tav tm="0">
                                              <p:val>
                                                <p:fltVal val="0"/>
                                              </p:val>
                                            </p:tav>
                                            <p:tav tm="100000">
                                              <p:val>
                                                <p:strVal val="#ppt_h"/>
                                              </p:val>
                                            </p:tav>
                                          </p:tavLst>
                                        </p:anim>
                                        <p:animEffect transition="in" filter="fade">
                                          <p:cBhvr>
                                            <p:cTn id="23" dur="100"/>
                                            <p:tgtEl>
                                              <p:spTgt spid="254"/>
                                            </p:tgtEl>
                                          </p:cBhvr>
                                        </p:animEffect>
                                      </p:childTnLst>
                                    </p:cTn>
                                  </p:par>
                                  <p:par>
                                    <p:cTn id="24" presetID="6" presetClass="emph" presetSubtype="0" fill="hold" nodeType="withEffect">
                                      <p:stCondLst>
                                        <p:cond delay="1100"/>
                                      </p:stCondLst>
                                      <p:childTnLst>
                                        <p:animScale>
                                          <p:cBhvr>
                                            <p:cTn id="25" dur="100" fill="hold"/>
                                            <p:tgtEl>
                                              <p:spTgt spid="254"/>
                                            </p:tgtEl>
                                          </p:cBhvr>
                                          <p:by x="110000" y="110000"/>
                                        </p:animScale>
                                      </p:childTnLst>
                                    </p:cTn>
                                  </p:par>
                                  <p:par>
                                    <p:cTn id="26" presetID="6" presetClass="emph" presetSubtype="0" fill="hold" nodeType="withEffect">
                                      <p:stCondLst>
                                        <p:cond delay="1200"/>
                                      </p:stCondLst>
                                      <p:childTnLst>
                                        <p:animScale>
                                          <p:cBhvr>
                                            <p:cTn id="27" dur="200" fill="hold"/>
                                            <p:tgtEl>
                                              <p:spTgt spid="254"/>
                                            </p:tgtEl>
                                          </p:cBhvr>
                                          <p:by x="90000" y="90000"/>
                                        </p:animScale>
                                      </p:childTnLst>
                                    </p:cTn>
                                  </p:par>
                                  <p:par>
                                    <p:cTn id="28" presetID="6" presetClass="emph" presetSubtype="0" fill="hold" nodeType="withEffect">
                                      <p:stCondLst>
                                        <p:cond delay="1400"/>
                                      </p:stCondLst>
                                      <p:childTnLst>
                                        <p:animScale>
                                          <p:cBhvr>
                                            <p:cTn id="29" dur="100" fill="hold"/>
                                            <p:tgtEl>
                                              <p:spTgt spid="254"/>
                                            </p:tgtEl>
                                          </p:cBhvr>
                                          <p:by x="105000" y="105000"/>
                                        </p:animScale>
                                      </p:childTnLst>
                                    </p:cTn>
                                  </p:par>
                                  <p:par>
                                    <p:cTn id="30" presetID="6" presetClass="emph" presetSubtype="0" fill="hold" nodeType="withEffect">
                                      <p:stCondLst>
                                        <p:cond delay="1500"/>
                                      </p:stCondLst>
                                      <p:childTnLst>
                                        <p:animScale>
                                          <p:cBhvr>
                                            <p:cTn id="31" dur="200" fill="hold"/>
                                            <p:tgtEl>
                                              <p:spTgt spid="254"/>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 grpId="0"/>
          <p:bldP spid="251"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等腰三角形 73"/>
          <p:cNvSpPr/>
          <p:nvPr/>
        </p:nvSpPr>
        <p:spPr>
          <a:xfrm rot="10800000">
            <a:off x="5388787" y="0"/>
            <a:ext cx="1292746" cy="7874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7894" name="Picture 2"/>
          <p:cNvPicPr>
            <a:picLocks noChangeAspect="1"/>
          </p:cNvPicPr>
          <p:nvPr/>
        </p:nvPicPr>
        <p:blipFill>
          <a:blip r:embed="rId1">
            <a:lum contrast="20000"/>
          </a:blip>
          <a:srcRect l="20644" t="5190" r="24129" b="13443"/>
          <a:stretch>
            <a:fillRect/>
          </a:stretch>
        </p:blipFill>
        <p:spPr>
          <a:xfrm>
            <a:off x="1036320" y="1176655"/>
            <a:ext cx="5265420" cy="4625340"/>
          </a:xfrm>
          <a:prstGeom prst="rect">
            <a:avLst/>
          </a:prstGeom>
          <a:noFill/>
          <a:ln w="9525">
            <a:noFill/>
          </a:ln>
        </p:spPr>
      </p:pic>
      <p:sp>
        <p:nvSpPr>
          <p:cNvPr id="2" name="文本框 1"/>
          <p:cNvSpPr txBox="1"/>
          <p:nvPr/>
        </p:nvSpPr>
        <p:spPr>
          <a:xfrm>
            <a:off x="6301740" y="1374140"/>
            <a:ext cx="5730240" cy="1753235"/>
          </a:xfrm>
          <a:prstGeom prst="rect">
            <a:avLst/>
          </a:prstGeom>
          <a:noFill/>
        </p:spPr>
        <p:txBody>
          <a:bodyPr wrap="square" rtlCol="0" anchor="t">
            <a:spAutoFit/>
          </a:bodyPr>
          <a:p>
            <a:pPr eaLnBrk="0" hangingPunct="0">
              <a:lnSpc>
                <a:spcPct val="150000"/>
              </a:lnSpc>
            </a:pPr>
            <a:r>
              <a:rPr lang="en-US" altLang="zh-CN" sz="2400" dirty="0">
                <a:gradFill>
                  <a:gsLst>
                    <a:gs pos="0">
                      <a:srgbClr val="012D86"/>
                    </a:gs>
                    <a:gs pos="100000">
                      <a:srgbClr val="0E2557"/>
                    </a:gs>
                  </a:gsLst>
                  <a:lin scaled="0"/>
                </a:gradFill>
                <a:latin typeface="微软雅黑" panose="020B0503020204020204" pitchFamily="34" charset="-122"/>
                <a:ea typeface="微软雅黑" panose="020B0503020204020204" pitchFamily="34" charset="-122"/>
                <a:sym typeface="+mn-ea"/>
              </a:rPr>
              <a:t>       </a:t>
            </a:r>
            <a:r>
              <a:rPr lang="zh-CN" altLang="en-US" sz="2400" dirty="0">
                <a:gradFill>
                  <a:gsLst>
                    <a:gs pos="0">
                      <a:srgbClr val="012D86"/>
                    </a:gs>
                    <a:gs pos="100000">
                      <a:srgbClr val="0E2557"/>
                    </a:gs>
                  </a:gsLst>
                  <a:lin scaled="0"/>
                </a:gradFill>
                <a:latin typeface="微软雅黑" panose="020B0503020204020204" pitchFamily="34" charset="-122"/>
                <a:ea typeface="微软雅黑" panose="020B0503020204020204" pitchFamily="34" charset="-122"/>
                <a:sym typeface="+mn-ea"/>
              </a:rPr>
              <a:t>直接驱动是指驱动器安装在腕部运动关节的附近直接驱动关节运动，传动刚度好，但腕部的尺寸和质量大、惯量大。</a:t>
            </a:r>
            <a:endParaRPr lang="zh-CN" altLang="en-US" sz="2400" dirty="0">
              <a:gradFill>
                <a:gsLst>
                  <a:gs pos="0">
                    <a:srgbClr val="012D86"/>
                  </a:gs>
                  <a:gs pos="100000">
                    <a:srgbClr val="0E2557"/>
                  </a:gs>
                </a:gsLst>
                <a:lin scaled="0"/>
              </a:gradFill>
              <a:latin typeface="微软雅黑" panose="020B0503020204020204" pitchFamily="34" charset="-122"/>
              <a:ea typeface="微软雅黑" panose="020B0503020204020204" pitchFamily="34" charset="-122"/>
              <a:sym typeface="+mn-ea"/>
            </a:endParaRPr>
          </a:p>
        </p:txBody>
      </p:sp>
      <p:sp>
        <p:nvSpPr>
          <p:cNvPr id="37895" name="矩形 1"/>
          <p:cNvSpPr/>
          <p:nvPr/>
        </p:nvSpPr>
        <p:spPr>
          <a:xfrm>
            <a:off x="6301740" y="3319780"/>
            <a:ext cx="4876165" cy="3046095"/>
          </a:xfrm>
          <a:prstGeom prst="rect">
            <a:avLst/>
          </a:prstGeom>
          <a:noFill/>
          <a:ln w="9525">
            <a:noFill/>
          </a:ln>
        </p:spPr>
        <p:txBody>
          <a:bodyPr wrap="square">
            <a:spAutoFit/>
          </a:bodyPr>
          <a:p>
            <a:pPr>
              <a:lnSpc>
                <a:spcPct val="200000"/>
              </a:lnSpc>
            </a:pPr>
            <a:r>
              <a:rPr lang="en-US" altLang="zh-CN" sz="2400" b="1" dirty="0">
                <a:solidFill>
                  <a:srgbClr val="0000FF"/>
                </a:solidFill>
                <a:latin typeface="微软雅黑" panose="020B0503020204020204" pitchFamily="34" charset="-122"/>
                <a:ea typeface="微软雅黑" panose="020B0503020204020204" pitchFamily="34" charset="-122"/>
              </a:rPr>
              <a:t>       </a:t>
            </a:r>
            <a:r>
              <a:rPr lang="zh-CN" altLang="zh-CN" sz="2400" b="1" dirty="0">
                <a:solidFill>
                  <a:srgbClr val="0000FF"/>
                </a:solidFill>
                <a:latin typeface="微软雅黑" panose="020B0503020204020204" pitchFamily="34" charset="-122"/>
                <a:ea typeface="微软雅黑" panose="020B0503020204020204" pitchFamily="34" charset="-122"/>
              </a:rPr>
              <a:t>驱动源直接装在腕部上，这种直接驱动腕部的关键是能否设计和加工出而驱动转矩大、驱动性能好的驱动电动机或液压马达。</a:t>
            </a:r>
            <a:endParaRPr lang="zh-CN" altLang="zh-CN" sz="2400" b="1" dirty="0">
              <a:solidFill>
                <a:srgbClr val="0000FF"/>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等腰三角形 73"/>
          <p:cNvSpPr/>
          <p:nvPr/>
        </p:nvSpPr>
        <p:spPr>
          <a:xfrm rot="10800000">
            <a:off x="5388787" y="0"/>
            <a:ext cx="1292746" cy="7874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6521450" y="1167765"/>
            <a:ext cx="5083175" cy="4523105"/>
          </a:xfrm>
          <a:prstGeom prst="rect">
            <a:avLst/>
          </a:prstGeom>
          <a:noFill/>
        </p:spPr>
        <p:txBody>
          <a:bodyPr wrap="square" rtlCol="0" anchor="t">
            <a:spAutoFit/>
          </a:bodyPr>
          <a:p>
            <a:pPr eaLnBrk="0" hangingPunct="0">
              <a:lnSpc>
                <a:spcPct val="150000"/>
              </a:lnSpc>
            </a:pPr>
            <a:r>
              <a:rPr lang="zh-CN" altLang="zh-CN" sz="24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sym typeface="+mn-ea"/>
              </a:rPr>
              <a:t>远距离传动方式的驱动器安装在机器人的大臂、机座或小臂远端，通过机构间接驱动腕部关节运动，因而腕部的结构紧凑，尺寸和质量小，对改善机器人的整体性能有好处，但传动设计复杂，传动刚度也降低了。轴</a:t>
            </a:r>
            <a:r>
              <a:rPr lang="en-US" altLang="zh-CN" sz="24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sym typeface="+mn-ea"/>
              </a:rPr>
              <a:t>I</a:t>
            </a:r>
            <a:r>
              <a:rPr lang="zh-CN" altLang="zh-CN" sz="24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sym typeface="+mn-ea"/>
              </a:rPr>
              <a:t>做回转运动，轴Ⅱ做俯仰运动，轴Ⅲ做偏转运动。</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8918" name="Picture 2"/>
          <p:cNvPicPr>
            <a:picLocks noChangeAspect="1"/>
          </p:cNvPicPr>
          <p:nvPr/>
        </p:nvPicPr>
        <p:blipFill>
          <a:blip r:embed="rId1">
            <a:lum contrast="20000"/>
          </a:blip>
          <a:srcRect l="11641" t="7742" r="16138" b="8792"/>
          <a:stretch>
            <a:fillRect/>
          </a:stretch>
        </p:blipFill>
        <p:spPr>
          <a:xfrm>
            <a:off x="298450" y="1092200"/>
            <a:ext cx="5641975" cy="4539615"/>
          </a:xfrm>
          <a:prstGeom prst="rect">
            <a:avLst/>
          </a:prstGeom>
          <a:noFill/>
          <a:ln w="9525">
            <a:noFill/>
          </a:ln>
        </p:spPr>
      </p:pic>
      <p:sp>
        <p:nvSpPr>
          <p:cNvPr id="3" name="圆角矩形 2"/>
          <p:cNvSpPr/>
          <p:nvPr/>
        </p:nvSpPr>
        <p:spPr>
          <a:xfrm>
            <a:off x="1993900" y="5245735"/>
            <a:ext cx="2379980" cy="386080"/>
          </a:xfrm>
          <a:prstGeom prst="roundRect">
            <a:avLst/>
          </a:prstGeom>
          <a:ln>
            <a:noFill/>
          </a:ln>
        </p:spPr>
        <p:style>
          <a:lnRef idx="2">
            <a:schemeClr val="accent3"/>
          </a:lnRef>
          <a:fillRef idx="1">
            <a:schemeClr val="lt1"/>
          </a:fillRef>
          <a:effectRef idx="0">
            <a:schemeClr val="accent3"/>
          </a:effectRef>
          <a:fontRef idx="minor">
            <a:schemeClr val="dk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61925" y="432435"/>
            <a:ext cx="5580380" cy="6242050"/>
          </a:xfrm>
          <a:prstGeom prst="rect">
            <a:avLst/>
          </a:prstGeom>
        </p:spPr>
      </p:pic>
      <p:sp>
        <p:nvSpPr>
          <p:cNvPr id="31" name="文本框 30"/>
          <p:cNvSpPr txBox="1"/>
          <p:nvPr/>
        </p:nvSpPr>
        <p:spPr>
          <a:xfrm>
            <a:off x="8716765" y="736983"/>
            <a:ext cx="923925" cy="1322070"/>
          </a:xfrm>
          <a:prstGeom prst="rect">
            <a:avLst/>
          </a:prstGeom>
          <a:noFill/>
        </p:spPr>
        <p:txBody>
          <a:bodyPr wrap="none" rtlCol="0">
            <a:spAutoFit/>
          </a:bodyPr>
          <a:lstStyle/>
          <a:p>
            <a:pPr algn="ctr"/>
            <a:r>
              <a:rPr lang="en-US" altLang="zh-CN" sz="8000" dirty="0" smtClean="0">
                <a:solidFill>
                  <a:srgbClr val="00B0F0"/>
                </a:solidFill>
                <a:latin typeface="Stencil" panose="040409050D0802020404" pitchFamily="82" charset="0"/>
                <a:ea typeface="微软雅黑" panose="020B0503020204020204" pitchFamily="34" charset="-122"/>
              </a:rPr>
              <a:t>03</a:t>
            </a:r>
            <a:endParaRPr lang="en-US" altLang="zh-CN" sz="8000" dirty="0" smtClean="0">
              <a:solidFill>
                <a:srgbClr val="00B0F0"/>
              </a:solidFill>
              <a:latin typeface="Stencil" panose="040409050D0802020404" pitchFamily="82" charset="0"/>
              <a:ea typeface="微软雅黑" panose="020B0503020204020204" pitchFamily="34" charset="-122"/>
            </a:endParaRPr>
          </a:p>
        </p:txBody>
      </p:sp>
      <p:sp>
        <p:nvSpPr>
          <p:cNvPr id="32" name="文本框 31"/>
          <p:cNvSpPr txBox="1"/>
          <p:nvPr/>
        </p:nvSpPr>
        <p:spPr>
          <a:xfrm>
            <a:off x="7848718" y="1909922"/>
            <a:ext cx="2926080" cy="922020"/>
          </a:xfrm>
          <a:prstGeom prst="rect">
            <a:avLst/>
          </a:prstGeom>
          <a:noFill/>
        </p:spPr>
        <p:txBody>
          <a:bodyPr wrap="none" rtlCol="0">
            <a:spAutoFit/>
          </a:bodyPr>
          <a:lstStyle/>
          <a:p>
            <a:r>
              <a:rPr lang="zh-CN" altLang="en-US" sz="5400" b="1" dirty="0">
                <a:solidFill>
                  <a:srgbClr val="00B0F0"/>
                </a:solidFill>
                <a:latin typeface="微软雅黑" panose="020B0503020204020204" pitchFamily="34" charset="-122"/>
                <a:ea typeface="微软雅黑" panose="020B0503020204020204" pitchFamily="34" charset="-122"/>
              </a:rPr>
              <a:t>柔顺腕部</a:t>
            </a:r>
            <a:endParaRPr lang="zh-CN" altLang="en-US" sz="5400" b="1" dirty="0">
              <a:solidFill>
                <a:srgbClr val="00B0F0"/>
              </a:solidFill>
              <a:latin typeface="微软雅黑" panose="020B0503020204020204" pitchFamily="34" charset="-122"/>
              <a:ea typeface="微软雅黑" panose="020B0503020204020204" pitchFamily="34" charset="-122"/>
            </a:endParaRPr>
          </a:p>
        </p:txBody>
      </p:sp>
      <p:cxnSp>
        <p:nvCxnSpPr>
          <p:cNvPr id="34" name="直接连接符 33"/>
          <p:cNvCxnSpPr/>
          <p:nvPr/>
        </p:nvCxnSpPr>
        <p:spPr>
          <a:xfrm>
            <a:off x="6593323" y="2831826"/>
            <a:ext cx="5032148" cy="0"/>
          </a:xfrm>
          <a:prstGeom prst="line">
            <a:avLst/>
          </a:prstGeom>
          <a:ln>
            <a:solidFill>
              <a:srgbClr val="00B0F0">
                <a:alpha val="36000"/>
              </a:srgbClr>
            </a:solidFill>
            <a:prstDash val="dash"/>
          </a:ln>
        </p:spPr>
        <p:style>
          <a:lnRef idx="1">
            <a:schemeClr val="accent1"/>
          </a:lnRef>
          <a:fillRef idx="0">
            <a:schemeClr val="accent1"/>
          </a:fillRef>
          <a:effectRef idx="0">
            <a:schemeClr val="accent1"/>
          </a:effectRef>
          <a:fontRef idx="minor">
            <a:schemeClr val="tx1"/>
          </a:fontRef>
        </p:style>
      </p:cxnSp>
      <p:sp>
        <p:nvSpPr>
          <p:cNvPr id="38" name="TextBox 2"/>
          <p:cNvSpPr txBox="1"/>
          <p:nvPr/>
        </p:nvSpPr>
        <p:spPr>
          <a:xfrm>
            <a:off x="7132320" y="3604260"/>
            <a:ext cx="4658995" cy="1899285"/>
          </a:xfrm>
          <a:prstGeom prst="rect">
            <a:avLst/>
          </a:prstGeom>
          <a:noFill/>
        </p:spPr>
        <p:txBody>
          <a:bodyPr wrap="square" lIns="91386" tIns="45693" rIns="91386" bIns="45693" rtlCol="0">
            <a:spAutoFit/>
          </a:bodyPr>
          <a:lstStyle/>
          <a:p>
            <a:pPr indent="539750" algn="just" defTabSz="1216025">
              <a:lnSpc>
                <a:spcPct val="150000"/>
              </a:lnSpc>
              <a:spcBef>
                <a:spcPct val="20000"/>
              </a:spcBef>
            </a:pPr>
            <a:r>
              <a:rPr lang="zh-CN" altLang="en-US" sz="2400" b="1" dirty="0" smtClean="0">
                <a:solidFill>
                  <a:srgbClr val="1C4885"/>
                </a:solidFill>
                <a:latin typeface="Times New Roman" panose="02020603050405020304" pitchFamily="18" charset="0"/>
                <a:ea typeface="微软雅黑" panose="020B0503020204020204" pitchFamily="34" charset="-122"/>
                <a:sym typeface="Arial" panose="020B0604020202020204" pitchFamily="34" charset="0"/>
              </a:rPr>
              <a:t>１</a:t>
            </a:r>
            <a:r>
              <a:rPr lang="zh-CN" altLang="en-US" sz="2400" b="1" dirty="0">
                <a:solidFill>
                  <a:srgbClr val="1C4885"/>
                </a:solidFill>
                <a:latin typeface="Times New Roman" panose="02020603050405020304" pitchFamily="18" charset="0"/>
                <a:ea typeface="微软雅黑" panose="020B0503020204020204" pitchFamily="34" charset="-122"/>
                <a:sym typeface="Arial" panose="020B0604020202020204" pitchFamily="34" charset="0"/>
              </a:rPr>
              <a:t>） 主动柔顺装配</a:t>
            </a:r>
            <a:endParaRPr lang="zh-CN" altLang="en-US" sz="2400" b="1" dirty="0">
              <a:solidFill>
                <a:srgbClr val="1C4885"/>
              </a:solidFill>
              <a:latin typeface="Times New Roman" panose="02020603050405020304" pitchFamily="18" charset="0"/>
              <a:ea typeface="微软雅黑" panose="020B0503020204020204" pitchFamily="34" charset="-122"/>
              <a:sym typeface="Arial" panose="020B0604020202020204" pitchFamily="34" charset="0"/>
            </a:endParaRPr>
          </a:p>
          <a:p>
            <a:pPr indent="539750" algn="just" defTabSz="1216025">
              <a:lnSpc>
                <a:spcPct val="150000"/>
              </a:lnSpc>
              <a:spcBef>
                <a:spcPct val="20000"/>
              </a:spcBef>
            </a:pPr>
            <a:r>
              <a:rPr lang="zh-CN" altLang="en-US" sz="2400" b="1" dirty="0">
                <a:solidFill>
                  <a:srgbClr val="1C4885"/>
                </a:solidFill>
                <a:latin typeface="Times New Roman" panose="02020603050405020304" pitchFamily="18" charset="0"/>
                <a:ea typeface="微软雅黑" panose="020B0503020204020204" pitchFamily="34" charset="-122"/>
                <a:sym typeface="Arial" panose="020B0604020202020204" pitchFamily="34" charset="0"/>
              </a:rPr>
              <a:t>２）被动柔顺装配</a:t>
            </a:r>
            <a:endParaRPr lang="zh-CN" altLang="en-US" sz="2400" b="1" dirty="0">
              <a:solidFill>
                <a:srgbClr val="1C4885"/>
              </a:solidFill>
              <a:latin typeface="Times New Roman" panose="02020603050405020304" pitchFamily="18" charset="0"/>
              <a:ea typeface="微软雅黑" panose="020B0503020204020204" pitchFamily="34" charset="-122"/>
              <a:sym typeface="Arial" panose="020B0604020202020204" pitchFamily="34" charset="0"/>
            </a:endParaRPr>
          </a:p>
          <a:p>
            <a:pPr indent="539750" algn="just" defTabSz="1216025">
              <a:lnSpc>
                <a:spcPct val="150000"/>
              </a:lnSpc>
              <a:spcBef>
                <a:spcPct val="20000"/>
              </a:spcBef>
            </a:pPr>
            <a:endParaRPr lang="zh-CN" altLang="en-US" sz="2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1" name="等腰三角形 40"/>
          <p:cNvSpPr/>
          <p:nvPr/>
        </p:nvSpPr>
        <p:spPr>
          <a:xfrm rot="10800000">
            <a:off x="8491160" y="0"/>
            <a:ext cx="1292746" cy="7874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crush"/>
      </p:transition>
    </mc:Choice>
    <mc:Fallback>
      <p:transition spd="slow"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6000">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14:bounceEnd="66000">
                                          <p:cBhvr additive="base">
                                            <p:cTn id="7" dur="2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8" dur="2000" fill="hold"/>
                                            <p:tgtEl>
                                              <p:spTgt spid="31"/>
                                            </p:tgtEl>
                                            <p:attrNameLst>
                                              <p:attrName>ppt_y</p:attrName>
                                            </p:attrNameLst>
                                          </p:cBhvr>
                                          <p:tavLst>
                                            <p:tav tm="0">
                                              <p:val>
                                                <p:strVal val="0-#ppt_h/2"/>
                                              </p:val>
                                            </p:tav>
                                            <p:tav tm="100000">
                                              <p:val>
                                                <p:strVal val="#ppt_y"/>
                                              </p:val>
                                            </p:tav>
                                          </p:tavLst>
                                        </p:anim>
                                      </p:childTnLst>
                                    </p:cTn>
                                  </p:par>
                                  <p:par>
                                    <p:cTn id="9" presetID="41" presetClass="entr" presetSubtype="0" fill="hold" grpId="0" nodeType="withEffect">
                                      <p:stCondLst>
                                        <p:cond delay="1000"/>
                                      </p:stCondLst>
                                      <p:iterate type="lt">
                                        <p:tmPct val="10000"/>
                                      </p:iterate>
                                      <p:childTnLst>
                                        <p:set>
                                          <p:cBhvr>
                                            <p:cTn id="10" dur="1" fill="hold">
                                              <p:stCondLst>
                                                <p:cond delay="0"/>
                                              </p:stCondLst>
                                            </p:cTn>
                                            <p:tgtEl>
                                              <p:spTgt spid="32"/>
                                            </p:tgtEl>
                                            <p:attrNameLst>
                                              <p:attrName>style.visibility</p:attrName>
                                            </p:attrNameLst>
                                          </p:cBhvr>
                                          <p:to>
                                            <p:strVal val="visible"/>
                                          </p:to>
                                        </p:set>
                                        <p:anim calcmode="lin" valueType="num">
                                          <p:cBhvr>
                                            <p:cTn id="11" dur="50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32"/>
                                            </p:tgtEl>
                                            <p:attrNameLst>
                                              <p:attrName>ppt_y</p:attrName>
                                            </p:attrNameLst>
                                          </p:cBhvr>
                                          <p:tavLst>
                                            <p:tav tm="0">
                                              <p:val>
                                                <p:strVal val="#ppt_y"/>
                                              </p:val>
                                            </p:tav>
                                            <p:tav tm="100000">
                                              <p:val>
                                                <p:strVal val="#ppt_y"/>
                                              </p:val>
                                            </p:tav>
                                          </p:tavLst>
                                        </p:anim>
                                        <p:anim calcmode="lin" valueType="num">
                                          <p:cBhvr>
                                            <p:cTn id="13" dur="50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32"/>
                                            </p:tgtEl>
                                          </p:cBhvr>
                                        </p:animEffect>
                                      </p:childTnLst>
                                    </p:cTn>
                                  </p:par>
                                  <p:par>
                                    <p:cTn id="16" presetID="2" presetClass="entr" presetSubtype="8" fill="hold" nodeType="withEffect">
                                      <p:stCondLst>
                                        <p:cond delay="2000"/>
                                      </p:stCondLst>
                                      <p:childTnLst>
                                        <p:set>
                                          <p:cBhvr>
                                            <p:cTn id="17" dur="1" fill="hold">
                                              <p:stCondLst>
                                                <p:cond delay="0"/>
                                              </p:stCondLst>
                                            </p:cTn>
                                            <p:tgtEl>
                                              <p:spTgt spid="34"/>
                                            </p:tgtEl>
                                            <p:attrNameLst>
                                              <p:attrName>style.visibility</p:attrName>
                                            </p:attrNameLst>
                                          </p:cBhvr>
                                          <p:to>
                                            <p:strVal val="visible"/>
                                          </p:to>
                                        </p:set>
                                        <p:anim calcmode="lin" valueType="num">
                                          <p:cBhvr additive="base">
                                            <p:cTn id="18" dur="500" fill="hold"/>
                                            <p:tgtEl>
                                              <p:spTgt spid="34"/>
                                            </p:tgtEl>
                                            <p:attrNameLst>
                                              <p:attrName>ppt_x</p:attrName>
                                            </p:attrNameLst>
                                          </p:cBhvr>
                                          <p:tavLst>
                                            <p:tav tm="0">
                                              <p:val>
                                                <p:strVal val="0-#ppt_w/2"/>
                                              </p:val>
                                            </p:tav>
                                            <p:tav tm="100000">
                                              <p:val>
                                                <p:strVal val="#ppt_x"/>
                                              </p:val>
                                            </p:tav>
                                          </p:tavLst>
                                        </p:anim>
                                        <p:anim calcmode="lin" valueType="num">
                                          <p:cBhvr additive="base">
                                            <p:cTn id="19" dur="500" fill="hold"/>
                                            <p:tgtEl>
                                              <p:spTgt spid="34"/>
                                            </p:tgtEl>
                                            <p:attrNameLst>
                                              <p:attrName>ppt_y</p:attrName>
                                            </p:attrNameLst>
                                          </p:cBhvr>
                                          <p:tavLst>
                                            <p:tav tm="0">
                                              <p:val>
                                                <p:strVal val="#ppt_y"/>
                                              </p:val>
                                            </p:tav>
                                            <p:tav tm="100000">
                                              <p:val>
                                                <p:strVal val="#ppt_y"/>
                                              </p:val>
                                            </p:tav>
                                          </p:tavLst>
                                        </p:anim>
                                      </p:childTnLst>
                                    </p:cTn>
                                  </p:par>
                                </p:childTnLst>
                              </p:cTn>
                            </p:par>
                            <p:par>
                              <p:cTn id="20" fill="hold">
                                <p:stCondLst>
                                  <p:cond delay="0"/>
                                </p:stCondLst>
                                <p:childTnLst>
                                  <p:par>
                                    <p:cTn id="21" presetID="2" presetClass="entr" presetSubtype="8" fill="hold" nodeType="afterEffect" p14:presetBounceEnd="66000">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14:bounceEnd="66000">
                                          <p:cBhvr additive="base">
                                            <p:cTn id="23" dur="500" fill="hold"/>
                                            <p:tgtEl>
                                              <p:spTgt spid="20"/>
                                            </p:tgtEl>
                                            <p:attrNameLst>
                                              <p:attrName>ppt_x</p:attrName>
                                            </p:attrNameLst>
                                          </p:cBhvr>
                                          <p:tavLst>
                                            <p:tav tm="0">
                                              <p:val>
                                                <p:strVal val="0-#ppt_w/2"/>
                                              </p:val>
                                            </p:tav>
                                            <p:tav tm="100000">
                                              <p:val>
                                                <p:strVal val="#ppt_x"/>
                                              </p:val>
                                            </p:tav>
                                          </p:tavLst>
                                        </p:anim>
                                        <p:anim calcmode="lin" valueType="num" p14:bounceEnd="66000">
                                          <p:cBhvr additive="base">
                                            <p:cTn id="24" dur="500" fill="hold"/>
                                            <p:tgtEl>
                                              <p:spTgt spid="20"/>
                                            </p:tgtEl>
                                            <p:attrNameLst>
                                              <p:attrName>ppt_y</p:attrName>
                                            </p:attrNameLst>
                                          </p:cBhvr>
                                          <p:tavLst>
                                            <p:tav tm="0">
                                              <p:val>
                                                <p:strVal val="#ppt_y"/>
                                              </p:val>
                                            </p:tav>
                                            <p:tav tm="100000">
                                              <p:val>
                                                <p:strVal val="#ppt_y"/>
                                              </p:val>
                                            </p:tav>
                                          </p:tavLst>
                                        </p:anim>
                                      </p:childTnLst>
                                    </p:cTn>
                                  </p:par>
                                  <p:par>
                                    <p:cTn id="25" presetID="14" presetClass="entr" presetSubtype="10" fill="hold" grpId="0" nodeType="withEffect">
                                      <p:stCondLst>
                                        <p:cond delay="0"/>
                                      </p:stCondLst>
                                      <p:iterate type="lt">
                                        <p:tmPct val="10000"/>
                                      </p:iterate>
                                      <p:childTnLst>
                                        <p:set>
                                          <p:cBhvr>
                                            <p:cTn id="26" dur="1" fill="hold">
                                              <p:stCondLst>
                                                <p:cond delay="0"/>
                                              </p:stCondLst>
                                            </p:cTn>
                                            <p:tgtEl>
                                              <p:spTgt spid="38"/>
                                            </p:tgtEl>
                                            <p:attrNameLst>
                                              <p:attrName>style.visibility</p:attrName>
                                            </p:attrNameLst>
                                          </p:cBhvr>
                                          <p:to>
                                            <p:strVal val="visible"/>
                                          </p:to>
                                        </p:set>
                                        <p:animEffect transition="in" filter="randombar(horizontal)">
                                          <p:cBhvr>
                                            <p:cTn id="27" dur="3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2000" fill="hold"/>
                                            <p:tgtEl>
                                              <p:spTgt spid="31"/>
                                            </p:tgtEl>
                                            <p:attrNameLst>
                                              <p:attrName>ppt_x</p:attrName>
                                            </p:attrNameLst>
                                          </p:cBhvr>
                                          <p:tavLst>
                                            <p:tav tm="0">
                                              <p:val>
                                                <p:strVal val="#ppt_x"/>
                                              </p:val>
                                            </p:tav>
                                            <p:tav tm="100000">
                                              <p:val>
                                                <p:strVal val="#ppt_x"/>
                                              </p:val>
                                            </p:tav>
                                          </p:tavLst>
                                        </p:anim>
                                        <p:anim calcmode="lin" valueType="num">
                                          <p:cBhvr additive="base">
                                            <p:cTn id="8" dur="2000" fill="hold"/>
                                            <p:tgtEl>
                                              <p:spTgt spid="31"/>
                                            </p:tgtEl>
                                            <p:attrNameLst>
                                              <p:attrName>ppt_y</p:attrName>
                                            </p:attrNameLst>
                                          </p:cBhvr>
                                          <p:tavLst>
                                            <p:tav tm="0">
                                              <p:val>
                                                <p:strVal val="0-#ppt_h/2"/>
                                              </p:val>
                                            </p:tav>
                                            <p:tav tm="100000">
                                              <p:val>
                                                <p:strVal val="#ppt_y"/>
                                              </p:val>
                                            </p:tav>
                                          </p:tavLst>
                                        </p:anim>
                                      </p:childTnLst>
                                    </p:cTn>
                                  </p:par>
                                  <p:par>
                                    <p:cTn id="9" presetID="41" presetClass="entr" presetSubtype="0" fill="hold" grpId="0" nodeType="withEffect">
                                      <p:stCondLst>
                                        <p:cond delay="1000"/>
                                      </p:stCondLst>
                                      <p:iterate type="lt">
                                        <p:tmPct val="10000"/>
                                      </p:iterate>
                                      <p:childTnLst>
                                        <p:set>
                                          <p:cBhvr>
                                            <p:cTn id="10" dur="1" fill="hold">
                                              <p:stCondLst>
                                                <p:cond delay="0"/>
                                              </p:stCondLst>
                                            </p:cTn>
                                            <p:tgtEl>
                                              <p:spTgt spid="32"/>
                                            </p:tgtEl>
                                            <p:attrNameLst>
                                              <p:attrName>style.visibility</p:attrName>
                                            </p:attrNameLst>
                                          </p:cBhvr>
                                          <p:to>
                                            <p:strVal val="visible"/>
                                          </p:to>
                                        </p:set>
                                        <p:anim calcmode="lin" valueType="num">
                                          <p:cBhvr>
                                            <p:cTn id="11" dur="50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32"/>
                                            </p:tgtEl>
                                            <p:attrNameLst>
                                              <p:attrName>ppt_y</p:attrName>
                                            </p:attrNameLst>
                                          </p:cBhvr>
                                          <p:tavLst>
                                            <p:tav tm="0">
                                              <p:val>
                                                <p:strVal val="#ppt_y"/>
                                              </p:val>
                                            </p:tav>
                                            <p:tav tm="100000">
                                              <p:val>
                                                <p:strVal val="#ppt_y"/>
                                              </p:val>
                                            </p:tav>
                                          </p:tavLst>
                                        </p:anim>
                                        <p:anim calcmode="lin" valueType="num">
                                          <p:cBhvr>
                                            <p:cTn id="13" dur="50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32"/>
                                            </p:tgtEl>
                                          </p:cBhvr>
                                        </p:animEffect>
                                      </p:childTnLst>
                                    </p:cTn>
                                  </p:par>
                                  <p:par>
                                    <p:cTn id="16" presetID="2" presetClass="entr" presetSubtype="8" fill="hold" nodeType="withEffect">
                                      <p:stCondLst>
                                        <p:cond delay="2000"/>
                                      </p:stCondLst>
                                      <p:childTnLst>
                                        <p:set>
                                          <p:cBhvr>
                                            <p:cTn id="17" dur="1" fill="hold">
                                              <p:stCondLst>
                                                <p:cond delay="0"/>
                                              </p:stCondLst>
                                            </p:cTn>
                                            <p:tgtEl>
                                              <p:spTgt spid="34"/>
                                            </p:tgtEl>
                                            <p:attrNameLst>
                                              <p:attrName>style.visibility</p:attrName>
                                            </p:attrNameLst>
                                          </p:cBhvr>
                                          <p:to>
                                            <p:strVal val="visible"/>
                                          </p:to>
                                        </p:set>
                                        <p:anim calcmode="lin" valueType="num">
                                          <p:cBhvr additive="base">
                                            <p:cTn id="18" dur="500" fill="hold"/>
                                            <p:tgtEl>
                                              <p:spTgt spid="34"/>
                                            </p:tgtEl>
                                            <p:attrNameLst>
                                              <p:attrName>ppt_x</p:attrName>
                                            </p:attrNameLst>
                                          </p:cBhvr>
                                          <p:tavLst>
                                            <p:tav tm="0">
                                              <p:val>
                                                <p:strVal val="0-#ppt_w/2"/>
                                              </p:val>
                                            </p:tav>
                                            <p:tav tm="100000">
                                              <p:val>
                                                <p:strVal val="#ppt_x"/>
                                              </p:val>
                                            </p:tav>
                                          </p:tavLst>
                                        </p:anim>
                                        <p:anim calcmode="lin" valueType="num">
                                          <p:cBhvr additive="base">
                                            <p:cTn id="19" dur="500" fill="hold"/>
                                            <p:tgtEl>
                                              <p:spTgt spid="34"/>
                                            </p:tgtEl>
                                            <p:attrNameLst>
                                              <p:attrName>ppt_y</p:attrName>
                                            </p:attrNameLst>
                                          </p:cBhvr>
                                          <p:tavLst>
                                            <p:tav tm="0">
                                              <p:val>
                                                <p:strVal val="#ppt_y"/>
                                              </p:val>
                                            </p:tav>
                                            <p:tav tm="100000">
                                              <p:val>
                                                <p:strVal val="#ppt_y"/>
                                              </p:val>
                                            </p:tav>
                                          </p:tavLst>
                                        </p:anim>
                                      </p:childTnLst>
                                    </p:cTn>
                                  </p:par>
                                </p:childTnLst>
                              </p:cTn>
                            </p:par>
                            <p:par>
                              <p:cTn id="20" fill="hold">
                                <p:stCondLst>
                                  <p:cond delay="0"/>
                                </p:stCondLst>
                                <p:childTnLst>
                                  <p:par>
                                    <p:cTn id="21" presetID="2" presetClass="entr" presetSubtype="8"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0-#ppt_w/2"/>
                                              </p:val>
                                            </p:tav>
                                            <p:tav tm="100000">
                                              <p:val>
                                                <p:strVal val="#ppt_x"/>
                                              </p:val>
                                            </p:tav>
                                          </p:tavLst>
                                        </p:anim>
                                        <p:anim calcmode="lin" valueType="num">
                                          <p:cBhvr additive="base">
                                            <p:cTn id="24" dur="500" fill="hold"/>
                                            <p:tgtEl>
                                              <p:spTgt spid="20"/>
                                            </p:tgtEl>
                                            <p:attrNameLst>
                                              <p:attrName>ppt_y</p:attrName>
                                            </p:attrNameLst>
                                          </p:cBhvr>
                                          <p:tavLst>
                                            <p:tav tm="0">
                                              <p:val>
                                                <p:strVal val="#ppt_y"/>
                                              </p:val>
                                            </p:tav>
                                            <p:tav tm="100000">
                                              <p:val>
                                                <p:strVal val="#ppt_y"/>
                                              </p:val>
                                            </p:tav>
                                          </p:tavLst>
                                        </p:anim>
                                      </p:childTnLst>
                                    </p:cTn>
                                  </p:par>
                                  <p:par>
                                    <p:cTn id="25" presetID="14" presetClass="entr" presetSubtype="10" fill="hold" grpId="0" nodeType="withEffect">
                                      <p:stCondLst>
                                        <p:cond delay="0"/>
                                      </p:stCondLst>
                                      <p:iterate type="lt">
                                        <p:tmPct val="10000"/>
                                      </p:iterate>
                                      <p:childTnLst>
                                        <p:set>
                                          <p:cBhvr>
                                            <p:cTn id="26" dur="1" fill="hold">
                                              <p:stCondLst>
                                                <p:cond delay="0"/>
                                              </p:stCondLst>
                                            </p:cTn>
                                            <p:tgtEl>
                                              <p:spTgt spid="38"/>
                                            </p:tgtEl>
                                            <p:attrNameLst>
                                              <p:attrName>style.visibility</p:attrName>
                                            </p:attrNameLst>
                                          </p:cBhvr>
                                          <p:to>
                                            <p:strVal val="visible"/>
                                          </p:to>
                                        </p:set>
                                        <p:animEffect transition="in" filter="randombar(horizontal)">
                                          <p:cBhvr>
                                            <p:cTn id="27" dur="3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8"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等腰三角形 73"/>
          <p:cNvSpPr/>
          <p:nvPr/>
        </p:nvSpPr>
        <p:spPr>
          <a:xfrm rot="10800000">
            <a:off x="5388787" y="0"/>
            <a:ext cx="1292746" cy="7874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 2"/>
          <p:cNvSpPr/>
          <p:nvPr/>
        </p:nvSpPr>
        <p:spPr>
          <a:xfrm>
            <a:off x="1993900" y="5245735"/>
            <a:ext cx="2379980" cy="386080"/>
          </a:xfrm>
          <a:prstGeom prst="roundRect">
            <a:avLst/>
          </a:prstGeom>
          <a:ln>
            <a:noFill/>
          </a:ln>
        </p:spPr>
        <p:style>
          <a:lnRef idx="2">
            <a:schemeClr val="accent3"/>
          </a:lnRef>
          <a:fillRef idx="1">
            <a:schemeClr val="lt1"/>
          </a:fillRef>
          <a:effectRef idx="0">
            <a:schemeClr val="accent3"/>
          </a:effectRef>
          <a:fontRef idx="minor">
            <a:schemeClr val="dk1"/>
          </a:fontRef>
        </p:style>
        <p:txBody>
          <a:bodyPr rtlCol="0" anchor="ctr"/>
          <a:p>
            <a:pPr algn="ctr"/>
            <a:endParaRPr lang="zh-CN" altLang="en-US"/>
          </a:p>
        </p:txBody>
      </p:sp>
      <p:sp>
        <p:nvSpPr>
          <p:cNvPr id="4" name="文本框 3"/>
          <p:cNvSpPr txBox="1"/>
          <p:nvPr/>
        </p:nvSpPr>
        <p:spPr>
          <a:xfrm>
            <a:off x="859155" y="1036320"/>
            <a:ext cx="10343515" cy="2306955"/>
          </a:xfrm>
          <a:prstGeom prst="rect">
            <a:avLst/>
          </a:prstGeom>
          <a:noFill/>
        </p:spPr>
        <p:txBody>
          <a:bodyPr wrap="square" rtlCol="0" anchor="t">
            <a:spAutoFit/>
          </a:bodyPr>
          <a:p>
            <a:pPr eaLnBrk="0" hangingPunct="0">
              <a:lnSpc>
                <a:spcPct val="150000"/>
              </a:lnSpc>
            </a:pPr>
            <a:r>
              <a:rPr lang="en-US" altLang="zh-CN" sz="2400" b="1" dirty="0">
                <a:solidFill>
                  <a:srgbClr val="0000FF"/>
                </a:solidFill>
                <a:latin typeface="微软雅黑" panose="020B0503020204020204" pitchFamily="34" charset="-122"/>
                <a:ea typeface="微软雅黑" panose="020B0503020204020204" pitchFamily="34" charset="-122"/>
                <a:sym typeface="+mn-ea"/>
              </a:rPr>
              <a:t>       </a:t>
            </a:r>
            <a:r>
              <a:rPr lang="zh-CN" altLang="zh-CN" sz="2400" b="1" dirty="0">
                <a:solidFill>
                  <a:srgbClr val="0000FF"/>
                </a:solidFill>
                <a:latin typeface="微软雅黑" panose="020B0503020204020204" pitchFamily="34" charset="-122"/>
                <a:ea typeface="微软雅黑" panose="020B0503020204020204" pitchFamily="34" charset="-122"/>
                <a:sym typeface="+mn-ea"/>
              </a:rPr>
              <a:t>一般来说，在用机器人进行精密装配作业中，当被装配零件不一致，工件的定位夹具的定位精度不能满足装配要求时，会导致装配困难。这就要求在装配动作时具有柔顺性，柔顺装配技术有两种，包括主动柔顺装配和被动柔顺装配。</a:t>
            </a:r>
            <a:endParaRPr lang="zh-CN" altLang="en-US" sz="2400">
              <a:latin typeface="微软雅黑" panose="020B0503020204020204" pitchFamily="34" charset="-122"/>
              <a:ea typeface="微软雅黑" panose="020B0503020204020204" pitchFamily="34" charset="-122"/>
            </a:endParaRPr>
          </a:p>
        </p:txBody>
      </p:sp>
      <p:sp>
        <p:nvSpPr>
          <p:cNvPr id="5" name="文本框 4"/>
          <p:cNvSpPr txBox="1"/>
          <p:nvPr/>
        </p:nvSpPr>
        <p:spPr>
          <a:xfrm>
            <a:off x="859790" y="3463290"/>
            <a:ext cx="10342880" cy="2306955"/>
          </a:xfrm>
          <a:prstGeom prst="rect">
            <a:avLst/>
          </a:prstGeom>
          <a:noFill/>
        </p:spPr>
        <p:txBody>
          <a:bodyPr wrap="square" rtlCol="0" anchor="t">
            <a:spAutoFit/>
          </a:bodyPr>
          <a:p>
            <a:pPr eaLnBrk="0" hangingPunct="0">
              <a:lnSpc>
                <a:spcPct val="150000"/>
              </a:lnSpc>
            </a:pPr>
            <a:r>
              <a:rPr lang="zh-CN" altLang="zh-CN" sz="24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zh-CN" sz="24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sym typeface="+mn-ea"/>
              </a:rPr>
              <a:t>）主动柔顺装配</a:t>
            </a:r>
            <a:endParaRPr lang="zh-CN" altLang="zh-CN" sz="24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endParaRPr>
          </a:p>
          <a:p>
            <a:pPr eaLnBrk="0" hangingPunct="0">
              <a:lnSpc>
                <a:spcPct val="150000"/>
              </a:lnSpc>
            </a:pPr>
            <a:r>
              <a:rPr lang="zh-CN" altLang="zh-CN" sz="24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sym typeface="+mn-ea"/>
              </a:rPr>
              <a:t>       检测、控制的角度，采取各种不同的搜索方法，可以实现边校正边装配。如在手爪上安装视觉传感器、力传感器等检测元件，这种柔顺装配称为</a:t>
            </a:r>
            <a:r>
              <a:rPr lang="en-US" altLang="zh-CN" sz="24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zh-CN" sz="24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sym typeface="+mn-ea"/>
              </a:rPr>
              <a:t>主动柔顺装配</a:t>
            </a:r>
            <a:r>
              <a:rPr lang="en-US" altLang="zh-CN" sz="24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zh-CN" sz="24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sym typeface="+mn-ea"/>
              </a:rPr>
              <a:t>。主动柔顺装配需配备一定功能的传感器，价格较贵。</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空心弧 2"/>
          <p:cNvSpPr/>
          <p:nvPr/>
        </p:nvSpPr>
        <p:spPr>
          <a:xfrm rot="13500000">
            <a:off x="5061641" y="-1332105"/>
            <a:ext cx="7388609" cy="7388609"/>
          </a:xfrm>
          <a:prstGeom prst="blockArc">
            <a:avLst>
              <a:gd name="adj1" fmla="val 10800000"/>
              <a:gd name="adj2" fmla="val 5220618"/>
              <a:gd name="adj3" fmla="val 2711"/>
            </a:avLst>
          </a:prstGeom>
          <a:solidFill>
            <a:schemeClr val="bg1">
              <a:lumMod val="7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521847" y="459453"/>
            <a:ext cx="5849889" cy="6398547"/>
          </a:xfrm>
          <a:prstGeom prst="rect">
            <a:avLst/>
          </a:prstGeom>
          <a:effectLst/>
        </p:spPr>
      </p:pic>
      <p:pic>
        <p:nvPicPr>
          <p:cNvPr id="48" name="图片 4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9469" y="594998"/>
            <a:ext cx="2738549" cy="1282711"/>
          </a:xfrm>
          <a:prstGeom prst="rect">
            <a:avLst/>
          </a:prstGeom>
        </p:spPr>
      </p:pic>
      <p:grpSp>
        <p:nvGrpSpPr>
          <p:cNvPr id="5" name="组合 4"/>
          <p:cNvGrpSpPr/>
          <p:nvPr/>
        </p:nvGrpSpPr>
        <p:grpSpPr>
          <a:xfrm>
            <a:off x="4968240" y="848995"/>
            <a:ext cx="1454785" cy="946785"/>
            <a:chOff x="4937104" y="407417"/>
            <a:chExt cx="940791" cy="946566"/>
          </a:xfrm>
        </p:grpSpPr>
        <p:grpSp>
          <p:nvGrpSpPr>
            <p:cNvPr id="68" name="组合 67"/>
            <p:cNvGrpSpPr/>
            <p:nvPr/>
          </p:nvGrpSpPr>
          <p:grpSpPr>
            <a:xfrm>
              <a:off x="5065394" y="518473"/>
              <a:ext cx="725979" cy="725979"/>
              <a:chOff x="9527594" y="3608106"/>
              <a:chExt cx="2037989" cy="2037989"/>
            </a:xfrm>
          </p:grpSpPr>
          <p:sp>
            <p:nvSpPr>
              <p:cNvPr id="69" name="椭圆 68"/>
              <p:cNvSpPr/>
              <p:nvPr/>
            </p:nvSpPr>
            <p:spPr>
              <a:xfrm>
                <a:off x="9527594" y="3608106"/>
                <a:ext cx="2037989" cy="2037989"/>
              </a:xfrm>
              <a:prstGeom prst="ellipse">
                <a:avLst/>
              </a:prstGeom>
              <a:gradFill flip="none" rotWithShape="1">
                <a:gsLst>
                  <a:gs pos="0">
                    <a:srgbClr val="BFBFBF"/>
                  </a:gs>
                  <a:gs pos="54000">
                    <a:srgbClr val="FFFFFF"/>
                  </a:gs>
                  <a:gs pos="100000">
                    <a:schemeClr val="bg1">
                      <a:tint val="0"/>
                    </a:schemeClr>
                  </a:gs>
                </a:gsLst>
                <a:lin ang="13500000" scaled="1"/>
                <a:tileRect/>
              </a:gradFill>
              <a:ln w="28575">
                <a:noFill/>
              </a:ln>
              <a:effectLst>
                <a:outerShdw blurRad="88900" dir="5100000" sx="103000" sy="103000" rotWithShape="0">
                  <a:scrgbClr r="0" g="0" b="0">
                    <a:alpha val="15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000000"/>
                  </a:solidFill>
                </a:endParaRPr>
              </a:p>
            </p:txBody>
          </p:sp>
          <p:grpSp>
            <p:nvGrpSpPr>
              <p:cNvPr id="70" name="组合 69"/>
              <p:cNvGrpSpPr/>
              <p:nvPr/>
            </p:nvGrpSpPr>
            <p:grpSpPr>
              <a:xfrm>
                <a:off x="9557029" y="4250219"/>
                <a:ext cx="2008549" cy="266788"/>
                <a:chOff x="2555818" y="3410981"/>
                <a:chExt cx="1542580" cy="266788"/>
              </a:xfrm>
            </p:grpSpPr>
            <p:cxnSp>
              <p:nvCxnSpPr>
                <p:cNvPr id="71" name="直接连接符 70"/>
                <p:cNvCxnSpPr>
                  <a:stCxn id="69" idx="2"/>
                </p:cNvCxnSpPr>
                <p:nvPr/>
              </p:nvCxnSpPr>
              <p:spPr>
                <a:xfrm>
                  <a:off x="2555818" y="3677769"/>
                  <a:ext cx="337665" cy="0"/>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flipV="1">
                  <a:off x="2893483" y="3410981"/>
                  <a:ext cx="158460" cy="266788"/>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flipH="1">
                  <a:off x="3760733" y="3677769"/>
                  <a:ext cx="337665" cy="0"/>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flipH="1" flipV="1">
                  <a:off x="3602273" y="3410981"/>
                  <a:ext cx="158460" cy="266788"/>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a:off x="3051943" y="3410981"/>
                  <a:ext cx="550330" cy="0"/>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grpSp>
        </p:grpSp>
        <p:sp>
          <p:nvSpPr>
            <p:cNvPr id="109" name="椭圆 108"/>
            <p:cNvSpPr/>
            <p:nvPr/>
          </p:nvSpPr>
          <p:spPr>
            <a:xfrm>
              <a:off x="4937104" y="407417"/>
              <a:ext cx="940791" cy="946566"/>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0" name="组合 169"/>
          <p:cNvGrpSpPr/>
          <p:nvPr/>
        </p:nvGrpSpPr>
        <p:grpSpPr>
          <a:xfrm>
            <a:off x="4734560" y="2861310"/>
            <a:ext cx="1494155" cy="946785"/>
            <a:chOff x="4937104" y="407417"/>
            <a:chExt cx="940791" cy="946566"/>
          </a:xfrm>
        </p:grpSpPr>
        <p:grpSp>
          <p:nvGrpSpPr>
            <p:cNvPr id="171" name="组合 170"/>
            <p:cNvGrpSpPr/>
            <p:nvPr/>
          </p:nvGrpSpPr>
          <p:grpSpPr>
            <a:xfrm>
              <a:off x="5065394" y="518473"/>
              <a:ext cx="725979" cy="725979"/>
              <a:chOff x="9527594" y="3608106"/>
              <a:chExt cx="2037989" cy="2037989"/>
            </a:xfrm>
          </p:grpSpPr>
          <p:sp>
            <p:nvSpPr>
              <p:cNvPr id="173" name="椭圆 172"/>
              <p:cNvSpPr/>
              <p:nvPr/>
            </p:nvSpPr>
            <p:spPr>
              <a:xfrm>
                <a:off x="9527594" y="3608106"/>
                <a:ext cx="2037989" cy="2037989"/>
              </a:xfrm>
              <a:prstGeom prst="ellipse">
                <a:avLst/>
              </a:prstGeom>
              <a:gradFill flip="none" rotWithShape="1">
                <a:gsLst>
                  <a:gs pos="0">
                    <a:srgbClr val="BFBFBF"/>
                  </a:gs>
                  <a:gs pos="54000">
                    <a:srgbClr val="FFFFFF"/>
                  </a:gs>
                  <a:gs pos="100000">
                    <a:schemeClr val="bg1">
                      <a:tint val="0"/>
                    </a:schemeClr>
                  </a:gs>
                </a:gsLst>
                <a:lin ang="13500000" scaled="1"/>
                <a:tileRect/>
              </a:gradFill>
              <a:ln w="28575">
                <a:noFill/>
              </a:ln>
              <a:effectLst>
                <a:outerShdw blurRad="88900" dir="5100000" sx="103000" sy="103000" rotWithShape="0">
                  <a:scrgbClr r="0" g="0" b="0">
                    <a:alpha val="15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000000"/>
                  </a:solidFill>
                </a:endParaRPr>
              </a:p>
            </p:txBody>
          </p:sp>
          <p:grpSp>
            <p:nvGrpSpPr>
              <p:cNvPr id="174" name="组合 173"/>
              <p:cNvGrpSpPr/>
              <p:nvPr/>
            </p:nvGrpSpPr>
            <p:grpSpPr>
              <a:xfrm>
                <a:off x="9557029" y="4250219"/>
                <a:ext cx="2008549" cy="266788"/>
                <a:chOff x="2555818" y="3410981"/>
                <a:chExt cx="1542580" cy="266788"/>
              </a:xfrm>
            </p:grpSpPr>
            <p:cxnSp>
              <p:nvCxnSpPr>
                <p:cNvPr id="175" name="直接连接符 174"/>
                <p:cNvCxnSpPr>
                  <a:stCxn id="173" idx="2"/>
                </p:cNvCxnSpPr>
                <p:nvPr/>
              </p:nvCxnSpPr>
              <p:spPr>
                <a:xfrm>
                  <a:off x="2555818" y="3677769"/>
                  <a:ext cx="337665" cy="0"/>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76" name="直接连接符 175"/>
                <p:cNvCxnSpPr/>
                <p:nvPr/>
              </p:nvCxnSpPr>
              <p:spPr>
                <a:xfrm flipV="1">
                  <a:off x="2893483" y="3410981"/>
                  <a:ext cx="158460" cy="266788"/>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77" name="直接连接符 176"/>
                <p:cNvCxnSpPr/>
                <p:nvPr/>
              </p:nvCxnSpPr>
              <p:spPr>
                <a:xfrm flipH="1">
                  <a:off x="3760733" y="3677769"/>
                  <a:ext cx="337665" cy="0"/>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78" name="直接连接符 177"/>
                <p:cNvCxnSpPr/>
                <p:nvPr/>
              </p:nvCxnSpPr>
              <p:spPr>
                <a:xfrm flipH="1" flipV="1">
                  <a:off x="3602273" y="3410981"/>
                  <a:ext cx="158460" cy="266788"/>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79" name="直接连接符 178"/>
                <p:cNvCxnSpPr/>
                <p:nvPr/>
              </p:nvCxnSpPr>
              <p:spPr>
                <a:xfrm>
                  <a:off x="3051943" y="3410981"/>
                  <a:ext cx="550330" cy="0"/>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grpSp>
        </p:grpSp>
        <p:sp>
          <p:nvSpPr>
            <p:cNvPr id="172" name="椭圆 171"/>
            <p:cNvSpPr/>
            <p:nvPr/>
          </p:nvSpPr>
          <p:spPr>
            <a:xfrm>
              <a:off x="4937104" y="407417"/>
              <a:ext cx="940791" cy="946566"/>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0" name="组合 179"/>
          <p:cNvGrpSpPr/>
          <p:nvPr/>
        </p:nvGrpSpPr>
        <p:grpSpPr>
          <a:xfrm>
            <a:off x="5425440" y="4533900"/>
            <a:ext cx="1485265" cy="946785"/>
            <a:chOff x="4937104" y="407417"/>
            <a:chExt cx="940791" cy="946566"/>
          </a:xfrm>
        </p:grpSpPr>
        <p:grpSp>
          <p:nvGrpSpPr>
            <p:cNvPr id="181" name="组合 180"/>
            <p:cNvGrpSpPr/>
            <p:nvPr/>
          </p:nvGrpSpPr>
          <p:grpSpPr>
            <a:xfrm>
              <a:off x="5065394" y="518473"/>
              <a:ext cx="725979" cy="725979"/>
              <a:chOff x="9527594" y="3608106"/>
              <a:chExt cx="2037989" cy="2037989"/>
            </a:xfrm>
          </p:grpSpPr>
          <p:sp>
            <p:nvSpPr>
              <p:cNvPr id="183" name="椭圆 182"/>
              <p:cNvSpPr/>
              <p:nvPr/>
            </p:nvSpPr>
            <p:spPr>
              <a:xfrm>
                <a:off x="9527594" y="3608106"/>
                <a:ext cx="2037989" cy="2037989"/>
              </a:xfrm>
              <a:prstGeom prst="ellipse">
                <a:avLst/>
              </a:prstGeom>
              <a:gradFill flip="none" rotWithShape="1">
                <a:gsLst>
                  <a:gs pos="0">
                    <a:srgbClr val="BFBFBF"/>
                  </a:gs>
                  <a:gs pos="54000">
                    <a:srgbClr val="FFFFFF"/>
                  </a:gs>
                  <a:gs pos="100000">
                    <a:schemeClr val="bg1">
                      <a:tint val="0"/>
                    </a:schemeClr>
                  </a:gs>
                </a:gsLst>
                <a:lin ang="13500000" scaled="1"/>
                <a:tileRect/>
              </a:gradFill>
              <a:ln w="28575">
                <a:noFill/>
              </a:ln>
              <a:effectLst>
                <a:outerShdw blurRad="88900" dir="5100000" sx="103000" sy="103000" rotWithShape="0">
                  <a:scrgbClr r="0" g="0" b="0">
                    <a:alpha val="15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000000"/>
                  </a:solidFill>
                </a:endParaRPr>
              </a:p>
            </p:txBody>
          </p:sp>
          <p:grpSp>
            <p:nvGrpSpPr>
              <p:cNvPr id="184" name="组合 183"/>
              <p:cNvGrpSpPr/>
              <p:nvPr/>
            </p:nvGrpSpPr>
            <p:grpSpPr>
              <a:xfrm>
                <a:off x="9557029" y="4250219"/>
                <a:ext cx="2008549" cy="266788"/>
                <a:chOff x="2555818" y="3410981"/>
                <a:chExt cx="1542580" cy="266788"/>
              </a:xfrm>
            </p:grpSpPr>
            <p:cxnSp>
              <p:nvCxnSpPr>
                <p:cNvPr id="185" name="直接连接符 184"/>
                <p:cNvCxnSpPr>
                  <a:stCxn id="183" idx="2"/>
                </p:cNvCxnSpPr>
                <p:nvPr/>
              </p:nvCxnSpPr>
              <p:spPr>
                <a:xfrm>
                  <a:off x="2555818" y="3677769"/>
                  <a:ext cx="337665" cy="0"/>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86" name="直接连接符 185"/>
                <p:cNvCxnSpPr/>
                <p:nvPr/>
              </p:nvCxnSpPr>
              <p:spPr>
                <a:xfrm flipV="1">
                  <a:off x="2893483" y="3410981"/>
                  <a:ext cx="158460" cy="266788"/>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87" name="直接连接符 186"/>
                <p:cNvCxnSpPr/>
                <p:nvPr/>
              </p:nvCxnSpPr>
              <p:spPr>
                <a:xfrm flipH="1">
                  <a:off x="3760733" y="3677769"/>
                  <a:ext cx="337665" cy="0"/>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88" name="直接连接符 187"/>
                <p:cNvCxnSpPr/>
                <p:nvPr/>
              </p:nvCxnSpPr>
              <p:spPr>
                <a:xfrm flipH="1" flipV="1">
                  <a:off x="3602273" y="3410981"/>
                  <a:ext cx="158460" cy="266788"/>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89" name="直接连接符 188"/>
                <p:cNvCxnSpPr/>
                <p:nvPr/>
              </p:nvCxnSpPr>
              <p:spPr>
                <a:xfrm>
                  <a:off x="3051943" y="3410981"/>
                  <a:ext cx="550330" cy="0"/>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grpSp>
        </p:grpSp>
        <p:sp>
          <p:nvSpPr>
            <p:cNvPr id="182" name="椭圆 181"/>
            <p:cNvSpPr/>
            <p:nvPr/>
          </p:nvSpPr>
          <p:spPr>
            <a:xfrm>
              <a:off x="4937104" y="407417"/>
              <a:ext cx="940791" cy="946566"/>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40" name="矩形 239"/>
          <p:cNvSpPr/>
          <p:nvPr/>
        </p:nvSpPr>
        <p:spPr>
          <a:xfrm>
            <a:off x="2492930" y="981193"/>
            <a:ext cx="2302688" cy="683571"/>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a:effectLst>
            <a:outerShdw blurRad="50800" dist="889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ysClr val="windowText" lastClr="000000"/>
                </a:solidFill>
                <a:latin typeface="微软雅黑" panose="020B0503020204020204" pitchFamily="34" charset="-122"/>
                <a:ea typeface="微软雅黑" panose="020B0503020204020204" pitchFamily="34" charset="-122"/>
              </a:rPr>
              <a:t>腕部的分类</a:t>
            </a:r>
            <a:endParaRPr lang="zh-CN" altLang="en-US" sz="2000" b="1" dirty="0">
              <a:solidFill>
                <a:sysClr val="windowText" lastClr="000000"/>
              </a:solidFill>
              <a:latin typeface="微软雅黑" panose="020B0503020204020204" pitchFamily="34" charset="-122"/>
              <a:ea typeface="微软雅黑" panose="020B0503020204020204" pitchFamily="34" charset="-122"/>
            </a:endParaRPr>
          </a:p>
        </p:txBody>
      </p:sp>
      <p:sp>
        <p:nvSpPr>
          <p:cNvPr id="241" name="矩形 240"/>
          <p:cNvSpPr/>
          <p:nvPr/>
        </p:nvSpPr>
        <p:spPr>
          <a:xfrm>
            <a:off x="2254760" y="2954764"/>
            <a:ext cx="2302688" cy="683571"/>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a:effectLst>
            <a:outerShdw blurRad="50800" dist="889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ysClr val="windowText" lastClr="000000"/>
                </a:solidFill>
                <a:latin typeface="微软雅黑" panose="020B0503020204020204" pitchFamily="34" charset="-122"/>
                <a:ea typeface="微软雅黑" panose="020B0503020204020204" pitchFamily="34" charset="-122"/>
              </a:rPr>
              <a:t>腕部驱动方式</a:t>
            </a:r>
            <a:endParaRPr lang="zh-CN" altLang="en-US" sz="2000" b="1" dirty="0">
              <a:solidFill>
                <a:sysClr val="windowText" lastClr="000000"/>
              </a:solidFill>
              <a:latin typeface="微软雅黑" panose="020B0503020204020204" pitchFamily="34" charset="-122"/>
              <a:ea typeface="微软雅黑" panose="020B0503020204020204" pitchFamily="34" charset="-122"/>
            </a:endParaRPr>
          </a:p>
        </p:txBody>
      </p:sp>
      <p:sp>
        <p:nvSpPr>
          <p:cNvPr id="243" name="矩形 242"/>
          <p:cNvSpPr/>
          <p:nvPr/>
        </p:nvSpPr>
        <p:spPr>
          <a:xfrm>
            <a:off x="2863558" y="4688318"/>
            <a:ext cx="2302688" cy="683571"/>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a:effectLst>
            <a:outerShdw blurRad="50800" dist="889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ysClr val="windowText" lastClr="000000"/>
                </a:solidFill>
                <a:latin typeface="微软雅黑" panose="020B0503020204020204" pitchFamily="34" charset="-122"/>
                <a:ea typeface="微软雅黑" panose="020B0503020204020204" pitchFamily="34" charset="-122"/>
              </a:rPr>
              <a:t>柔顺腕部</a:t>
            </a:r>
            <a:endParaRPr lang="zh-CN" altLang="en-US" sz="2000" b="1" dirty="0">
              <a:solidFill>
                <a:sysClr val="windowText" lastClr="000000"/>
              </a:solidFill>
              <a:latin typeface="微软雅黑" panose="020B0503020204020204" pitchFamily="34" charset="-122"/>
              <a:ea typeface="微软雅黑" panose="020B0503020204020204" pitchFamily="34" charset="-122"/>
            </a:endParaRPr>
          </a:p>
        </p:txBody>
      </p:sp>
      <p:sp>
        <p:nvSpPr>
          <p:cNvPr id="85" name="TextBox 39"/>
          <p:cNvSpPr txBox="1"/>
          <p:nvPr/>
        </p:nvSpPr>
        <p:spPr>
          <a:xfrm>
            <a:off x="5323014" y="1040236"/>
            <a:ext cx="479618" cy="64633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en-US" altLang="zh-CN" sz="3600" kern="0" dirty="0" smtClean="0">
                <a:solidFill>
                  <a:schemeClr val="bg1">
                    <a:lumMod val="50000"/>
                  </a:schemeClr>
                </a:solidFill>
                <a:latin typeface="Agency FB" panose="020B0503020202020204" pitchFamily="34" charset="0"/>
                <a:ea typeface="+mj-ea"/>
              </a:rPr>
              <a:t>01</a:t>
            </a:r>
            <a:endParaRPr kumimoji="0" lang="zh-CN" altLang="en-US" sz="3600" i="0" u="none" strike="noStrike" kern="0" cap="none" spc="0" normalizeH="0" baseline="0" noProof="0" dirty="0">
              <a:ln>
                <a:noFill/>
              </a:ln>
              <a:solidFill>
                <a:schemeClr val="bg1">
                  <a:lumMod val="50000"/>
                </a:schemeClr>
              </a:solidFill>
              <a:effectLst/>
              <a:uLnTx/>
              <a:uFillTx/>
              <a:latin typeface="Agency FB" panose="020B0503020202020204" pitchFamily="34" charset="0"/>
              <a:ea typeface="+mj-ea"/>
            </a:endParaRPr>
          </a:p>
        </p:txBody>
      </p:sp>
      <p:sp>
        <p:nvSpPr>
          <p:cNvPr id="86" name="TextBox 39"/>
          <p:cNvSpPr txBox="1"/>
          <p:nvPr/>
        </p:nvSpPr>
        <p:spPr>
          <a:xfrm>
            <a:off x="5133975" y="3011805"/>
            <a:ext cx="694690" cy="64516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en-US" altLang="zh-CN" sz="3600" kern="0" dirty="0" smtClean="0">
                <a:solidFill>
                  <a:schemeClr val="bg1">
                    <a:lumMod val="50000"/>
                  </a:schemeClr>
                </a:solidFill>
                <a:latin typeface="Agency FB" panose="020B0503020202020204" pitchFamily="34" charset="0"/>
                <a:ea typeface="+mj-ea"/>
              </a:rPr>
              <a:t>02</a:t>
            </a:r>
            <a:endParaRPr kumimoji="0" lang="zh-CN" altLang="en-US" sz="3600" i="0" u="none" strike="noStrike" kern="0" cap="none" spc="0" normalizeH="0" baseline="0" noProof="0" dirty="0">
              <a:ln>
                <a:noFill/>
              </a:ln>
              <a:solidFill>
                <a:schemeClr val="bg1">
                  <a:lumMod val="50000"/>
                </a:schemeClr>
              </a:solidFill>
              <a:effectLst/>
              <a:uLnTx/>
              <a:uFillTx/>
              <a:latin typeface="Agency FB" panose="020B0503020202020204" pitchFamily="34" charset="0"/>
              <a:ea typeface="+mj-ea"/>
            </a:endParaRPr>
          </a:p>
        </p:txBody>
      </p:sp>
      <p:sp>
        <p:nvSpPr>
          <p:cNvPr id="87" name="TextBox 39"/>
          <p:cNvSpPr txBox="1"/>
          <p:nvPr/>
        </p:nvSpPr>
        <p:spPr>
          <a:xfrm>
            <a:off x="5850255" y="4646295"/>
            <a:ext cx="718820" cy="64516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en-US" altLang="zh-CN" sz="3600" kern="0" dirty="0" smtClean="0">
                <a:solidFill>
                  <a:schemeClr val="bg1">
                    <a:lumMod val="50000"/>
                  </a:schemeClr>
                </a:solidFill>
                <a:latin typeface="Agency FB" panose="020B0503020202020204" pitchFamily="34" charset="0"/>
                <a:ea typeface="+mj-ea"/>
              </a:rPr>
              <a:t>03</a:t>
            </a:r>
            <a:endParaRPr kumimoji="0" lang="zh-CN" altLang="en-US" sz="3600" i="0" u="none" strike="noStrike" kern="0" cap="none" spc="0" normalizeH="0" baseline="0" noProof="0" dirty="0">
              <a:ln>
                <a:noFill/>
              </a:ln>
              <a:solidFill>
                <a:schemeClr val="bg1">
                  <a:lumMod val="50000"/>
                </a:schemeClr>
              </a:solidFill>
              <a:effectLst/>
              <a:uLnTx/>
              <a:uFillTx/>
              <a:latin typeface="Agency FB" panose="020B0503020202020204" pitchFamily="34" charset="0"/>
              <a:ea typeface="+mj-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fallOver"/>
      </p:transition>
    </mc:Choice>
    <mc:Fallback>
      <p:transition spd="slow"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400" fill="hold"/>
                                            <p:tgtEl>
                                              <p:spTgt spid="2"/>
                                            </p:tgtEl>
                                            <p:attrNameLst>
                                              <p:attrName>ppt_x</p:attrName>
                                            </p:attrNameLst>
                                          </p:cBhvr>
                                          <p:tavLst>
                                            <p:tav tm="0">
                                              <p:val>
                                                <p:strVal val="1+#ppt_w/2"/>
                                              </p:val>
                                            </p:tav>
                                            <p:tav tm="100000">
                                              <p:val>
                                                <p:strVal val="#ppt_x"/>
                                              </p:val>
                                            </p:tav>
                                          </p:tavLst>
                                        </p:anim>
                                        <p:anim calcmode="lin" valueType="num">
                                          <p:cBhvr additive="base">
                                            <p:cTn id="8" dur="14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53" presetClass="entr" presetSubtype="16" fill="hold" nodeType="afterEffect">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cBhvr>
                                            <p:cTn id="12" dur="100" fill="hold"/>
                                            <p:tgtEl>
                                              <p:spTgt spid="48"/>
                                            </p:tgtEl>
                                            <p:attrNameLst>
                                              <p:attrName>ppt_w</p:attrName>
                                            </p:attrNameLst>
                                          </p:cBhvr>
                                          <p:tavLst>
                                            <p:tav tm="0">
                                              <p:val>
                                                <p:fltVal val="0"/>
                                              </p:val>
                                            </p:tav>
                                            <p:tav tm="100000">
                                              <p:val>
                                                <p:strVal val="#ppt_w"/>
                                              </p:val>
                                            </p:tav>
                                          </p:tavLst>
                                        </p:anim>
                                        <p:anim calcmode="lin" valueType="num">
                                          <p:cBhvr>
                                            <p:cTn id="13" dur="100" fill="hold"/>
                                            <p:tgtEl>
                                              <p:spTgt spid="48"/>
                                            </p:tgtEl>
                                            <p:attrNameLst>
                                              <p:attrName>ppt_h</p:attrName>
                                            </p:attrNameLst>
                                          </p:cBhvr>
                                          <p:tavLst>
                                            <p:tav tm="0">
                                              <p:val>
                                                <p:fltVal val="0"/>
                                              </p:val>
                                            </p:tav>
                                            <p:tav tm="100000">
                                              <p:val>
                                                <p:strVal val="#ppt_h"/>
                                              </p:val>
                                            </p:tav>
                                          </p:tavLst>
                                        </p:anim>
                                        <p:animEffect transition="in" filter="fade">
                                          <p:cBhvr>
                                            <p:cTn id="14" dur="100"/>
                                            <p:tgtEl>
                                              <p:spTgt spid="48"/>
                                            </p:tgtEl>
                                          </p:cBhvr>
                                        </p:animEffect>
                                      </p:childTnLst>
                                    </p:cTn>
                                  </p:par>
                                  <p:par>
                                    <p:cTn id="15" presetID="6" presetClass="emph" presetSubtype="0" fill="hold" nodeType="withEffect">
                                      <p:stCondLst>
                                        <p:cond delay="100"/>
                                      </p:stCondLst>
                                      <p:childTnLst>
                                        <p:animScale>
                                          <p:cBhvr>
                                            <p:cTn id="16" dur="100" fill="hold"/>
                                            <p:tgtEl>
                                              <p:spTgt spid="48"/>
                                            </p:tgtEl>
                                          </p:cBhvr>
                                          <p:by x="110000" y="110000"/>
                                        </p:animScale>
                                      </p:childTnLst>
                                    </p:cTn>
                                  </p:par>
                                  <p:par>
                                    <p:cTn id="17" presetID="6" presetClass="emph" presetSubtype="0" fill="hold" nodeType="withEffect">
                                      <p:stCondLst>
                                        <p:cond delay="200"/>
                                      </p:stCondLst>
                                      <p:childTnLst>
                                        <p:animScale>
                                          <p:cBhvr>
                                            <p:cTn id="18" dur="200" fill="hold"/>
                                            <p:tgtEl>
                                              <p:spTgt spid="48"/>
                                            </p:tgtEl>
                                          </p:cBhvr>
                                          <p:by x="90000" y="90000"/>
                                        </p:animScale>
                                      </p:childTnLst>
                                    </p:cTn>
                                  </p:par>
                                  <p:par>
                                    <p:cTn id="19" presetID="6" presetClass="emph" presetSubtype="0" fill="hold" nodeType="withEffect">
                                      <p:stCondLst>
                                        <p:cond delay="400"/>
                                      </p:stCondLst>
                                      <p:childTnLst>
                                        <p:animScale>
                                          <p:cBhvr>
                                            <p:cTn id="20" dur="100" fill="hold"/>
                                            <p:tgtEl>
                                              <p:spTgt spid="48"/>
                                            </p:tgtEl>
                                          </p:cBhvr>
                                          <p:by x="105000" y="105000"/>
                                        </p:animScale>
                                      </p:childTnLst>
                                    </p:cTn>
                                  </p:par>
                                  <p:par>
                                    <p:cTn id="21" presetID="6" presetClass="emph" presetSubtype="0" fill="hold" nodeType="withEffect">
                                      <p:stCondLst>
                                        <p:cond delay="500"/>
                                      </p:stCondLst>
                                      <p:childTnLst>
                                        <p:animScale>
                                          <p:cBhvr>
                                            <p:cTn id="22" dur="200" fill="hold"/>
                                            <p:tgtEl>
                                              <p:spTgt spid="48"/>
                                            </p:tgtEl>
                                          </p:cBhvr>
                                          <p:by x="95000" y="95000"/>
                                        </p:animScale>
                                      </p:childTnLst>
                                    </p:cTn>
                                  </p:par>
                                </p:childTnLst>
                              </p:cTn>
                            </p:par>
                            <p:par>
                              <p:cTn id="23" fill="hold">
                                <p:stCondLst>
                                  <p:cond delay="2000"/>
                                </p:stCondLst>
                                <p:childTnLst>
                                  <p:par>
                                    <p:cTn id="24" presetID="22" presetClass="entr" presetSubtype="1"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up)">
                                          <p:cBhvr>
                                            <p:cTn id="26" dur="500"/>
                                            <p:tgtEl>
                                              <p:spTgt spid="3"/>
                                            </p:tgtEl>
                                          </p:cBhvr>
                                        </p:animEffect>
                                      </p:childTnLst>
                                    </p:cTn>
                                  </p:par>
                                </p:childTnLst>
                              </p:cTn>
                            </p:par>
                            <p:par>
                              <p:cTn id="27" fill="hold">
                                <p:stCondLst>
                                  <p:cond delay="2500"/>
                                </p:stCondLst>
                                <p:childTnLst>
                                  <p:par>
                                    <p:cTn id="28" presetID="2" presetClass="entr" presetSubtype="8" fill="hold" nodeType="afterEffect" p14:presetBounceEnd="66000">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14:bounceEnd="66000">
                                          <p:cBhvr additive="base">
                                            <p:cTn id="30" dur="500" fill="hold"/>
                                            <p:tgtEl>
                                              <p:spTgt spid="5"/>
                                            </p:tgtEl>
                                            <p:attrNameLst>
                                              <p:attrName>ppt_x</p:attrName>
                                            </p:attrNameLst>
                                          </p:cBhvr>
                                          <p:tavLst>
                                            <p:tav tm="0">
                                              <p:val>
                                                <p:strVal val="0-#ppt_w/2"/>
                                              </p:val>
                                            </p:tav>
                                            <p:tav tm="100000">
                                              <p:val>
                                                <p:strVal val="#ppt_x"/>
                                              </p:val>
                                            </p:tav>
                                          </p:tavLst>
                                        </p:anim>
                                        <p:anim calcmode="lin" valueType="num" p14:bounceEnd="66000">
                                          <p:cBhvr additive="base">
                                            <p:cTn id="31" dur="500" fill="hold"/>
                                            <p:tgtEl>
                                              <p:spTgt spid="5"/>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2" presetClass="entr" presetSubtype="8" fill="hold" nodeType="afterEffect" p14:presetBounceEnd="66000">
                                      <p:stCondLst>
                                        <p:cond delay="0"/>
                                      </p:stCondLst>
                                      <p:childTnLst>
                                        <p:set>
                                          <p:cBhvr>
                                            <p:cTn id="34" dur="1" fill="hold">
                                              <p:stCondLst>
                                                <p:cond delay="0"/>
                                              </p:stCondLst>
                                            </p:cTn>
                                            <p:tgtEl>
                                              <p:spTgt spid="170"/>
                                            </p:tgtEl>
                                            <p:attrNameLst>
                                              <p:attrName>style.visibility</p:attrName>
                                            </p:attrNameLst>
                                          </p:cBhvr>
                                          <p:to>
                                            <p:strVal val="visible"/>
                                          </p:to>
                                        </p:set>
                                        <p:anim calcmode="lin" valueType="num" p14:bounceEnd="66000">
                                          <p:cBhvr additive="base">
                                            <p:cTn id="35" dur="500" fill="hold"/>
                                            <p:tgtEl>
                                              <p:spTgt spid="170"/>
                                            </p:tgtEl>
                                            <p:attrNameLst>
                                              <p:attrName>ppt_x</p:attrName>
                                            </p:attrNameLst>
                                          </p:cBhvr>
                                          <p:tavLst>
                                            <p:tav tm="0">
                                              <p:val>
                                                <p:strVal val="0-#ppt_w/2"/>
                                              </p:val>
                                            </p:tav>
                                            <p:tav tm="100000">
                                              <p:val>
                                                <p:strVal val="#ppt_x"/>
                                              </p:val>
                                            </p:tav>
                                          </p:tavLst>
                                        </p:anim>
                                        <p:anim calcmode="lin" valueType="num" p14:bounceEnd="66000">
                                          <p:cBhvr additive="base">
                                            <p:cTn id="36" dur="500" fill="hold"/>
                                            <p:tgtEl>
                                              <p:spTgt spid="170"/>
                                            </p:tgtEl>
                                            <p:attrNameLst>
                                              <p:attrName>ppt_y</p:attrName>
                                            </p:attrNameLst>
                                          </p:cBhvr>
                                          <p:tavLst>
                                            <p:tav tm="0">
                                              <p:val>
                                                <p:strVal val="#ppt_y"/>
                                              </p:val>
                                            </p:tav>
                                            <p:tav tm="100000">
                                              <p:val>
                                                <p:strVal val="#ppt_y"/>
                                              </p:val>
                                            </p:tav>
                                          </p:tavLst>
                                        </p:anim>
                                      </p:childTnLst>
                                    </p:cTn>
                                  </p:par>
                                </p:childTnLst>
                              </p:cTn>
                            </p:par>
                            <p:par>
                              <p:cTn id="37" fill="hold">
                                <p:stCondLst>
                                  <p:cond delay="3500"/>
                                </p:stCondLst>
                                <p:childTnLst>
                                  <p:par>
                                    <p:cTn id="38" presetID="2" presetClass="entr" presetSubtype="8" fill="hold" nodeType="afterEffect" p14:presetBounceEnd="66000">
                                      <p:stCondLst>
                                        <p:cond delay="0"/>
                                      </p:stCondLst>
                                      <p:childTnLst>
                                        <p:set>
                                          <p:cBhvr>
                                            <p:cTn id="39" dur="1" fill="hold">
                                              <p:stCondLst>
                                                <p:cond delay="0"/>
                                              </p:stCondLst>
                                            </p:cTn>
                                            <p:tgtEl>
                                              <p:spTgt spid="180"/>
                                            </p:tgtEl>
                                            <p:attrNameLst>
                                              <p:attrName>style.visibility</p:attrName>
                                            </p:attrNameLst>
                                          </p:cBhvr>
                                          <p:to>
                                            <p:strVal val="visible"/>
                                          </p:to>
                                        </p:set>
                                        <p:anim calcmode="lin" valueType="num" p14:bounceEnd="66000">
                                          <p:cBhvr additive="base">
                                            <p:cTn id="40" dur="500" fill="hold"/>
                                            <p:tgtEl>
                                              <p:spTgt spid="180"/>
                                            </p:tgtEl>
                                            <p:attrNameLst>
                                              <p:attrName>ppt_x</p:attrName>
                                            </p:attrNameLst>
                                          </p:cBhvr>
                                          <p:tavLst>
                                            <p:tav tm="0">
                                              <p:val>
                                                <p:strVal val="0-#ppt_w/2"/>
                                              </p:val>
                                            </p:tav>
                                            <p:tav tm="100000">
                                              <p:val>
                                                <p:strVal val="#ppt_x"/>
                                              </p:val>
                                            </p:tav>
                                          </p:tavLst>
                                        </p:anim>
                                        <p:anim calcmode="lin" valueType="num" p14:bounceEnd="66000">
                                          <p:cBhvr additive="base">
                                            <p:cTn id="41" dur="500" fill="hold"/>
                                            <p:tgtEl>
                                              <p:spTgt spid="180"/>
                                            </p:tgtEl>
                                            <p:attrNameLst>
                                              <p:attrName>ppt_y</p:attrName>
                                            </p:attrNameLst>
                                          </p:cBhvr>
                                          <p:tavLst>
                                            <p:tav tm="0">
                                              <p:val>
                                                <p:strVal val="#ppt_y"/>
                                              </p:val>
                                            </p:tav>
                                            <p:tav tm="100000">
                                              <p:val>
                                                <p:strVal val="#ppt_y"/>
                                              </p:val>
                                            </p:tav>
                                          </p:tavLst>
                                        </p:anim>
                                      </p:childTnLst>
                                    </p:cTn>
                                  </p:par>
                                  <p:par>
                                    <p:cTn id="42" presetID="14" presetClass="entr" presetSubtype="10" fill="hold" grpId="0" nodeType="withEffect">
                                      <p:stCondLst>
                                        <p:cond delay="0"/>
                                      </p:stCondLst>
                                      <p:childTnLst>
                                        <p:set>
                                          <p:cBhvr>
                                            <p:cTn id="43" dur="1" fill="hold">
                                              <p:stCondLst>
                                                <p:cond delay="0"/>
                                              </p:stCondLst>
                                            </p:cTn>
                                            <p:tgtEl>
                                              <p:spTgt spid="85"/>
                                            </p:tgtEl>
                                            <p:attrNameLst>
                                              <p:attrName>style.visibility</p:attrName>
                                            </p:attrNameLst>
                                          </p:cBhvr>
                                          <p:to>
                                            <p:strVal val="visible"/>
                                          </p:to>
                                        </p:set>
                                        <p:animEffect transition="in" filter="randombar(horizontal)">
                                          <p:cBhvr>
                                            <p:cTn id="44" dur="500"/>
                                            <p:tgtEl>
                                              <p:spTgt spid="85"/>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86"/>
                                            </p:tgtEl>
                                            <p:attrNameLst>
                                              <p:attrName>style.visibility</p:attrName>
                                            </p:attrNameLst>
                                          </p:cBhvr>
                                          <p:to>
                                            <p:strVal val="visible"/>
                                          </p:to>
                                        </p:set>
                                        <p:animEffect transition="in" filter="randombar(horizontal)">
                                          <p:cBhvr>
                                            <p:cTn id="47" dur="500"/>
                                            <p:tgtEl>
                                              <p:spTgt spid="86"/>
                                            </p:tgtEl>
                                          </p:cBhvr>
                                        </p:animEffect>
                                      </p:childTnLst>
                                    </p:cTn>
                                  </p:par>
                                </p:childTnLst>
                              </p:cTn>
                            </p:par>
                            <p:par>
                              <p:cTn id="48" fill="hold">
                                <p:stCondLst>
                                  <p:cond delay="4000"/>
                                </p:stCondLst>
                                <p:childTnLst>
                                  <p:par>
                                    <p:cTn id="49" presetID="14" presetClass="entr" presetSubtype="10" fill="hold" grpId="0" nodeType="afterEffect">
                                      <p:stCondLst>
                                        <p:cond delay="0"/>
                                      </p:stCondLst>
                                      <p:childTnLst>
                                        <p:set>
                                          <p:cBhvr>
                                            <p:cTn id="50" dur="1" fill="hold">
                                              <p:stCondLst>
                                                <p:cond delay="0"/>
                                              </p:stCondLst>
                                            </p:cTn>
                                            <p:tgtEl>
                                              <p:spTgt spid="240"/>
                                            </p:tgtEl>
                                            <p:attrNameLst>
                                              <p:attrName>style.visibility</p:attrName>
                                            </p:attrNameLst>
                                          </p:cBhvr>
                                          <p:to>
                                            <p:strVal val="visible"/>
                                          </p:to>
                                        </p:set>
                                        <p:animEffect transition="in" filter="randombar(horizontal)">
                                          <p:cBhvr>
                                            <p:cTn id="51" dur="500"/>
                                            <p:tgtEl>
                                              <p:spTgt spid="240"/>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87"/>
                                            </p:tgtEl>
                                            <p:attrNameLst>
                                              <p:attrName>style.visibility</p:attrName>
                                            </p:attrNameLst>
                                          </p:cBhvr>
                                          <p:to>
                                            <p:strVal val="visible"/>
                                          </p:to>
                                        </p:set>
                                        <p:animEffect transition="in" filter="randombar(horizontal)">
                                          <p:cBhvr>
                                            <p:cTn id="54" dur="500"/>
                                            <p:tgtEl>
                                              <p:spTgt spid="87"/>
                                            </p:tgtEl>
                                          </p:cBhvr>
                                        </p:animEffect>
                                      </p:childTnLst>
                                    </p:cTn>
                                  </p:par>
                                </p:childTnLst>
                              </p:cTn>
                            </p:par>
                            <p:par>
                              <p:cTn id="55" fill="hold">
                                <p:stCondLst>
                                  <p:cond delay="4500"/>
                                </p:stCondLst>
                                <p:childTnLst>
                                  <p:par>
                                    <p:cTn id="56" presetID="14" presetClass="entr" presetSubtype="10" fill="hold" grpId="0" nodeType="afterEffect">
                                      <p:stCondLst>
                                        <p:cond delay="0"/>
                                      </p:stCondLst>
                                      <p:childTnLst>
                                        <p:set>
                                          <p:cBhvr>
                                            <p:cTn id="57" dur="1" fill="hold">
                                              <p:stCondLst>
                                                <p:cond delay="0"/>
                                              </p:stCondLst>
                                            </p:cTn>
                                            <p:tgtEl>
                                              <p:spTgt spid="241"/>
                                            </p:tgtEl>
                                            <p:attrNameLst>
                                              <p:attrName>style.visibility</p:attrName>
                                            </p:attrNameLst>
                                          </p:cBhvr>
                                          <p:to>
                                            <p:strVal val="visible"/>
                                          </p:to>
                                        </p:set>
                                        <p:animEffect transition="in" filter="randombar(horizontal)">
                                          <p:cBhvr>
                                            <p:cTn id="58" dur="500"/>
                                            <p:tgtEl>
                                              <p:spTgt spid="241"/>
                                            </p:tgtEl>
                                          </p:cBhvr>
                                        </p:animEffect>
                                      </p:childTnLst>
                                    </p:cTn>
                                  </p:par>
                                </p:childTnLst>
                              </p:cTn>
                            </p:par>
                            <p:par>
                              <p:cTn id="59" fill="hold">
                                <p:stCondLst>
                                  <p:cond delay="5000"/>
                                </p:stCondLst>
                                <p:childTnLst>
                                  <p:par>
                                    <p:cTn id="60" presetID="14" presetClass="entr" presetSubtype="10" fill="hold" grpId="0" nodeType="afterEffect">
                                      <p:stCondLst>
                                        <p:cond delay="0"/>
                                      </p:stCondLst>
                                      <p:childTnLst>
                                        <p:set>
                                          <p:cBhvr>
                                            <p:cTn id="61" dur="1" fill="hold">
                                              <p:stCondLst>
                                                <p:cond delay="0"/>
                                              </p:stCondLst>
                                            </p:cTn>
                                            <p:tgtEl>
                                              <p:spTgt spid="243"/>
                                            </p:tgtEl>
                                            <p:attrNameLst>
                                              <p:attrName>style.visibility</p:attrName>
                                            </p:attrNameLst>
                                          </p:cBhvr>
                                          <p:to>
                                            <p:strVal val="visible"/>
                                          </p:to>
                                        </p:set>
                                        <p:animEffect transition="in" filter="randombar(horizontal)">
                                          <p:cBhvr>
                                            <p:cTn id="62" dur="500"/>
                                            <p:tgtEl>
                                              <p:spTgt spid="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40" grpId="0" bldLvl="0" animBg="1"/>
          <p:bldP spid="241" grpId="0" bldLvl="0" animBg="1"/>
          <p:bldP spid="243" grpId="0" bldLvl="0" animBg="1"/>
          <p:bldP spid="85" grpId="0"/>
          <p:bldP spid="86" grpId="0"/>
          <p:bldP spid="8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400" fill="hold"/>
                                            <p:tgtEl>
                                              <p:spTgt spid="2"/>
                                            </p:tgtEl>
                                            <p:attrNameLst>
                                              <p:attrName>ppt_x</p:attrName>
                                            </p:attrNameLst>
                                          </p:cBhvr>
                                          <p:tavLst>
                                            <p:tav tm="0">
                                              <p:val>
                                                <p:strVal val="1+#ppt_w/2"/>
                                              </p:val>
                                            </p:tav>
                                            <p:tav tm="100000">
                                              <p:val>
                                                <p:strVal val="#ppt_x"/>
                                              </p:val>
                                            </p:tav>
                                          </p:tavLst>
                                        </p:anim>
                                        <p:anim calcmode="lin" valueType="num">
                                          <p:cBhvr additive="base">
                                            <p:cTn id="8" dur="14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53" presetClass="entr" presetSubtype="16" fill="hold" nodeType="afterEffect">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cBhvr>
                                            <p:cTn id="12" dur="100" fill="hold"/>
                                            <p:tgtEl>
                                              <p:spTgt spid="48"/>
                                            </p:tgtEl>
                                            <p:attrNameLst>
                                              <p:attrName>ppt_w</p:attrName>
                                            </p:attrNameLst>
                                          </p:cBhvr>
                                          <p:tavLst>
                                            <p:tav tm="0">
                                              <p:val>
                                                <p:fltVal val="0"/>
                                              </p:val>
                                            </p:tav>
                                            <p:tav tm="100000">
                                              <p:val>
                                                <p:strVal val="#ppt_w"/>
                                              </p:val>
                                            </p:tav>
                                          </p:tavLst>
                                        </p:anim>
                                        <p:anim calcmode="lin" valueType="num">
                                          <p:cBhvr>
                                            <p:cTn id="13" dur="100" fill="hold"/>
                                            <p:tgtEl>
                                              <p:spTgt spid="48"/>
                                            </p:tgtEl>
                                            <p:attrNameLst>
                                              <p:attrName>ppt_h</p:attrName>
                                            </p:attrNameLst>
                                          </p:cBhvr>
                                          <p:tavLst>
                                            <p:tav tm="0">
                                              <p:val>
                                                <p:fltVal val="0"/>
                                              </p:val>
                                            </p:tav>
                                            <p:tav tm="100000">
                                              <p:val>
                                                <p:strVal val="#ppt_h"/>
                                              </p:val>
                                            </p:tav>
                                          </p:tavLst>
                                        </p:anim>
                                        <p:animEffect transition="in" filter="fade">
                                          <p:cBhvr>
                                            <p:cTn id="14" dur="100"/>
                                            <p:tgtEl>
                                              <p:spTgt spid="48"/>
                                            </p:tgtEl>
                                          </p:cBhvr>
                                        </p:animEffect>
                                      </p:childTnLst>
                                    </p:cTn>
                                  </p:par>
                                  <p:par>
                                    <p:cTn id="15" presetID="6" presetClass="emph" presetSubtype="0" fill="hold" nodeType="withEffect">
                                      <p:stCondLst>
                                        <p:cond delay="100"/>
                                      </p:stCondLst>
                                      <p:childTnLst>
                                        <p:animScale>
                                          <p:cBhvr>
                                            <p:cTn id="16" dur="100" fill="hold"/>
                                            <p:tgtEl>
                                              <p:spTgt spid="48"/>
                                            </p:tgtEl>
                                          </p:cBhvr>
                                          <p:by x="110000" y="110000"/>
                                        </p:animScale>
                                      </p:childTnLst>
                                    </p:cTn>
                                  </p:par>
                                  <p:par>
                                    <p:cTn id="17" presetID="6" presetClass="emph" presetSubtype="0" fill="hold" nodeType="withEffect">
                                      <p:stCondLst>
                                        <p:cond delay="200"/>
                                      </p:stCondLst>
                                      <p:childTnLst>
                                        <p:animScale>
                                          <p:cBhvr>
                                            <p:cTn id="18" dur="200" fill="hold"/>
                                            <p:tgtEl>
                                              <p:spTgt spid="48"/>
                                            </p:tgtEl>
                                          </p:cBhvr>
                                          <p:by x="90000" y="90000"/>
                                        </p:animScale>
                                      </p:childTnLst>
                                    </p:cTn>
                                  </p:par>
                                  <p:par>
                                    <p:cTn id="19" presetID="6" presetClass="emph" presetSubtype="0" fill="hold" nodeType="withEffect">
                                      <p:stCondLst>
                                        <p:cond delay="400"/>
                                      </p:stCondLst>
                                      <p:childTnLst>
                                        <p:animScale>
                                          <p:cBhvr>
                                            <p:cTn id="20" dur="100" fill="hold"/>
                                            <p:tgtEl>
                                              <p:spTgt spid="48"/>
                                            </p:tgtEl>
                                          </p:cBhvr>
                                          <p:by x="105000" y="105000"/>
                                        </p:animScale>
                                      </p:childTnLst>
                                    </p:cTn>
                                  </p:par>
                                  <p:par>
                                    <p:cTn id="21" presetID="6" presetClass="emph" presetSubtype="0" fill="hold" nodeType="withEffect">
                                      <p:stCondLst>
                                        <p:cond delay="500"/>
                                      </p:stCondLst>
                                      <p:childTnLst>
                                        <p:animScale>
                                          <p:cBhvr>
                                            <p:cTn id="22" dur="200" fill="hold"/>
                                            <p:tgtEl>
                                              <p:spTgt spid="48"/>
                                            </p:tgtEl>
                                          </p:cBhvr>
                                          <p:by x="95000" y="95000"/>
                                        </p:animScale>
                                      </p:childTnLst>
                                    </p:cTn>
                                  </p:par>
                                </p:childTnLst>
                              </p:cTn>
                            </p:par>
                            <p:par>
                              <p:cTn id="23" fill="hold">
                                <p:stCondLst>
                                  <p:cond delay="2000"/>
                                </p:stCondLst>
                                <p:childTnLst>
                                  <p:par>
                                    <p:cTn id="24" presetID="22" presetClass="entr" presetSubtype="1"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up)">
                                          <p:cBhvr>
                                            <p:cTn id="26" dur="500"/>
                                            <p:tgtEl>
                                              <p:spTgt spid="3"/>
                                            </p:tgtEl>
                                          </p:cBhvr>
                                        </p:animEffect>
                                      </p:childTnLst>
                                    </p:cTn>
                                  </p:par>
                                </p:childTnLst>
                              </p:cTn>
                            </p:par>
                            <p:par>
                              <p:cTn id="27" fill="hold">
                                <p:stCondLst>
                                  <p:cond delay="2500"/>
                                </p:stCondLst>
                                <p:childTnLst>
                                  <p:par>
                                    <p:cTn id="28" presetID="2" presetClass="entr" presetSubtype="8"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0-#ppt_w/2"/>
                                              </p:val>
                                            </p:tav>
                                            <p:tav tm="100000">
                                              <p:val>
                                                <p:strVal val="#ppt_x"/>
                                              </p:val>
                                            </p:tav>
                                          </p:tavLst>
                                        </p:anim>
                                        <p:anim calcmode="lin" valueType="num">
                                          <p:cBhvr additive="base">
                                            <p:cTn id="31" dur="500" fill="hold"/>
                                            <p:tgtEl>
                                              <p:spTgt spid="5"/>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2" presetClass="entr" presetSubtype="8" fill="hold" nodeType="afterEffect">
                                      <p:stCondLst>
                                        <p:cond delay="0"/>
                                      </p:stCondLst>
                                      <p:childTnLst>
                                        <p:set>
                                          <p:cBhvr>
                                            <p:cTn id="34" dur="1" fill="hold">
                                              <p:stCondLst>
                                                <p:cond delay="0"/>
                                              </p:stCondLst>
                                            </p:cTn>
                                            <p:tgtEl>
                                              <p:spTgt spid="170"/>
                                            </p:tgtEl>
                                            <p:attrNameLst>
                                              <p:attrName>style.visibility</p:attrName>
                                            </p:attrNameLst>
                                          </p:cBhvr>
                                          <p:to>
                                            <p:strVal val="visible"/>
                                          </p:to>
                                        </p:set>
                                        <p:anim calcmode="lin" valueType="num">
                                          <p:cBhvr additive="base">
                                            <p:cTn id="35" dur="500" fill="hold"/>
                                            <p:tgtEl>
                                              <p:spTgt spid="170"/>
                                            </p:tgtEl>
                                            <p:attrNameLst>
                                              <p:attrName>ppt_x</p:attrName>
                                            </p:attrNameLst>
                                          </p:cBhvr>
                                          <p:tavLst>
                                            <p:tav tm="0">
                                              <p:val>
                                                <p:strVal val="0-#ppt_w/2"/>
                                              </p:val>
                                            </p:tav>
                                            <p:tav tm="100000">
                                              <p:val>
                                                <p:strVal val="#ppt_x"/>
                                              </p:val>
                                            </p:tav>
                                          </p:tavLst>
                                        </p:anim>
                                        <p:anim calcmode="lin" valueType="num">
                                          <p:cBhvr additive="base">
                                            <p:cTn id="36" dur="500" fill="hold"/>
                                            <p:tgtEl>
                                              <p:spTgt spid="170"/>
                                            </p:tgtEl>
                                            <p:attrNameLst>
                                              <p:attrName>ppt_y</p:attrName>
                                            </p:attrNameLst>
                                          </p:cBhvr>
                                          <p:tavLst>
                                            <p:tav tm="0">
                                              <p:val>
                                                <p:strVal val="#ppt_y"/>
                                              </p:val>
                                            </p:tav>
                                            <p:tav tm="100000">
                                              <p:val>
                                                <p:strVal val="#ppt_y"/>
                                              </p:val>
                                            </p:tav>
                                          </p:tavLst>
                                        </p:anim>
                                      </p:childTnLst>
                                    </p:cTn>
                                  </p:par>
                                </p:childTnLst>
                              </p:cTn>
                            </p:par>
                            <p:par>
                              <p:cTn id="37" fill="hold">
                                <p:stCondLst>
                                  <p:cond delay="3500"/>
                                </p:stCondLst>
                                <p:childTnLst>
                                  <p:par>
                                    <p:cTn id="38" presetID="2" presetClass="entr" presetSubtype="8" fill="hold" nodeType="afterEffect">
                                      <p:stCondLst>
                                        <p:cond delay="0"/>
                                      </p:stCondLst>
                                      <p:childTnLst>
                                        <p:set>
                                          <p:cBhvr>
                                            <p:cTn id="39" dur="1" fill="hold">
                                              <p:stCondLst>
                                                <p:cond delay="0"/>
                                              </p:stCondLst>
                                            </p:cTn>
                                            <p:tgtEl>
                                              <p:spTgt spid="180"/>
                                            </p:tgtEl>
                                            <p:attrNameLst>
                                              <p:attrName>style.visibility</p:attrName>
                                            </p:attrNameLst>
                                          </p:cBhvr>
                                          <p:to>
                                            <p:strVal val="visible"/>
                                          </p:to>
                                        </p:set>
                                        <p:anim calcmode="lin" valueType="num">
                                          <p:cBhvr additive="base">
                                            <p:cTn id="40" dur="500" fill="hold"/>
                                            <p:tgtEl>
                                              <p:spTgt spid="180"/>
                                            </p:tgtEl>
                                            <p:attrNameLst>
                                              <p:attrName>ppt_x</p:attrName>
                                            </p:attrNameLst>
                                          </p:cBhvr>
                                          <p:tavLst>
                                            <p:tav tm="0">
                                              <p:val>
                                                <p:strVal val="0-#ppt_w/2"/>
                                              </p:val>
                                            </p:tav>
                                            <p:tav tm="100000">
                                              <p:val>
                                                <p:strVal val="#ppt_x"/>
                                              </p:val>
                                            </p:tav>
                                          </p:tavLst>
                                        </p:anim>
                                        <p:anim calcmode="lin" valueType="num">
                                          <p:cBhvr additive="base">
                                            <p:cTn id="41" dur="500" fill="hold"/>
                                            <p:tgtEl>
                                              <p:spTgt spid="180"/>
                                            </p:tgtEl>
                                            <p:attrNameLst>
                                              <p:attrName>ppt_y</p:attrName>
                                            </p:attrNameLst>
                                          </p:cBhvr>
                                          <p:tavLst>
                                            <p:tav tm="0">
                                              <p:val>
                                                <p:strVal val="#ppt_y"/>
                                              </p:val>
                                            </p:tav>
                                            <p:tav tm="100000">
                                              <p:val>
                                                <p:strVal val="#ppt_y"/>
                                              </p:val>
                                            </p:tav>
                                          </p:tavLst>
                                        </p:anim>
                                      </p:childTnLst>
                                    </p:cTn>
                                  </p:par>
                                  <p:par>
                                    <p:cTn id="42" presetID="14" presetClass="entr" presetSubtype="10" fill="hold" grpId="0" nodeType="withEffect">
                                      <p:stCondLst>
                                        <p:cond delay="0"/>
                                      </p:stCondLst>
                                      <p:childTnLst>
                                        <p:set>
                                          <p:cBhvr>
                                            <p:cTn id="43" dur="1" fill="hold">
                                              <p:stCondLst>
                                                <p:cond delay="0"/>
                                              </p:stCondLst>
                                            </p:cTn>
                                            <p:tgtEl>
                                              <p:spTgt spid="85"/>
                                            </p:tgtEl>
                                            <p:attrNameLst>
                                              <p:attrName>style.visibility</p:attrName>
                                            </p:attrNameLst>
                                          </p:cBhvr>
                                          <p:to>
                                            <p:strVal val="visible"/>
                                          </p:to>
                                        </p:set>
                                        <p:animEffect transition="in" filter="randombar(horizontal)">
                                          <p:cBhvr>
                                            <p:cTn id="44" dur="500"/>
                                            <p:tgtEl>
                                              <p:spTgt spid="85"/>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86"/>
                                            </p:tgtEl>
                                            <p:attrNameLst>
                                              <p:attrName>style.visibility</p:attrName>
                                            </p:attrNameLst>
                                          </p:cBhvr>
                                          <p:to>
                                            <p:strVal val="visible"/>
                                          </p:to>
                                        </p:set>
                                        <p:animEffect transition="in" filter="randombar(horizontal)">
                                          <p:cBhvr>
                                            <p:cTn id="47" dur="500"/>
                                            <p:tgtEl>
                                              <p:spTgt spid="86"/>
                                            </p:tgtEl>
                                          </p:cBhvr>
                                        </p:animEffect>
                                      </p:childTnLst>
                                    </p:cTn>
                                  </p:par>
                                </p:childTnLst>
                              </p:cTn>
                            </p:par>
                            <p:par>
                              <p:cTn id="48" fill="hold">
                                <p:stCondLst>
                                  <p:cond delay="4000"/>
                                </p:stCondLst>
                                <p:childTnLst>
                                  <p:par>
                                    <p:cTn id="49" presetID="14" presetClass="entr" presetSubtype="10" fill="hold" grpId="0" nodeType="afterEffect">
                                      <p:stCondLst>
                                        <p:cond delay="0"/>
                                      </p:stCondLst>
                                      <p:childTnLst>
                                        <p:set>
                                          <p:cBhvr>
                                            <p:cTn id="50" dur="1" fill="hold">
                                              <p:stCondLst>
                                                <p:cond delay="0"/>
                                              </p:stCondLst>
                                            </p:cTn>
                                            <p:tgtEl>
                                              <p:spTgt spid="240"/>
                                            </p:tgtEl>
                                            <p:attrNameLst>
                                              <p:attrName>style.visibility</p:attrName>
                                            </p:attrNameLst>
                                          </p:cBhvr>
                                          <p:to>
                                            <p:strVal val="visible"/>
                                          </p:to>
                                        </p:set>
                                        <p:animEffect transition="in" filter="randombar(horizontal)">
                                          <p:cBhvr>
                                            <p:cTn id="51" dur="500"/>
                                            <p:tgtEl>
                                              <p:spTgt spid="240"/>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87"/>
                                            </p:tgtEl>
                                            <p:attrNameLst>
                                              <p:attrName>style.visibility</p:attrName>
                                            </p:attrNameLst>
                                          </p:cBhvr>
                                          <p:to>
                                            <p:strVal val="visible"/>
                                          </p:to>
                                        </p:set>
                                        <p:animEffect transition="in" filter="randombar(horizontal)">
                                          <p:cBhvr>
                                            <p:cTn id="54" dur="500"/>
                                            <p:tgtEl>
                                              <p:spTgt spid="87"/>
                                            </p:tgtEl>
                                          </p:cBhvr>
                                        </p:animEffect>
                                      </p:childTnLst>
                                    </p:cTn>
                                  </p:par>
                                </p:childTnLst>
                              </p:cTn>
                            </p:par>
                            <p:par>
                              <p:cTn id="55" fill="hold">
                                <p:stCondLst>
                                  <p:cond delay="4500"/>
                                </p:stCondLst>
                                <p:childTnLst>
                                  <p:par>
                                    <p:cTn id="56" presetID="14" presetClass="entr" presetSubtype="10" fill="hold" grpId="0" nodeType="afterEffect">
                                      <p:stCondLst>
                                        <p:cond delay="0"/>
                                      </p:stCondLst>
                                      <p:childTnLst>
                                        <p:set>
                                          <p:cBhvr>
                                            <p:cTn id="57" dur="1" fill="hold">
                                              <p:stCondLst>
                                                <p:cond delay="0"/>
                                              </p:stCondLst>
                                            </p:cTn>
                                            <p:tgtEl>
                                              <p:spTgt spid="241"/>
                                            </p:tgtEl>
                                            <p:attrNameLst>
                                              <p:attrName>style.visibility</p:attrName>
                                            </p:attrNameLst>
                                          </p:cBhvr>
                                          <p:to>
                                            <p:strVal val="visible"/>
                                          </p:to>
                                        </p:set>
                                        <p:animEffect transition="in" filter="randombar(horizontal)">
                                          <p:cBhvr>
                                            <p:cTn id="58" dur="500"/>
                                            <p:tgtEl>
                                              <p:spTgt spid="241"/>
                                            </p:tgtEl>
                                          </p:cBhvr>
                                        </p:animEffect>
                                      </p:childTnLst>
                                    </p:cTn>
                                  </p:par>
                                </p:childTnLst>
                              </p:cTn>
                            </p:par>
                            <p:par>
                              <p:cTn id="59" fill="hold">
                                <p:stCondLst>
                                  <p:cond delay="5000"/>
                                </p:stCondLst>
                                <p:childTnLst>
                                  <p:par>
                                    <p:cTn id="60" presetID="14" presetClass="entr" presetSubtype="10" fill="hold" grpId="0" nodeType="afterEffect">
                                      <p:stCondLst>
                                        <p:cond delay="0"/>
                                      </p:stCondLst>
                                      <p:childTnLst>
                                        <p:set>
                                          <p:cBhvr>
                                            <p:cTn id="61" dur="1" fill="hold">
                                              <p:stCondLst>
                                                <p:cond delay="0"/>
                                              </p:stCondLst>
                                            </p:cTn>
                                            <p:tgtEl>
                                              <p:spTgt spid="243"/>
                                            </p:tgtEl>
                                            <p:attrNameLst>
                                              <p:attrName>style.visibility</p:attrName>
                                            </p:attrNameLst>
                                          </p:cBhvr>
                                          <p:to>
                                            <p:strVal val="visible"/>
                                          </p:to>
                                        </p:set>
                                        <p:animEffect transition="in" filter="randombar(horizontal)">
                                          <p:cBhvr>
                                            <p:cTn id="62" dur="500"/>
                                            <p:tgtEl>
                                              <p:spTgt spid="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40" grpId="0" bldLvl="0" animBg="1"/>
          <p:bldP spid="241" grpId="0" bldLvl="0" animBg="1"/>
          <p:bldP spid="243" grpId="0" bldLvl="0" animBg="1"/>
          <p:bldP spid="85" grpId="0"/>
          <p:bldP spid="86" grpId="0"/>
          <p:bldP spid="87"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等腰三角形 73"/>
          <p:cNvSpPr/>
          <p:nvPr/>
        </p:nvSpPr>
        <p:spPr>
          <a:xfrm rot="10800000">
            <a:off x="5388787" y="0"/>
            <a:ext cx="1292746" cy="7874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 2"/>
          <p:cNvSpPr/>
          <p:nvPr/>
        </p:nvSpPr>
        <p:spPr>
          <a:xfrm>
            <a:off x="1993900" y="5245735"/>
            <a:ext cx="2379980" cy="386080"/>
          </a:xfrm>
          <a:prstGeom prst="roundRect">
            <a:avLst/>
          </a:prstGeom>
          <a:ln>
            <a:noFill/>
          </a:ln>
        </p:spPr>
        <p:style>
          <a:lnRef idx="2">
            <a:schemeClr val="accent3"/>
          </a:lnRef>
          <a:fillRef idx="1">
            <a:schemeClr val="lt1"/>
          </a:fillRef>
          <a:effectRef idx="0">
            <a:schemeClr val="accent3"/>
          </a:effectRef>
          <a:fontRef idx="minor">
            <a:schemeClr val="dk1"/>
          </a:fontRef>
        </p:style>
        <p:txBody>
          <a:bodyPr rtlCol="0" anchor="ctr"/>
          <a:p>
            <a:pPr algn="ctr"/>
            <a:endParaRPr lang="zh-CN" altLang="en-US"/>
          </a:p>
        </p:txBody>
      </p:sp>
      <p:sp>
        <p:nvSpPr>
          <p:cNvPr id="40962" name="TextBox 3"/>
          <p:cNvSpPr txBox="1"/>
          <p:nvPr/>
        </p:nvSpPr>
        <p:spPr>
          <a:xfrm>
            <a:off x="323850" y="678180"/>
            <a:ext cx="11599545" cy="3415030"/>
          </a:xfrm>
          <a:prstGeom prst="rect">
            <a:avLst/>
          </a:prstGeom>
          <a:noFill/>
          <a:ln w="9525">
            <a:noFill/>
          </a:ln>
        </p:spPr>
        <p:txBody>
          <a:bodyPr wrap="square">
            <a:spAutoFit/>
          </a:bodyPr>
          <a:p>
            <a:pPr eaLnBrk="0" hangingPunct="0">
              <a:lnSpc>
                <a:spcPct val="150000"/>
              </a:lnSpc>
            </a:pPr>
            <a:r>
              <a:rPr lang="zh-CN" altLang="zh-CN" sz="24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zh-CN" sz="24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rPr>
              <a:t>被</a:t>
            </a:r>
            <a:r>
              <a:rPr lang="zh-CN" altLang="zh-CN" sz="24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rPr>
              <a:t>动柔顺装配</a:t>
            </a:r>
            <a:endParaRPr lang="zh-CN" altLang="zh-CN" sz="24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endParaRPr>
          </a:p>
          <a:p>
            <a:pPr eaLnBrk="0" hangingPunct="0">
              <a:lnSpc>
                <a:spcPct val="150000"/>
              </a:lnSpc>
            </a:pPr>
            <a:r>
              <a:rPr lang="zh-CN" altLang="zh-CN" sz="24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rPr>
              <a:t>       被动柔顺是利用不带动力的机构来控制手爪的运动以补偿其位置误差。在需要被动柔顺装配的机器人结构里，一般是在腕部配置一个角度可调的柔顺环节以满足柔顺装配的需要。这种柔顺装配技术称为</a:t>
            </a:r>
            <a:r>
              <a:rPr lang="en-US" altLang="zh-CN" sz="24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sz="24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rPr>
              <a:t>被动柔顺装配（</a:t>
            </a:r>
            <a:r>
              <a:rPr lang="en-US" altLang="zh-CN" sz="24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rPr>
              <a:t>RCC)”</a:t>
            </a:r>
            <a:r>
              <a:rPr lang="zh-CN" altLang="zh-CN" sz="24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rPr>
              <a:t>。被动柔顺腕部结构比较简单，价格比较便宜，装配速度快。相比主动柔顺装配技术，它要求装配件要有倾角，允许的校正补偿量受到倾角的限制，轴孔间隙不能太小。</a:t>
            </a:r>
            <a:endParaRPr lang="zh-CN" altLang="zh-CN" sz="24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3122930" y="4093210"/>
            <a:ext cx="6316345" cy="26530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733079" y="322507"/>
            <a:ext cx="1706880" cy="1014730"/>
          </a:xfrm>
          <a:prstGeom prst="rect">
            <a:avLst/>
          </a:prstGeom>
          <a:noFill/>
        </p:spPr>
        <p:txBody>
          <a:bodyPr wrap="none" rtlCol="0">
            <a:spAutoFit/>
          </a:bodyPr>
          <a:p>
            <a:r>
              <a:rPr lang="zh-CN" altLang="en-US" sz="6000" b="1" dirty="0">
                <a:ln>
                  <a:solidFill>
                    <a:schemeClr val="tx1">
                      <a:lumMod val="50000"/>
                      <a:lumOff val="50000"/>
                    </a:schemeClr>
                  </a:solidFill>
                </a:ln>
                <a:blipFill dpi="0" rotWithShape="1">
                  <a:blip r:embed="rId1">
                    <a:extLst>
                      <a:ext uri="{28A0092B-C50C-407E-A947-70E740481C1C}">
                        <a14:useLocalDpi xmlns:a14="http://schemas.microsoft.com/office/drawing/2010/main" val="0"/>
                      </a:ext>
                    </a:extLst>
                  </a:blip>
                  <a:srcRect/>
                  <a:stretch>
                    <a:fillRect/>
                  </a:stretch>
                </a:blipFill>
                <a:effectLst>
                  <a:outerShdw blurRad="50800" dist="38100" dir="13500000" algn="br" rotWithShape="0">
                    <a:prstClr val="black">
                      <a:alpha val="40000"/>
                    </a:prstClr>
                  </a:outerShdw>
                </a:effectLst>
                <a:latin typeface="微软雅黑" panose="020B0503020204020204" pitchFamily="34" charset="-122"/>
                <a:ea typeface="微软雅黑" panose="020B0503020204020204" pitchFamily="34" charset="-122"/>
              </a:rPr>
              <a:t>总结</a:t>
            </a:r>
            <a:endParaRPr lang="zh-CN" altLang="en-US" sz="6000" b="1" dirty="0">
              <a:ln>
                <a:solidFill>
                  <a:schemeClr val="tx1">
                    <a:lumMod val="50000"/>
                    <a:lumOff val="50000"/>
                  </a:schemeClr>
                </a:solidFill>
              </a:ln>
              <a:blipFill dpi="0" rotWithShape="1">
                <a:blip r:embed="rId1">
                  <a:extLst>
                    <a:ext uri="{28A0092B-C50C-407E-A947-70E740481C1C}">
                      <a14:useLocalDpi xmlns:a14="http://schemas.microsoft.com/office/drawing/2010/main" val="0"/>
                    </a:ext>
                  </a:extLst>
                </a:blip>
                <a:srcRect/>
                <a:stretch>
                  <a:fillRect/>
                </a:stretch>
              </a:blipFill>
              <a:effectLst>
                <a:outerShdw blurRad="50800" dist="38100" dir="13500000" algn="br"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3" name="文本框 2"/>
          <p:cNvSpPr txBox="1"/>
          <p:nvPr/>
        </p:nvSpPr>
        <p:spPr>
          <a:xfrm>
            <a:off x="1732915" y="2306320"/>
            <a:ext cx="4423410" cy="368300"/>
          </a:xfrm>
          <a:prstGeom prst="rect">
            <a:avLst/>
          </a:prstGeom>
          <a:noFill/>
        </p:spPr>
        <p:txBody>
          <a:bodyPr wrap="square" rtlCol="0">
            <a:spAutoFit/>
          </a:bodyPr>
          <a:p>
            <a:r>
              <a:rPr lang="en-US" altLang="zh-CN">
                <a:solidFill>
                  <a:schemeClr val="bg1"/>
                </a:solidFill>
              </a:rPr>
              <a:t>1</a:t>
            </a:r>
            <a:r>
              <a:rPr lang="zh-CN" altLang="en-US">
                <a:solidFill>
                  <a:schemeClr val="bg1"/>
                </a:solidFill>
              </a:rPr>
              <a:t>、</a:t>
            </a:r>
            <a:endParaRPr lang="zh-CN" altLang="en-US">
              <a:solidFill>
                <a:schemeClr val="bg1"/>
              </a:solidFill>
            </a:endParaRPr>
          </a:p>
        </p:txBody>
      </p:sp>
      <p:grpSp>
        <p:nvGrpSpPr>
          <p:cNvPr id="4" name="组合 11"/>
          <p:cNvGrpSpPr/>
          <p:nvPr/>
        </p:nvGrpSpPr>
        <p:grpSpPr>
          <a:xfrm>
            <a:off x="1733160" y="2121951"/>
            <a:ext cx="4394433" cy="708427"/>
            <a:chOff x="6625836" y="2035313"/>
            <a:chExt cx="4394433" cy="708427"/>
          </a:xfrm>
          <a:solidFill>
            <a:srgbClr val="C00102"/>
          </a:solidFill>
        </p:grpSpPr>
        <p:sp>
          <p:nvSpPr>
            <p:cNvPr id="5" name="矩形 4"/>
            <p:cNvSpPr/>
            <p:nvPr/>
          </p:nvSpPr>
          <p:spPr>
            <a:xfrm>
              <a:off x="6625836" y="2035313"/>
              <a:ext cx="4394433" cy="707887"/>
            </a:xfrm>
            <a:prstGeom prst="rect">
              <a:avLst/>
            </a:prstGeom>
            <a:grpFill/>
            <a:ln w="25400" cap="flat" cmpd="sng" algn="ctr">
              <a:noFill/>
              <a:prstDash val="solid"/>
            </a:ln>
            <a:effectLst/>
          </p:spPr>
          <p:txBody>
            <a:bodyPr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1">
                <a:ln>
                  <a:noFill/>
                </a:ln>
                <a:solidFill>
                  <a:srgbClr val="FFFFFF"/>
                </a:solidFill>
                <a:effectLst/>
                <a:uLnTx/>
                <a:uFillTx/>
                <a:latin typeface="黑体" panose="02010609060101010101" charset="-122"/>
                <a:ea typeface="黑体" panose="02010609060101010101" charset="-122"/>
                <a:cs typeface="+mn-cs"/>
              </a:endParaRPr>
            </a:p>
          </p:txBody>
        </p:sp>
        <p:sp>
          <p:nvSpPr>
            <p:cNvPr id="6" name="文本框 13"/>
            <p:cNvSpPr txBox="1"/>
            <p:nvPr/>
          </p:nvSpPr>
          <p:spPr>
            <a:xfrm>
              <a:off x="7816870" y="2064925"/>
              <a:ext cx="2011680" cy="678815"/>
            </a:xfrm>
            <a:prstGeom prst="rect">
              <a:avLst/>
            </a:prstGeom>
            <a:grpFill/>
          </p:spPr>
          <p:txBody>
            <a:bodyPr wrap="none">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600" b="1" i="0" u="none" strike="noStrike" kern="0" cap="none" spc="0" normalizeH="0" baseline="0" noProof="1">
                  <a:ln>
                    <a:noFill/>
                  </a:ln>
                  <a:solidFill>
                    <a:srgbClr val="FDFDFD"/>
                  </a:solidFill>
                  <a:effectLst/>
                  <a:uLnTx/>
                  <a:uFillTx/>
                  <a:latin typeface="微软雅黑" panose="020B0503020204020204" pitchFamily="34" charset="-122"/>
                  <a:ea typeface="微软雅黑" panose="020B0503020204020204" pitchFamily="34" charset="-122"/>
                  <a:cs typeface="+mn-ea"/>
                </a:rPr>
                <a:t>知识要点</a:t>
              </a:r>
              <a:endParaRPr kumimoji="0" lang="zh-CN" altLang="en-US" sz="3600" b="1" i="0" u="none" strike="noStrike" kern="0" cap="none" spc="0" normalizeH="0" baseline="0" noProof="1">
                <a:ln>
                  <a:noFill/>
                </a:ln>
                <a:solidFill>
                  <a:srgbClr val="FDFDFD"/>
                </a:solidFill>
                <a:effectLst/>
                <a:uLnTx/>
                <a:uFillTx/>
                <a:latin typeface="微软雅黑" panose="020B0503020204020204" pitchFamily="34" charset="-122"/>
                <a:ea typeface="微软雅黑" panose="020B0503020204020204" pitchFamily="34" charset="-122"/>
                <a:cs typeface="+mn-cs"/>
              </a:endParaRPr>
            </a:p>
          </p:txBody>
        </p:sp>
      </p:grpSp>
      <p:sp>
        <p:nvSpPr>
          <p:cNvPr id="7" name="矩形 6"/>
          <p:cNvSpPr/>
          <p:nvPr/>
        </p:nvSpPr>
        <p:spPr>
          <a:xfrm>
            <a:off x="1732280" y="2969260"/>
            <a:ext cx="4394200" cy="2374265"/>
          </a:xfrm>
          <a:prstGeom prst="rect">
            <a:avLst/>
          </a:prstGeom>
          <a:noFill/>
          <a:ln w="25400" cap="flat" cmpd="sng" algn="ctr">
            <a:solidFill>
              <a:srgbClr val="C00102"/>
            </a:solidFill>
            <a:prstDash val="solid"/>
          </a:ln>
          <a:effectLst/>
        </p:spPr>
        <p:txBody>
          <a:bodyPr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1">
              <a:ln>
                <a:noFill/>
              </a:ln>
              <a:solidFill>
                <a:srgbClr val="FFFFFF"/>
              </a:solidFill>
              <a:effectLst/>
              <a:uLnTx/>
              <a:uFillTx/>
              <a:latin typeface="黑体" panose="02010609060101010101" charset="-122"/>
              <a:ea typeface="黑体" panose="02010609060101010101" charset="-122"/>
              <a:cs typeface="+mn-cs"/>
            </a:endParaRPr>
          </a:p>
        </p:txBody>
      </p:sp>
      <p:sp>
        <p:nvSpPr>
          <p:cNvPr id="8" name="椭圆 7"/>
          <p:cNvSpPr/>
          <p:nvPr/>
        </p:nvSpPr>
        <p:spPr>
          <a:xfrm>
            <a:off x="2192655" y="3445193"/>
            <a:ext cx="179388" cy="179388"/>
          </a:xfrm>
          <a:prstGeom prst="ellipse">
            <a:avLst/>
          </a:prstGeom>
          <a:solidFill>
            <a:srgbClr val="C00102"/>
          </a:solidFill>
          <a:ln w="25400" cap="flat" cmpd="sng" algn="ctr">
            <a:noFill/>
            <a:prstDash val="solid"/>
          </a:ln>
          <a:effectLst/>
        </p:spPr>
        <p:txBody>
          <a:bodyPr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1">
              <a:ln>
                <a:noFill/>
              </a:ln>
              <a:solidFill>
                <a:srgbClr val="FFFFFF"/>
              </a:solidFill>
              <a:effectLst/>
              <a:uLnTx/>
              <a:uFillTx/>
              <a:latin typeface="黑体" panose="02010609060101010101" charset="-122"/>
              <a:ea typeface="黑体" panose="02010609060101010101" charset="-122"/>
              <a:cs typeface="+mn-cs"/>
            </a:endParaRPr>
          </a:p>
        </p:txBody>
      </p:sp>
      <p:sp>
        <p:nvSpPr>
          <p:cNvPr id="9" name="椭圆 8"/>
          <p:cNvSpPr/>
          <p:nvPr/>
        </p:nvSpPr>
        <p:spPr>
          <a:xfrm>
            <a:off x="2192655" y="4021455"/>
            <a:ext cx="179388" cy="179388"/>
          </a:xfrm>
          <a:prstGeom prst="ellipse">
            <a:avLst/>
          </a:prstGeom>
          <a:solidFill>
            <a:srgbClr val="C00102"/>
          </a:solidFill>
          <a:ln w="25400" cap="flat" cmpd="sng" algn="ctr">
            <a:noFill/>
            <a:prstDash val="solid"/>
          </a:ln>
          <a:effectLst/>
        </p:spPr>
        <p:txBody>
          <a:bodyPr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1">
              <a:ln>
                <a:noFill/>
              </a:ln>
              <a:solidFill>
                <a:srgbClr val="FFFFFF"/>
              </a:solidFill>
              <a:effectLst/>
              <a:uLnTx/>
              <a:uFillTx/>
              <a:latin typeface="黑体" panose="02010609060101010101" charset="-122"/>
              <a:ea typeface="黑体" panose="02010609060101010101" charset="-122"/>
              <a:cs typeface="+mn-cs"/>
            </a:endParaRPr>
          </a:p>
        </p:txBody>
      </p:sp>
      <p:sp>
        <p:nvSpPr>
          <p:cNvPr id="10" name="椭圆 9"/>
          <p:cNvSpPr/>
          <p:nvPr/>
        </p:nvSpPr>
        <p:spPr>
          <a:xfrm>
            <a:off x="2192655" y="4581843"/>
            <a:ext cx="179388" cy="179388"/>
          </a:xfrm>
          <a:prstGeom prst="ellipse">
            <a:avLst/>
          </a:prstGeom>
          <a:solidFill>
            <a:srgbClr val="C00102"/>
          </a:solidFill>
          <a:ln w="25400" cap="flat" cmpd="sng" algn="ctr">
            <a:noFill/>
            <a:prstDash val="solid"/>
          </a:ln>
          <a:effectLst/>
        </p:spPr>
        <p:txBody>
          <a:bodyPr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1">
              <a:ln>
                <a:noFill/>
              </a:ln>
              <a:solidFill>
                <a:srgbClr val="FFFFFF"/>
              </a:solidFill>
              <a:effectLst/>
              <a:uLnTx/>
              <a:uFillTx/>
              <a:latin typeface="黑体" panose="02010609060101010101" charset="-122"/>
              <a:ea typeface="黑体" panose="02010609060101010101" charset="-122"/>
              <a:cs typeface="+mn-cs"/>
            </a:endParaRPr>
          </a:p>
        </p:txBody>
      </p:sp>
      <p:sp>
        <p:nvSpPr>
          <p:cNvPr id="11" name="文本框 24"/>
          <p:cNvSpPr txBox="1"/>
          <p:nvPr/>
        </p:nvSpPr>
        <p:spPr>
          <a:xfrm>
            <a:off x="2637155" y="3241993"/>
            <a:ext cx="2316480" cy="460375"/>
          </a:xfrm>
          <a:prstGeom prst="rect">
            <a:avLst/>
          </a:prstGeom>
          <a:noFill/>
          <a:ln w="9525">
            <a:noFill/>
          </a:ln>
        </p:spPr>
        <p:txBody>
          <a:bodyPr wrap="none">
            <a:spAutoFit/>
          </a:bodyPr>
          <a:p>
            <a:pPr>
              <a:buFontTx/>
            </a:pPr>
            <a:r>
              <a:rPr lang="zh-CN" altLang="en-US" sz="2400" b="1" dirty="0">
                <a:solidFill>
                  <a:schemeClr val="bg1"/>
                </a:solidFill>
                <a:latin typeface="微软雅黑" panose="020B0503020204020204" pitchFamily="34" charset="-122"/>
                <a:ea typeface="微软雅黑" panose="020B0503020204020204" pitchFamily="34" charset="-122"/>
              </a:rPr>
              <a:t>腕部的分类形式</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12" name="文本框 25"/>
          <p:cNvSpPr txBox="1"/>
          <p:nvPr/>
        </p:nvSpPr>
        <p:spPr>
          <a:xfrm>
            <a:off x="2621280" y="3880168"/>
            <a:ext cx="2316480" cy="460375"/>
          </a:xfrm>
          <a:prstGeom prst="rect">
            <a:avLst/>
          </a:prstGeom>
          <a:noFill/>
          <a:ln w="9525">
            <a:noFill/>
          </a:ln>
        </p:spPr>
        <p:txBody>
          <a:bodyPr wrap="none">
            <a:spAutoFit/>
          </a:bodyPr>
          <a:p>
            <a:pPr>
              <a:buFontTx/>
            </a:pPr>
            <a:r>
              <a:rPr lang="zh-CN" altLang="en-US" sz="2400" b="1" dirty="0">
                <a:solidFill>
                  <a:schemeClr val="bg1"/>
                </a:solidFill>
                <a:latin typeface="微软雅黑" panose="020B0503020204020204" pitchFamily="34" charset="-122"/>
                <a:ea typeface="微软雅黑" panose="020B0503020204020204" pitchFamily="34" charset="-122"/>
              </a:rPr>
              <a:t>腕部的驱动形式</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13" name="文本框 2"/>
          <p:cNvSpPr txBox="1"/>
          <p:nvPr/>
        </p:nvSpPr>
        <p:spPr>
          <a:xfrm>
            <a:off x="2621280" y="4440555"/>
            <a:ext cx="1402080" cy="460375"/>
          </a:xfrm>
          <a:prstGeom prst="rect">
            <a:avLst/>
          </a:prstGeom>
          <a:noFill/>
          <a:ln w="9525">
            <a:noFill/>
          </a:ln>
        </p:spPr>
        <p:txBody>
          <a:bodyPr wrap="none">
            <a:spAutoFit/>
          </a:bodyPr>
          <a:p>
            <a:pPr>
              <a:buFontTx/>
            </a:pPr>
            <a:r>
              <a:rPr lang="zh-CN" altLang="en-US" sz="2400" b="1" dirty="0">
                <a:solidFill>
                  <a:schemeClr val="bg1"/>
                </a:solidFill>
                <a:latin typeface="微软雅黑" panose="020B0503020204020204" pitchFamily="34" charset="-122"/>
                <a:ea typeface="微软雅黑" panose="020B0503020204020204" pitchFamily="34" charset="-122"/>
              </a:rPr>
              <a:t>柔顺腕部</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rush"/>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1192694" y="2124002"/>
            <a:ext cx="5827236" cy="1446550"/>
          </a:xfrm>
          <a:prstGeom prst="rect">
            <a:avLst/>
          </a:prstGeom>
          <a:noFill/>
        </p:spPr>
        <p:txBody>
          <a:bodyPr wrap="none" rtlCol="0">
            <a:spAutoFit/>
          </a:bodyPr>
          <a:lstStyle/>
          <a:p>
            <a:r>
              <a:rPr lang="zh-CN" altLang="en-US" sz="8800" b="1" dirty="0" smtClean="0">
                <a:ln>
                  <a:solidFill>
                    <a:schemeClr val="tx1">
                      <a:lumMod val="50000"/>
                      <a:lumOff val="50000"/>
                    </a:schemeClr>
                  </a:solidFill>
                </a:ln>
                <a:blipFill dpi="0" rotWithShape="1">
                  <a:blip r:embed="rId1">
                    <a:extLst>
                      <a:ext uri="{28A0092B-C50C-407E-A947-70E740481C1C}">
                        <a14:useLocalDpi xmlns:a14="http://schemas.microsoft.com/office/drawing/2010/main" val="0"/>
                      </a:ext>
                    </a:extLst>
                  </a:blip>
                  <a:srcRect/>
                  <a:stretch>
                    <a:fillRect/>
                  </a:stretch>
                </a:blipFill>
                <a:effectLst>
                  <a:outerShdw blurRad="50800" dist="38100" dir="13500000" algn="br" rotWithShape="0">
                    <a:prstClr val="black">
                      <a:alpha val="40000"/>
                    </a:prstClr>
                  </a:outerShdw>
                </a:effectLst>
                <a:latin typeface="微软雅黑" panose="020B0503020204020204" pitchFamily="34" charset="-122"/>
                <a:ea typeface="微软雅黑" panose="020B0503020204020204" pitchFamily="34" charset="-122"/>
              </a:rPr>
              <a:t>谢谢观看！</a:t>
            </a:r>
            <a:endParaRPr lang="zh-CN" altLang="en-US" sz="8800" b="1" dirty="0">
              <a:ln>
                <a:solidFill>
                  <a:schemeClr val="tx1">
                    <a:lumMod val="50000"/>
                    <a:lumOff val="50000"/>
                  </a:schemeClr>
                </a:solidFill>
              </a:ln>
              <a:blipFill dpi="0" rotWithShape="1">
                <a:blip r:embed="rId1">
                  <a:extLst>
                    <a:ext uri="{28A0092B-C50C-407E-A947-70E740481C1C}">
                      <a14:useLocalDpi xmlns:a14="http://schemas.microsoft.com/office/drawing/2010/main" val="0"/>
                    </a:ext>
                  </a:extLst>
                </a:blip>
                <a:srcRect/>
                <a:stretch>
                  <a:fillRect/>
                </a:stretch>
              </a:blipFill>
              <a:effectLst>
                <a:outerShdw blurRad="50800" dist="38100" dir="13500000" algn="br" rotWithShape="0">
                  <a:prstClr val="black">
                    <a:alpha val="40000"/>
                  </a:prst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rush"/>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500" fill="hold"/>
                                            <p:tgtEl>
                                              <p:spTgt spid="14"/>
                                            </p:tgtEl>
                                            <p:attrNameLst>
                                              <p:attrName>ppt_x</p:attrName>
                                            </p:attrNameLst>
                                          </p:cBhvr>
                                          <p:tavLst>
                                            <p:tav tm="0">
                                              <p:val>
                                                <p:strVal val="0-#ppt_w/2"/>
                                              </p:val>
                                            </p:tav>
                                            <p:tav tm="100000">
                                              <p:val>
                                                <p:strVal val="#ppt_x"/>
                                              </p:val>
                                            </p:tav>
                                          </p:tavLst>
                                        </p:anim>
                                        <p:anim calcmode="lin" valueType="num" p14:bounceEnd="66000">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1506" name="Picture 2"/>
          <p:cNvPicPr>
            <a:picLocks noChangeAspect="1"/>
          </p:cNvPicPr>
          <p:nvPr/>
        </p:nvPicPr>
        <p:blipFill>
          <a:blip r:embed="rId1"/>
          <a:srcRect b="12318"/>
          <a:stretch>
            <a:fillRect/>
          </a:stretch>
        </p:blipFill>
        <p:spPr>
          <a:xfrm>
            <a:off x="-5715" y="0"/>
            <a:ext cx="12204065" cy="6858000"/>
          </a:xfrm>
          <a:prstGeom prst="rect">
            <a:avLst/>
          </a:prstGeom>
          <a:noFill/>
          <a:ln w="9525">
            <a:noFill/>
          </a:ln>
        </p:spPr>
      </p:pic>
      <p:sp>
        <p:nvSpPr>
          <p:cNvPr id="21507" name="矩形 1"/>
          <p:cNvSpPr/>
          <p:nvPr/>
        </p:nvSpPr>
        <p:spPr>
          <a:xfrm>
            <a:off x="6572885" y="-25400"/>
            <a:ext cx="5625465" cy="6883400"/>
          </a:xfrm>
          <a:custGeom>
            <a:avLst/>
            <a:gdLst/>
            <a:ahLst/>
            <a:cxnLst>
              <a:cxn ang="0">
                <a:pos x="0" y="0"/>
              </a:cxn>
              <a:cxn ang="0">
                <a:pos x="4100512" y="0"/>
              </a:cxn>
              <a:cxn ang="0">
                <a:pos x="4100512" y="6884988"/>
              </a:cxn>
              <a:cxn ang="0">
                <a:pos x="665989" y="6884988"/>
              </a:cxn>
              <a:cxn ang="0">
                <a:pos x="0" y="0"/>
              </a:cxn>
            </a:cxnLst>
            <a:pathLst>
              <a:path w="3923928" h="5143500">
                <a:moveTo>
                  <a:pt x="0" y="0"/>
                </a:moveTo>
                <a:lnTo>
                  <a:pt x="3923928" y="0"/>
                </a:lnTo>
                <a:lnTo>
                  <a:pt x="3923928" y="5143500"/>
                </a:lnTo>
                <a:lnTo>
                  <a:pt x="637309" y="5143500"/>
                </a:lnTo>
                <a:lnTo>
                  <a:pt x="0" y="0"/>
                </a:lnTo>
                <a:close/>
              </a:path>
            </a:pathLst>
          </a:custGeom>
          <a:solidFill>
            <a:srgbClr val="4472C4">
              <a:alpha val="100000"/>
            </a:srgbClr>
          </a:solidFill>
          <a:ln w="9525">
            <a:noFill/>
          </a:ln>
          <a:effectLst>
            <a:outerShdw dist="38100" dir="8100000" algn="ctr" rotWithShape="0">
              <a:srgbClr val="000000">
                <a:alpha val="65999"/>
              </a:srgbClr>
            </a:outerShdw>
          </a:effectLst>
        </p:spPr>
        <p:txBody>
          <a:bodyPr/>
          <a:p>
            <a:endParaRPr lang="zh-CN" altLang="en-US"/>
          </a:p>
        </p:txBody>
      </p:sp>
      <p:sp>
        <p:nvSpPr>
          <p:cNvPr id="21508" name="TextBox 4"/>
          <p:cNvSpPr txBox="1"/>
          <p:nvPr/>
        </p:nvSpPr>
        <p:spPr>
          <a:xfrm>
            <a:off x="7441565" y="1983105"/>
            <a:ext cx="4027170" cy="2306955"/>
          </a:xfrm>
          <a:prstGeom prst="rect">
            <a:avLst/>
          </a:prstGeom>
          <a:noFill/>
          <a:ln w="9525">
            <a:noFill/>
          </a:ln>
        </p:spPr>
        <p:txBody>
          <a:bodyPr wrap="square">
            <a:spAutoFit/>
          </a:bodyPr>
          <a:p>
            <a:pPr algn="just">
              <a:lnSpc>
                <a:spcPct val="150000"/>
              </a:lnSpc>
            </a:pPr>
            <a:r>
              <a:rPr lang="zh-CN" altLang="en-US" sz="2400" dirty="0">
                <a:solidFill>
                  <a:schemeClr val="bg1"/>
                </a:solidFill>
                <a:latin typeface="微软雅黑" panose="020B0503020204020204" pitchFamily="34" charset="-122"/>
                <a:ea typeface="微软雅黑" panose="020B0503020204020204" pitchFamily="34" charset="-122"/>
              </a:rPr>
              <a:t>本小节主要讲述工业机器人腕部的作用、分类以及腕部的驱动形式，介绍柔性腕部的应用。</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nvGrpSpPr>
          <p:cNvPr id="21509" name="组合 21508"/>
          <p:cNvGrpSpPr/>
          <p:nvPr/>
        </p:nvGrpSpPr>
        <p:grpSpPr>
          <a:xfrm rot="10800000">
            <a:off x="5067935" y="781050"/>
            <a:ext cx="2511425" cy="863600"/>
            <a:chOff x="0" y="0"/>
            <a:chExt cx="1883877" cy="648000"/>
          </a:xfrm>
        </p:grpSpPr>
        <p:sp>
          <p:nvSpPr>
            <p:cNvPr id="21510" name="矩形 9"/>
            <p:cNvSpPr/>
            <p:nvPr/>
          </p:nvSpPr>
          <p:spPr>
            <a:xfrm>
              <a:off x="425123" y="82191"/>
              <a:ext cx="1458754" cy="488382"/>
            </a:xfrm>
            <a:custGeom>
              <a:avLst/>
              <a:gdLst/>
              <a:ahLst/>
              <a:cxnLst/>
              <a:pathLst>
                <a:path w="144016" h="869444">
                  <a:moveTo>
                    <a:pt x="0" y="0"/>
                  </a:moveTo>
                  <a:lnTo>
                    <a:pt x="144016" y="0"/>
                  </a:lnTo>
                  <a:lnTo>
                    <a:pt x="144016" y="869444"/>
                  </a:lnTo>
                  <a:lnTo>
                    <a:pt x="0" y="869444"/>
                  </a:lnTo>
                  <a:close/>
                </a:path>
              </a:pathLst>
            </a:custGeom>
            <a:solidFill>
              <a:srgbClr val="4472C4">
                <a:alpha val="100000"/>
              </a:srgbClr>
            </a:solidFill>
            <a:ln w="9525">
              <a:noFill/>
            </a:ln>
          </p:spPr>
          <p:txBody>
            <a:bodyPr/>
            <a:p>
              <a:endParaRPr lang="zh-CN" altLang="en-US"/>
            </a:p>
          </p:txBody>
        </p:sp>
        <p:sp>
          <p:nvSpPr>
            <p:cNvPr id="21511" name="矩形 13"/>
            <p:cNvSpPr/>
            <p:nvPr/>
          </p:nvSpPr>
          <p:spPr>
            <a:xfrm rot="10800000">
              <a:off x="723468" y="180745"/>
              <a:ext cx="1051732" cy="345441"/>
            </a:xfrm>
            <a:prstGeom prst="rect">
              <a:avLst/>
            </a:prstGeom>
            <a:noFill/>
            <a:ln w="9525">
              <a:noFill/>
            </a:ln>
          </p:spPr>
          <p:txBody>
            <a:bodyPr wrap="none">
              <a:spAutoFit/>
            </a:bodyPr>
            <a:p>
              <a:r>
                <a:rPr lang="zh-CN" altLang="en-US" sz="2400" dirty="0">
                  <a:solidFill>
                    <a:schemeClr val="bg1"/>
                  </a:solidFill>
                  <a:latin typeface="黑体" panose="02010609060101010101" charset="-122"/>
                  <a:ea typeface="黑体" panose="02010609060101010101" charset="-122"/>
                </a:rPr>
                <a:t>单元提要</a:t>
              </a:r>
              <a:endParaRPr lang="zh-CN" altLang="en-US" sz="2400" dirty="0">
                <a:solidFill>
                  <a:schemeClr val="bg1"/>
                </a:solidFill>
                <a:latin typeface="黑体" panose="02010609060101010101" charset="-122"/>
                <a:ea typeface="黑体" panose="02010609060101010101" charset="-122"/>
              </a:endParaRPr>
            </a:p>
          </p:txBody>
        </p:sp>
        <p:grpSp>
          <p:nvGrpSpPr>
            <p:cNvPr id="21512" name="组合 21511"/>
            <p:cNvGrpSpPr>
              <a:grpSpLocks noChangeAspect="1"/>
            </p:cNvGrpSpPr>
            <p:nvPr/>
          </p:nvGrpSpPr>
          <p:grpSpPr>
            <a:xfrm>
              <a:off x="0" y="0"/>
              <a:ext cx="648000" cy="648000"/>
              <a:chOff x="0" y="0"/>
              <a:chExt cx="648000" cy="648000"/>
            </a:xfrm>
          </p:grpSpPr>
          <p:sp>
            <p:nvSpPr>
              <p:cNvPr id="21513" name="椭圆 15"/>
              <p:cNvSpPr>
                <a:spLocks noChangeAspect="1"/>
              </p:cNvSpPr>
              <p:nvPr/>
            </p:nvSpPr>
            <p:spPr>
              <a:xfrm>
                <a:off x="0" y="2382"/>
                <a:ext cx="647806" cy="648000"/>
              </a:xfrm>
              <a:prstGeom prst="ellipse">
                <a:avLst/>
              </a:prstGeom>
              <a:solidFill>
                <a:schemeClr val="bg1"/>
              </a:solidFill>
              <a:ln w="9525">
                <a:noFill/>
              </a:ln>
            </p:spPr>
            <p:txBody>
              <a:bodyPr anchor="ctr"/>
              <a:p>
                <a:pPr algn="ctr"/>
                <a:endParaRPr lang="zh-CN" altLang="en-US" sz="2400" dirty="0">
                  <a:solidFill>
                    <a:srgbClr val="FFFFFF"/>
                  </a:solidFill>
                  <a:latin typeface="Calibri" panose="020F0502020204030204" charset="0"/>
                </a:endParaRPr>
              </a:p>
            </p:txBody>
          </p:sp>
          <p:sp>
            <p:nvSpPr>
              <p:cNvPr id="21514" name="Freeform 5"/>
              <p:cNvSpPr>
                <a:spLocks noChangeAspect="1" noEditPoints="1"/>
              </p:cNvSpPr>
              <p:nvPr/>
            </p:nvSpPr>
            <p:spPr>
              <a:xfrm rot="10800000">
                <a:off x="22644" y="22644"/>
                <a:ext cx="602712" cy="602712"/>
              </a:xfrm>
              <a:custGeom>
                <a:avLst/>
                <a:gdLst>
                  <a:gd name="txL" fmla="*/ 0 w 2449"/>
                  <a:gd name="txT" fmla="*/ 0 h 2449"/>
                  <a:gd name="txR" fmla="*/ 2449 w 2449"/>
                  <a:gd name="txB" fmla="*/ 2449 h 2449"/>
                </a:gdLst>
                <a:ahLst/>
                <a:cxnLst>
                  <a:cxn ang="0">
                    <a:pos x="2147483647" y="566430185"/>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1103060962" y="2147483647"/>
                  </a:cxn>
                  <a:cxn ang="0">
                    <a:pos x="29799416" y="2147483647"/>
                  </a:cxn>
                  <a:cxn ang="0">
                    <a:pos x="566430185" y="2147483647"/>
                  </a:cxn>
                  <a:cxn ang="0">
                    <a:pos x="2147483647" y="2147483647"/>
                  </a:cxn>
                  <a:cxn ang="0">
                    <a:pos x="2147483647" y="2147483647"/>
                  </a:cxn>
                  <a:cxn ang="0">
                    <a:pos x="2147483647" y="1803648780"/>
                  </a:cxn>
                  <a:cxn ang="0">
                    <a:pos x="2147483647" y="208656215"/>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2449" h="2449">
                    <a:moveTo>
                      <a:pt x="1224" y="0"/>
                    </a:moveTo>
                    <a:lnTo>
                      <a:pt x="1287" y="2"/>
                    </a:lnTo>
                    <a:lnTo>
                      <a:pt x="1349" y="6"/>
                    </a:lnTo>
                    <a:lnTo>
                      <a:pt x="1411" y="14"/>
                    </a:lnTo>
                    <a:lnTo>
                      <a:pt x="1471" y="25"/>
                    </a:lnTo>
                    <a:lnTo>
                      <a:pt x="1530" y="38"/>
                    </a:lnTo>
                    <a:lnTo>
                      <a:pt x="1589" y="55"/>
                    </a:lnTo>
                    <a:lnTo>
                      <a:pt x="1645" y="75"/>
                    </a:lnTo>
                    <a:lnTo>
                      <a:pt x="1701" y="96"/>
                    </a:lnTo>
                    <a:lnTo>
                      <a:pt x="1755" y="121"/>
                    </a:lnTo>
                    <a:lnTo>
                      <a:pt x="1807" y="148"/>
                    </a:lnTo>
                    <a:lnTo>
                      <a:pt x="1859" y="178"/>
                    </a:lnTo>
                    <a:lnTo>
                      <a:pt x="1908" y="209"/>
                    </a:lnTo>
                    <a:lnTo>
                      <a:pt x="1957" y="243"/>
                    </a:lnTo>
                    <a:lnTo>
                      <a:pt x="2003" y="279"/>
                    </a:lnTo>
                    <a:lnTo>
                      <a:pt x="2048" y="318"/>
                    </a:lnTo>
                    <a:lnTo>
                      <a:pt x="2090" y="359"/>
                    </a:lnTo>
                    <a:lnTo>
                      <a:pt x="2130" y="401"/>
                    </a:lnTo>
                    <a:lnTo>
                      <a:pt x="2169" y="446"/>
                    </a:lnTo>
                    <a:lnTo>
                      <a:pt x="2205" y="492"/>
                    </a:lnTo>
                    <a:lnTo>
                      <a:pt x="2239" y="540"/>
                    </a:lnTo>
                    <a:lnTo>
                      <a:pt x="2271" y="590"/>
                    </a:lnTo>
                    <a:lnTo>
                      <a:pt x="2301" y="641"/>
                    </a:lnTo>
                    <a:lnTo>
                      <a:pt x="2328" y="694"/>
                    </a:lnTo>
                    <a:lnTo>
                      <a:pt x="2352" y="747"/>
                    </a:lnTo>
                    <a:lnTo>
                      <a:pt x="2374" y="804"/>
                    </a:lnTo>
                    <a:lnTo>
                      <a:pt x="2394" y="860"/>
                    </a:lnTo>
                    <a:lnTo>
                      <a:pt x="2410" y="919"/>
                    </a:lnTo>
                    <a:lnTo>
                      <a:pt x="2424" y="977"/>
                    </a:lnTo>
                    <a:lnTo>
                      <a:pt x="2435" y="1038"/>
                    </a:lnTo>
                    <a:lnTo>
                      <a:pt x="2442" y="1100"/>
                    </a:lnTo>
                    <a:lnTo>
                      <a:pt x="2447" y="1161"/>
                    </a:lnTo>
                    <a:lnTo>
                      <a:pt x="2449" y="1225"/>
                    </a:lnTo>
                    <a:lnTo>
                      <a:pt x="2447" y="1287"/>
                    </a:lnTo>
                    <a:lnTo>
                      <a:pt x="2442" y="1350"/>
                    </a:lnTo>
                    <a:lnTo>
                      <a:pt x="2435" y="1411"/>
                    </a:lnTo>
                    <a:lnTo>
                      <a:pt x="2424" y="1471"/>
                    </a:lnTo>
                    <a:lnTo>
                      <a:pt x="2410" y="1530"/>
                    </a:lnTo>
                    <a:lnTo>
                      <a:pt x="2394" y="1589"/>
                    </a:lnTo>
                    <a:lnTo>
                      <a:pt x="2374" y="1645"/>
                    </a:lnTo>
                    <a:lnTo>
                      <a:pt x="2352" y="1701"/>
                    </a:lnTo>
                    <a:lnTo>
                      <a:pt x="2328" y="1755"/>
                    </a:lnTo>
                    <a:lnTo>
                      <a:pt x="2301" y="1808"/>
                    </a:lnTo>
                    <a:lnTo>
                      <a:pt x="2271" y="1859"/>
                    </a:lnTo>
                    <a:lnTo>
                      <a:pt x="2239" y="1908"/>
                    </a:lnTo>
                    <a:lnTo>
                      <a:pt x="2205" y="1957"/>
                    </a:lnTo>
                    <a:lnTo>
                      <a:pt x="2169" y="2003"/>
                    </a:lnTo>
                    <a:lnTo>
                      <a:pt x="2130" y="2048"/>
                    </a:lnTo>
                    <a:lnTo>
                      <a:pt x="2090" y="2090"/>
                    </a:lnTo>
                    <a:lnTo>
                      <a:pt x="2048" y="2130"/>
                    </a:lnTo>
                    <a:lnTo>
                      <a:pt x="2003" y="2169"/>
                    </a:lnTo>
                    <a:lnTo>
                      <a:pt x="1957" y="2205"/>
                    </a:lnTo>
                    <a:lnTo>
                      <a:pt x="1908" y="2239"/>
                    </a:lnTo>
                    <a:lnTo>
                      <a:pt x="1859" y="2272"/>
                    </a:lnTo>
                    <a:lnTo>
                      <a:pt x="1807" y="2301"/>
                    </a:lnTo>
                    <a:lnTo>
                      <a:pt x="1755" y="2328"/>
                    </a:lnTo>
                    <a:lnTo>
                      <a:pt x="1701" y="2352"/>
                    </a:lnTo>
                    <a:lnTo>
                      <a:pt x="1645" y="2375"/>
                    </a:lnTo>
                    <a:lnTo>
                      <a:pt x="1589" y="2394"/>
                    </a:lnTo>
                    <a:lnTo>
                      <a:pt x="1530" y="2410"/>
                    </a:lnTo>
                    <a:lnTo>
                      <a:pt x="1471" y="2424"/>
                    </a:lnTo>
                    <a:lnTo>
                      <a:pt x="1411" y="2435"/>
                    </a:lnTo>
                    <a:lnTo>
                      <a:pt x="1349" y="2442"/>
                    </a:lnTo>
                    <a:lnTo>
                      <a:pt x="1287" y="2447"/>
                    </a:lnTo>
                    <a:lnTo>
                      <a:pt x="1224" y="2449"/>
                    </a:lnTo>
                    <a:lnTo>
                      <a:pt x="1161" y="2447"/>
                    </a:lnTo>
                    <a:lnTo>
                      <a:pt x="1099" y="2442"/>
                    </a:lnTo>
                    <a:lnTo>
                      <a:pt x="1038" y="2435"/>
                    </a:lnTo>
                    <a:lnTo>
                      <a:pt x="977" y="2424"/>
                    </a:lnTo>
                    <a:lnTo>
                      <a:pt x="918" y="2410"/>
                    </a:lnTo>
                    <a:lnTo>
                      <a:pt x="860" y="2394"/>
                    </a:lnTo>
                    <a:lnTo>
                      <a:pt x="803" y="2375"/>
                    </a:lnTo>
                    <a:lnTo>
                      <a:pt x="747" y="2352"/>
                    </a:lnTo>
                    <a:lnTo>
                      <a:pt x="694" y="2328"/>
                    </a:lnTo>
                    <a:lnTo>
                      <a:pt x="640" y="2301"/>
                    </a:lnTo>
                    <a:lnTo>
                      <a:pt x="589" y="2272"/>
                    </a:lnTo>
                    <a:lnTo>
                      <a:pt x="539" y="2239"/>
                    </a:lnTo>
                    <a:lnTo>
                      <a:pt x="492" y="2205"/>
                    </a:lnTo>
                    <a:lnTo>
                      <a:pt x="446" y="2169"/>
                    </a:lnTo>
                    <a:lnTo>
                      <a:pt x="401" y="2130"/>
                    </a:lnTo>
                    <a:lnTo>
                      <a:pt x="359" y="2090"/>
                    </a:lnTo>
                    <a:lnTo>
                      <a:pt x="318" y="2048"/>
                    </a:lnTo>
                    <a:lnTo>
                      <a:pt x="279" y="2003"/>
                    </a:lnTo>
                    <a:lnTo>
                      <a:pt x="243" y="1957"/>
                    </a:lnTo>
                    <a:lnTo>
                      <a:pt x="209" y="1908"/>
                    </a:lnTo>
                    <a:lnTo>
                      <a:pt x="177" y="1859"/>
                    </a:lnTo>
                    <a:lnTo>
                      <a:pt x="147" y="1808"/>
                    </a:lnTo>
                    <a:lnTo>
                      <a:pt x="121" y="1755"/>
                    </a:lnTo>
                    <a:lnTo>
                      <a:pt x="96" y="1701"/>
                    </a:lnTo>
                    <a:lnTo>
                      <a:pt x="74" y="1645"/>
                    </a:lnTo>
                    <a:lnTo>
                      <a:pt x="55" y="1589"/>
                    </a:lnTo>
                    <a:lnTo>
                      <a:pt x="38" y="1530"/>
                    </a:lnTo>
                    <a:lnTo>
                      <a:pt x="25" y="1471"/>
                    </a:lnTo>
                    <a:lnTo>
                      <a:pt x="14" y="1411"/>
                    </a:lnTo>
                    <a:lnTo>
                      <a:pt x="6" y="1350"/>
                    </a:lnTo>
                    <a:lnTo>
                      <a:pt x="2" y="1287"/>
                    </a:lnTo>
                    <a:lnTo>
                      <a:pt x="0" y="1225"/>
                    </a:lnTo>
                    <a:lnTo>
                      <a:pt x="2" y="1161"/>
                    </a:lnTo>
                    <a:lnTo>
                      <a:pt x="6" y="1100"/>
                    </a:lnTo>
                    <a:lnTo>
                      <a:pt x="14" y="1038"/>
                    </a:lnTo>
                    <a:lnTo>
                      <a:pt x="25" y="977"/>
                    </a:lnTo>
                    <a:lnTo>
                      <a:pt x="38" y="919"/>
                    </a:lnTo>
                    <a:lnTo>
                      <a:pt x="55" y="860"/>
                    </a:lnTo>
                    <a:lnTo>
                      <a:pt x="74" y="804"/>
                    </a:lnTo>
                    <a:lnTo>
                      <a:pt x="96" y="747"/>
                    </a:lnTo>
                    <a:lnTo>
                      <a:pt x="121" y="694"/>
                    </a:lnTo>
                    <a:lnTo>
                      <a:pt x="147" y="641"/>
                    </a:lnTo>
                    <a:lnTo>
                      <a:pt x="177" y="590"/>
                    </a:lnTo>
                    <a:lnTo>
                      <a:pt x="209" y="540"/>
                    </a:lnTo>
                    <a:lnTo>
                      <a:pt x="243" y="492"/>
                    </a:lnTo>
                    <a:lnTo>
                      <a:pt x="279" y="446"/>
                    </a:lnTo>
                    <a:lnTo>
                      <a:pt x="318" y="401"/>
                    </a:lnTo>
                    <a:lnTo>
                      <a:pt x="359" y="359"/>
                    </a:lnTo>
                    <a:lnTo>
                      <a:pt x="401" y="318"/>
                    </a:lnTo>
                    <a:lnTo>
                      <a:pt x="446" y="279"/>
                    </a:lnTo>
                    <a:lnTo>
                      <a:pt x="492" y="243"/>
                    </a:lnTo>
                    <a:lnTo>
                      <a:pt x="539" y="209"/>
                    </a:lnTo>
                    <a:lnTo>
                      <a:pt x="589" y="178"/>
                    </a:lnTo>
                    <a:lnTo>
                      <a:pt x="640" y="148"/>
                    </a:lnTo>
                    <a:lnTo>
                      <a:pt x="694" y="121"/>
                    </a:lnTo>
                    <a:lnTo>
                      <a:pt x="747" y="96"/>
                    </a:lnTo>
                    <a:lnTo>
                      <a:pt x="803" y="75"/>
                    </a:lnTo>
                    <a:lnTo>
                      <a:pt x="860" y="55"/>
                    </a:lnTo>
                    <a:lnTo>
                      <a:pt x="918" y="38"/>
                    </a:lnTo>
                    <a:lnTo>
                      <a:pt x="977" y="25"/>
                    </a:lnTo>
                    <a:lnTo>
                      <a:pt x="1038" y="14"/>
                    </a:lnTo>
                    <a:lnTo>
                      <a:pt x="1099" y="6"/>
                    </a:lnTo>
                    <a:lnTo>
                      <a:pt x="1161" y="2"/>
                    </a:lnTo>
                    <a:lnTo>
                      <a:pt x="1224" y="0"/>
                    </a:lnTo>
                    <a:close/>
                    <a:moveTo>
                      <a:pt x="784" y="814"/>
                    </a:moveTo>
                    <a:lnTo>
                      <a:pt x="1664" y="814"/>
                    </a:lnTo>
                    <a:lnTo>
                      <a:pt x="1673" y="815"/>
                    </a:lnTo>
                    <a:lnTo>
                      <a:pt x="1682" y="817"/>
                    </a:lnTo>
                    <a:lnTo>
                      <a:pt x="1689" y="821"/>
                    </a:lnTo>
                    <a:lnTo>
                      <a:pt x="1696" y="827"/>
                    </a:lnTo>
                    <a:lnTo>
                      <a:pt x="1703" y="834"/>
                    </a:lnTo>
                    <a:lnTo>
                      <a:pt x="1707" y="841"/>
                    </a:lnTo>
                    <a:lnTo>
                      <a:pt x="1709" y="850"/>
                    </a:lnTo>
                    <a:lnTo>
                      <a:pt x="1710" y="859"/>
                    </a:lnTo>
                    <a:lnTo>
                      <a:pt x="1710" y="1451"/>
                    </a:lnTo>
                    <a:lnTo>
                      <a:pt x="1709" y="1460"/>
                    </a:lnTo>
                    <a:lnTo>
                      <a:pt x="1707" y="1468"/>
                    </a:lnTo>
                    <a:lnTo>
                      <a:pt x="1703" y="1476"/>
                    </a:lnTo>
                    <a:lnTo>
                      <a:pt x="1696" y="1482"/>
                    </a:lnTo>
                    <a:lnTo>
                      <a:pt x="1689" y="1488"/>
                    </a:lnTo>
                    <a:lnTo>
                      <a:pt x="1682" y="1492"/>
                    </a:lnTo>
                    <a:lnTo>
                      <a:pt x="1673" y="1495"/>
                    </a:lnTo>
                    <a:lnTo>
                      <a:pt x="1664" y="1496"/>
                    </a:lnTo>
                    <a:lnTo>
                      <a:pt x="1347" y="1496"/>
                    </a:lnTo>
                    <a:lnTo>
                      <a:pt x="1347" y="1584"/>
                    </a:lnTo>
                    <a:lnTo>
                      <a:pt x="1422" y="1584"/>
                    </a:lnTo>
                    <a:lnTo>
                      <a:pt x="1429" y="1585"/>
                    </a:lnTo>
                    <a:lnTo>
                      <a:pt x="1435" y="1586"/>
                    </a:lnTo>
                    <a:lnTo>
                      <a:pt x="1441" y="1589"/>
                    </a:lnTo>
                    <a:lnTo>
                      <a:pt x="1446" y="1592"/>
                    </a:lnTo>
                    <a:lnTo>
                      <a:pt x="1450" y="1596"/>
                    </a:lnTo>
                    <a:lnTo>
                      <a:pt x="1454" y="1600"/>
                    </a:lnTo>
                    <a:lnTo>
                      <a:pt x="1456" y="1605"/>
                    </a:lnTo>
                    <a:lnTo>
                      <a:pt x="1456" y="1610"/>
                    </a:lnTo>
                    <a:lnTo>
                      <a:pt x="1456" y="1635"/>
                    </a:lnTo>
                    <a:lnTo>
                      <a:pt x="991" y="1635"/>
                    </a:lnTo>
                    <a:lnTo>
                      <a:pt x="991" y="1610"/>
                    </a:lnTo>
                    <a:lnTo>
                      <a:pt x="992" y="1605"/>
                    </a:lnTo>
                    <a:lnTo>
                      <a:pt x="994" y="1600"/>
                    </a:lnTo>
                    <a:lnTo>
                      <a:pt x="997" y="1596"/>
                    </a:lnTo>
                    <a:lnTo>
                      <a:pt x="1001" y="1592"/>
                    </a:lnTo>
                    <a:lnTo>
                      <a:pt x="1008" y="1589"/>
                    </a:lnTo>
                    <a:lnTo>
                      <a:pt x="1013" y="1586"/>
                    </a:lnTo>
                    <a:lnTo>
                      <a:pt x="1020" y="1585"/>
                    </a:lnTo>
                    <a:lnTo>
                      <a:pt x="1027" y="1584"/>
                    </a:lnTo>
                    <a:lnTo>
                      <a:pt x="1101" y="1584"/>
                    </a:lnTo>
                    <a:lnTo>
                      <a:pt x="1101" y="1496"/>
                    </a:lnTo>
                    <a:lnTo>
                      <a:pt x="784" y="1496"/>
                    </a:lnTo>
                    <a:lnTo>
                      <a:pt x="774" y="1495"/>
                    </a:lnTo>
                    <a:lnTo>
                      <a:pt x="766" y="1492"/>
                    </a:lnTo>
                    <a:lnTo>
                      <a:pt x="758" y="1488"/>
                    </a:lnTo>
                    <a:lnTo>
                      <a:pt x="752" y="1482"/>
                    </a:lnTo>
                    <a:lnTo>
                      <a:pt x="746" y="1476"/>
                    </a:lnTo>
                    <a:lnTo>
                      <a:pt x="742" y="1468"/>
                    </a:lnTo>
                    <a:lnTo>
                      <a:pt x="739" y="1460"/>
                    </a:lnTo>
                    <a:lnTo>
                      <a:pt x="738" y="1451"/>
                    </a:lnTo>
                    <a:lnTo>
                      <a:pt x="738" y="859"/>
                    </a:lnTo>
                    <a:lnTo>
                      <a:pt x="739" y="850"/>
                    </a:lnTo>
                    <a:lnTo>
                      <a:pt x="742" y="841"/>
                    </a:lnTo>
                    <a:lnTo>
                      <a:pt x="746" y="834"/>
                    </a:lnTo>
                    <a:lnTo>
                      <a:pt x="752" y="827"/>
                    </a:lnTo>
                    <a:lnTo>
                      <a:pt x="758" y="821"/>
                    </a:lnTo>
                    <a:lnTo>
                      <a:pt x="766" y="817"/>
                    </a:lnTo>
                    <a:lnTo>
                      <a:pt x="774" y="815"/>
                    </a:lnTo>
                    <a:lnTo>
                      <a:pt x="784" y="814"/>
                    </a:lnTo>
                    <a:close/>
                    <a:moveTo>
                      <a:pt x="788" y="872"/>
                    </a:moveTo>
                    <a:lnTo>
                      <a:pt x="1660" y="872"/>
                    </a:lnTo>
                    <a:lnTo>
                      <a:pt x="1660" y="1437"/>
                    </a:lnTo>
                    <a:lnTo>
                      <a:pt x="788" y="1437"/>
                    </a:lnTo>
                    <a:lnTo>
                      <a:pt x="788" y="872"/>
                    </a:lnTo>
                    <a:close/>
                    <a:moveTo>
                      <a:pt x="1224" y="387"/>
                    </a:moveTo>
                    <a:lnTo>
                      <a:pt x="1267" y="388"/>
                    </a:lnTo>
                    <a:lnTo>
                      <a:pt x="1310" y="391"/>
                    </a:lnTo>
                    <a:lnTo>
                      <a:pt x="1351" y="396"/>
                    </a:lnTo>
                    <a:lnTo>
                      <a:pt x="1393" y="403"/>
                    </a:lnTo>
                    <a:lnTo>
                      <a:pt x="1433" y="414"/>
                    </a:lnTo>
                    <a:lnTo>
                      <a:pt x="1474" y="425"/>
                    </a:lnTo>
                    <a:lnTo>
                      <a:pt x="1512" y="438"/>
                    </a:lnTo>
                    <a:lnTo>
                      <a:pt x="1550" y="453"/>
                    </a:lnTo>
                    <a:lnTo>
                      <a:pt x="1588" y="469"/>
                    </a:lnTo>
                    <a:lnTo>
                      <a:pt x="1624" y="488"/>
                    </a:lnTo>
                    <a:lnTo>
                      <a:pt x="1658" y="508"/>
                    </a:lnTo>
                    <a:lnTo>
                      <a:pt x="1692" y="530"/>
                    </a:lnTo>
                    <a:lnTo>
                      <a:pt x="1726" y="554"/>
                    </a:lnTo>
                    <a:lnTo>
                      <a:pt x="1757" y="578"/>
                    </a:lnTo>
                    <a:lnTo>
                      <a:pt x="1787" y="604"/>
                    </a:lnTo>
                    <a:lnTo>
                      <a:pt x="1817" y="632"/>
                    </a:lnTo>
                    <a:lnTo>
                      <a:pt x="1844" y="662"/>
                    </a:lnTo>
                    <a:lnTo>
                      <a:pt x="1870" y="692"/>
                    </a:lnTo>
                    <a:lnTo>
                      <a:pt x="1895" y="723"/>
                    </a:lnTo>
                    <a:lnTo>
                      <a:pt x="1918" y="757"/>
                    </a:lnTo>
                    <a:lnTo>
                      <a:pt x="1941" y="790"/>
                    </a:lnTo>
                    <a:lnTo>
                      <a:pt x="1961" y="825"/>
                    </a:lnTo>
                    <a:lnTo>
                      <a:pt x="1979" y="861"/>
                    </a:lnTo>
                    <a:lnTo>
                      <a:pt x="1996" y="899"/>
                    </a:lnTo>
                    <a:lnTo>
                      <a:pt x="2011" y="936"/>
                    </a:lnTo>
                    <a:lnTo>
                      <a:pt x="2024" y="975"/>
                    </a:lnTo>
                    <a:lnTo>
                      <a:pt x="2035" y="1015"/>
                    </a:lnTo>
                    <a:lnTo>
                      <a:pt x="2044" y="1056"/>
                    </a:lnTo>
                    <a:lnTo>
                      <a:pt x="2053" y="1096"/>
                    </a:lnTo>
                    <a:lnTo>
                      <a:pt x="2058" y="1139"/>
                    </a:lnTo>
                    <a:lnTo>
                      <a:pt x="2061" y="1181"/>
                    </a:lnTo>
                    <a:lnTo>
                      <a:pt x="2062" y="1225"/>
                    </a:lnTo>
                    <a:lnTo>
                      <a:pt x="2061" y="1268"/>
                    </a:lnTo>
                    <a:lnTo>
                      <a:pt x="2058" y="1310"/>
                    </a:lnTo>
                    <a:lnTo>
                      <a:pt x="2053" y="1352"/>
                    </a:lnTo>
                    <a:lnTo>
                      <a:pt x="2044" y="1393"/>
                    </a:lnTo>
                    <a:lnTo>
                      <a:pt x="2035" y="1433"/>
                    </a:lnTo>
                    <a:lnTo>
                      <a:pt x="2024" y="1474"/>
                    </a:lnTo>
                    <a:lnTo>
                      <a:pt x="2011" y="1512"/>
                    </a:lnTo>
                    <a:lnTo>
                      <a:pt x="1996" y="1550"/>
                    </a:lnTo>
                    <a:lnTo>
                      <a:pt x="1979" y="1588"/>
                    </a:lnTo>
                    <a:lnTo>
                      <a:pt x="1961" y="1623"/>
                    </a:lnTo>
                    <a:lnTo>
                      <a:pt x="1941" y="1658"/>
                    </a:lnTo>
                    <a:lnTo>
                      <a:pt x="1918" y="1693"/>
                    </a:lnTo>
                    <a:lnTo>
                      <a:pt x="1895" y="1725"/>
                    </a:lnTo>
                    <a:lnTo>
                      <a:pt x="1870" y="1757"/>
                    </a:lnTo>
                    <a:lnTo>
                      <a:pt x="1844" y="1787"/>
                    </a:lnTo>
                    <a:lnTo>
                      <a:pt x="1817" y="1817"/>
                    </a:lnTo>
                    <a:lnTo>
                      <a:pt x="1787" y="1844"/>
                    </a:lnTo>
                    <a:lnTo>
                      <a:pt x="1757" y="1870"/>
                    </a:lnTo>
                    <a:lnTo>
                      <a:pt x="1726" y="1895"/>
                    </a:lnTo>
                    <a:lnTo>
                      <a:pt x="1692" y="1919"/>
                    </a:lnTo>
                    <a:lnTo>
                      <a:pt x="1658" y="1941"/>
                    </a:lnTo>
                    <a:lnTo>
                      <a:pt x="1624" y="1961"/>
                    </a:lnTo>
                    <a:lnTo>
                      <a:pt x="1588" y="1979"/>
                    </a:lnTo>
                    <a:lnTo>
                      <a:pt x="1550" y="1996"/>
                    </a:lnTo>
                    <a:lnTo>
                      <a:pt x="1512" y="2011"/>
                    </a:lnTo>
                    <a:lnTo>
                      <a:pt x="1474" y="2024"/>
                    </a:lnTo>
                    <a:lnTo>
                      <a:pt x="1433" y="2036"/>
                    </a:lnTo>
                    <a:lnTo>
                      <a:pt x="1393" y="2045"/>
                    </a:lnTo>
                    <a:lnTo>
                      <a:pt x="1351" y="2053"/>
                    </a:lnTo>
                    <a:lnTo>
                      <a:pt x="1310" y="2058"/>
                    </a:lnTo>
                    <a:lnTo>
                      <a:pt x="1267" y="2061"/>
                    </a:lnTo>
                    <a:lnTo>
                      <a:pt x="1224" y="2062"/>
                    </a:lnTo>
                    <a:lnTo>
                      <a:pt x="1181" y="2061"/>
                    </a:lnTo>
                    <a:lnTo>
                      <a:pt x="1139" y="2058"/>
                    </a:lnTo>
                    <a:lnTo>
                      <a:pt x="1096" y="2053"/>
                    </a:lnTo>
                    <a:lnTo>
                      <a:pt x="1055" y="2045"/>
                    </a:lnTo>
                    <a:lnTo>
                      <a:pt x="1015" y="2036"/>
                    </a:lnTo>
                    <a:lnTo>
                      <a:pt x="975" y="2024"/>
                    </a:lnTo>
                    <a:lnTo>
                      <a:pt x="936" y="2011"/>
                    </a:lnTo>
                    <a:lnTo>
                      <a:pt x="899" y="1996"/>
                    </a:lnTo>
                    <a:lnTo>
                      <a:pt x="861" y="1979"/>
                    </a:lnTo>
                    <a:lnTo>
                      <a:pt x="825" y="1961"/>
                    </a:lnTo>
                    <a:lnTo>
                      <a:pt x="790" y="1941"/>
                    </a:lnTo>
                    <a:lnTo>
                      <a:pt x="756" y="1919"/>
                    </a:lnTo>
                    <a:lnTo>
                      <a:pt x="723" y="1895"/>
                    </a:lnTo>
                    <a:lnTo>
                      <a:pt x="692" y="1870"/>
                    </a:lnTo>
                    <a:lnTo>
                      <a:pt x="662" y="1844"/>
                    </a:lnTo>
                    <a:lnTo>
                      <a:pt x="632" y="1817"/>
                    </a:lnTo>
                    <a:lnTo>
                      <a:pt x="604" y="1787"/>
                    </a:lnTo>
                    <a:lnTo>
                      <a:pt x="578" y="1757"/>
                    </a:lnTo>
                    <a:lnTo>
                      <a:pt x="553" y="1725"/>
                    </a:lnTo>
                    <a:lnTo>
                      <a:pt x="529" y="1693"/>
                    </a:lnTo>
                    <a:lnTo>
                      <a:pt x="508" y="1658"/>
                    </a:lnTo>
                    <a:lnTo>
                      <a:pt x="488" y="1623"/>
                    </a:lnTo>
                    <a:lnTo>
                      <a:pt x="469" y="1588"/>
                    </a:lnTo>
                    <a:lnTo>
                      <a:pt x="453" y="1550"/>
                    </a:lnTo>
                    <a:lnTo>
                      <a:pt x="438" y="1512"/>
                    </a:lnTo>
                    <a:lnTo>
                      <a:pt x="424" y="1474"/>
                    </a:lnTo>
                    <a:lnTo>
                      <a:pt x="413" y="1433"/>
                    </a:lnTo>
                    <a:lnTo>
                      <a:pt x="403" y="1393"/>
                    </a:lnTo>
                    <a:lnTo>
                      <a:pt x="396" y="1352"/>
                    </a:lnTo>
                    <a:lnTo>
                      <a:pt x="391" y="1310"/>
                    </a:lnTo>
                    <a:lnTo>
                      <a:pt x="388" y="1268"/>
                    </a:lnTo>
                    <a:lnTo>
                      <a:pt x="386" y="1225"/>
                    </a:lnTo>
                    <a:lnTo>
                      <a:pt x="388" y="1181"/>
                    </a:lnTo>
                    <a:lnTo>
                      <a:pt x="391" y="1139"/>
                    </a:lnTo>
                    <a:lnTo>
                      <a:pt x="396" y="1096"/>
                    </a:lnTo>
                    <a:lnTo>
                      <a:pt x="403" y="1056"/>
                    </a:lnTo>
                    <a:lnTo>
                      <a:pt x="413" y="1015"/>
                    </a:lnTo>
                    <a:lnTo>
                      <a:pt x="424" y="975"/>
                    </a:lnTo>
                    <a:lnTo>
                      <a:pt x="438" y="936"/>
                    </a:lnTo>
                    <a:lnTo>
                      <a:pt x="453" y="899"/>
                    </a:lnTo>
                    <a:lnTo>
                      <a:pt x="469" y="861"/>
                    </a:lnTo>
                    <a:lnTo>
                      <a:pt x="488" y="825"/>
                    </a:lnTo>
                    <a:lnTo>
                      <a:pt x="508" y="790"/>
                    </a:lnTo>
                    <a:lnTo>
                      <a:pt x="529" y="757"/>
                    </a:lnTo>
                    <a:lnTo>
                      <a:pt x="553" y="723"/>
                    </a:lnTo>
                    <a:lnTo>
                      <a:pt x="578" y="692"/>
                    </a:lnTo>
                    <a:lnTo>
                      <a:pt x="604" y="662"/>
                    </a:lnTo>
                    <a:lnTo>
                      <a:pt x="632" y="632"/>
                    </a:lnTo>
                    <a:lnTo>
                      <a:pt x="662" y="604"/>
                    </a:lnTo>
                    <a:lnTo>
                      <a:pt x="692" y="578"/>
                    </a:lnTo>
                    <a:lnTo>
                      <a:pt x="723" y="554"/>
                    </a:lnTo>
                    <a:lnTo>
                      <a:pt x="756" y="530"/>
                    </a:lnTo>
                    <a:lnTo>
                      <a:pt x="790" y="508"/>
                    </a:lnTo>
                    <a:lnTo>
                      <a:pt x="825" y="488"/>
                    </a:lnTo>
                    <a:lnTo>
                      <a:pt x="861" y="469"/>
                    </a:lnTo>
                    <a:lnTo>
                      <a:pt x="899" y="453"/>
                    </a:lnTo>
                    <a:lnTo>
                      <a:pt x="936" y="438"/>
                    </a:lnTo>
                    <a:lnTo>
                      <a:pt x="975" y="425"/>
                    </a:lnTo>
                    <a:lnTo>
                      <a:pt x="1015" y="414"/>
                    </a:lnTo>
                    <a:lnTo>
                      <a:pt x="1055" y="403"/>
                    </a:lnTo>
                    <a:lnTo>
                      <a:pt x="1096" y="396"/>
                    </a:lnTo>
                    <a:lnTo>
                      <a:pt x="1139" y="391"/>
                    </a:lnTo>
                    <a:lnTo>
                      <a:pt x="1181" y="388"/>
                    </a:lnTo>
                    <a:lnTo>
                      <a:pt x="1224" y="387"/>
                    </a:lnTo>
                    <a:close/>
                  </a:path>
                </a:pathLst>
              </a:custGeom>
              <a:solidFill>
                <a:srgbClr val="4472C4">
                  <a:alpha val="100000"/>
                </a:srgbClr>
              </a:solidFill>
              <a:ln w="9525">
                <a:noFill/>
              </a:ln>
            </p:spPr>
            <p:txBody>
              <a:bodyPr/>
              <a:p>
                <a:endParaRPr lang="zh-CN" altLang="en-US"/>
              </a:p>
            </p:txBody>
          </p:sp>
        </p:grpSp>
      </p:grpSp>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1507"/>
                                        </p:tgtEl>
                                        <p:attrNameLst>
                                          <p:attrName>style.visibility</p:attrName>
                                        </p:attrNameLst>
                                      </p:cBhvr>
                                      <p:to>
                                        <p:strVal val="visible"/>
                                      </p:to>
                                    </p:set>
                                    <p:anim calcmode="lin" valueType="num">
                                      <p:cBhvr additive="base">
                                        <p:cTn id="7" dur="500" fill="hold"/>
                                        <p:tgtEl>
                                          <p:spTgt spid="21507"/>
                                        </p:tgtEl>
                                        <p:attrNameLst>
                                          <p:attrName>ppt_x</p:attrName>
                                        </p:attrNameLst>
                                      </p:cBhvr>
                                      <p:tavLst>
                                        <p:tav tm="0">
                                          <p:val>
                                            <p:strVal val="1+#ppt_w/2"/>
                                          </p:val>
                                        </p:tav>
                                        <p:tav tm="100000">
                                          <p:val>
                                            <p:strVal val="#ppt_x"/>
                                          </p:val>
                                        </p:tav>
                                      </p:tavLst>
                                    </p:anim>
                                    <p:anim calcmode="lin" valueType="num">
                                      <p:cBhvr additive="base">
                                        <p:cTn id="8" dur="500" fill="hold"/>
                                        <p:tgtEl>
                                          <p:spTgt spid="2150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1506"/>
                                        </p:tgtEl>
                                        <p:attrNameLst>
                                          <p:attrName>style.visibility</p:attrName>
                                        </p:attrNameLst>
                                      </p:cBhvr>
                                      <p:to>
                                        <p:strVal val="visible"/>
                                      </p:to>
                                    </p:set>
                                    <p:animEffect transition="in" filter="fade">
                                      <p:cBhvr>
                                        <p:cTn id="12" dur="1500"/>
                                        <p:tgtEl>
                                          <p:spTgt spid="21506"/>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21508"/>
                                        </p:tgtEl>
                                        <p:attrNameLst>
                                          <p:attrName>style.visibility</p:attrName>
                                        </p:attrNameLst>
                                      </p:cBhvr>
                                      <p:to>
                                        <p:strVal val="visible"/>
                                      </p:to>
                                    </p:set>
                                    <p:animEffect transition="in" filter="fade">
                                      <p:cBhvr>
                                        <p:cTn id="15" dur="1000"/>
                                        <p:tgtEl>
                                          <p:spTgt spid="21508"/>
                                        </p:tgtEl>
                                      </p:cBhvr>
                                    </p:animEffect>
                                    <p:anim calcmode="lin" valueType="num">
                                      <p:cBhvr>
                                        <p:cTn id="16" dur="1000" fill="hold"/>
                                        <p:tgtEl>
                                          <p:spTgt spid="21508"/>
                                        </p:tgtEl>
                                        <p:attrNameLst>
                                          <p:attrName>ppt_x</p:attrName>
                                        </p:attrNameLst>
                                      </p:cBhvr>
                                      <p:tavLst>
                                        <p:tav tm="0">
                                          <p:val>
                                            <p:strVal val="#ppt_x"/>
                                          </p:val>
                                        </p:tav>
                                        <p:tav tm="100000">
                                          <p:val>
                                            <p:strVal val="#ppt_x"/>
                                          </p:val>
                                        </p:tav>
                                      </p:tavLst>
                                    </p:anim>
                                    <p:anim calcmode="lin" valueType="num">
                                      <p:cBhvr>
                                        <p:cTn id="17" dur="1000" fill="hold"/>
                                        <p:tgtEl>
                                          <p:spTgt spid="21508"/>
                                        </p:tgtEl>
                                        <p:attrNameLst>
                                          <p:attrName>ppt_y</p:attrName>
                                        </p:attrNameLst>
                                      </p:cBhvr>
                                      <p:tavLst>
                                        <p:tav tm="0">
                                          <p:val>
                                            <p:strVal val="#ppt_y+.1"/>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21509"/>
                                        </p:tgtEl>
                                        <p:attrNameLst>
                                          <p:attrName>style.visibility</p:attrName>
                                        </p:attrNameLst>
                                      </p:cBhvr>
                                      <p:to>
                                        <p:strVal val="visible"/>
                                      </p:to>
                                    </p:set>
                                    <p:anim calcmode="lin" valueType="num">
                                      <p:cBhvr additive="base">
                                        <p:cTn id="20" dur="500" fill="hold"/>
                                        <p:tgtEl>
                                          <p:spTgt spid="21509"/>
                                        </p:tgtEl>
                                        <p:attrNameLst>
                                          <p:attrName>ppt_x</p:attrName>
                                        </p:attrNameLst>
                                      </p:cBhvr>
                                      <p:tavLst>
                                        <p:tav tm="0">
                                          <p:val>
                                            <p:strVal val="0-#ppt_w/2"/>
                                          </p:val>
                                        </p:tav>
                                        <p:tav tm="100000">
                                          <p:val>
                                            <p:strVal val="#ppt_x"/>
                                          </p:val>
                                        </p:tav>
                                      </p:tavLst>
                                    </p:anim>
                                    <p:anim calcmode="lin" valueType="num">
                                      <p:cBhvr additive="base">
                                        <p:cTn id="21" dur="500" fill="hold"/>
                                        <p:tgtEl>
                                          <p:spTgt spid="2150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2530" name="Picture 2"/>
          <p:cNvPicPr>
            <a:picLocks noChangeAspect="1"/>
          </p:cNvPicPr>
          <p:nvPr/>
        </p:nvPicPr>
        <p:blipFill>
          <a:blip r:embed="rId1"/>
          <a:srcRect b="12318"/>
          <a:stretch>
            <a:fillRect/>
          </a:stretch>
        </p:blipFill>
        <p:spPr>
          <a:xfrm>
            <a:off x="-68580" y="0"/>
            <a:ext cx="12235180" cy="6858000"/>
          </a:xfrm>
          <a:prstGeom prst="rect">
            <a:avLst/>
          </a:prstGeom>
          <a:noFill/>
          <a:ln w="9525">
            <a:noFill/>
          </a:ln>
        </p:spPr>
      </p:pic>
      <p:sp>
        <p:nvSpPr>
          <p:cNvPr id="22531" name="矩形 1"/>
          <p:cNvSpPr/>
          <p:nvPr/>
        </p:nvSpPr>
        <p:spPr>
          <a:xfrm>
            <a:off x="6558280" y="-12700"/>
            <a:ext cx="5640070" cy="6883400"/>
          </a:xfrm>
          <a:custGeom>
            <a:avLst/>
            <a:gdLst/>
            <a:ahLst/>
            <a:cxnLst>
              <a:cxn ang="0">
                <a:pos x="0" y="0"/>
              </a:cxn>
              <a:cxn ang="0">
                <a:pos x="4114800" y="0"/>
              </a:cxn>
              <a:cxn ang="0">
                <a:pos x="4114800" y="6884988"/>
              </a:cxn>
              <a:cxn ang="0">
                <a:pos x="668310" y="6884988"/>
              </a:cxn>
              <a:cxn ang="0">
                <a:pos x="0" y="0"/>
              </a:cxn>
            </a:cxnLst>
            <a:pathLst>
              <a:path w="3923928" h="5143500">
                <a:moveTo>
                  <a:pt x="0" y="0"/>
                </a:moveTo>
                <a:lnTo>
                  <a:pt x="3923928" y="0"/>
                </a:lnTo>
                <a:lnTo>
                  <a:pt x="3923928" y="5143500"/>
                </a:lnTo>
                <a:lnTo>
                  <a:pt x="637309" y="5143500"/>
                </a:lnTo>
                <a:lnTo>
                  <a:pt x="0" y="0"/>
                </a:lnTo>
                <a:close/>
              </a:path>
            </a:pathLst>
          </a:custGeom>
          <a:solidFill>
            <a:srgbClr val="4472C4">
              <a:alpha val="100000"/>
            </a:srgbClr>
          </a:solidFill>
          <a:ln w="9525">
            <a:noFill/>
          </a:ln>
          <a:effectLst>
            <a:outerShdw dist="38100" dir="8100000" algn="ctr" rotWithShape="0">
              <a:srgbClr val="000000">
                <a:alpha val="65999"/>
              </a:srgbClr>
            </a:outerShdw>
          </a:effectLst>
        </p:spPr>
        <p:txBody>
          <a:bodyPr/>
          <a:p>
            <a:endParaRPr lang="zh-CN" altLang="en-US"/>
          </a:p>
        </p:txBody>
      </p:sp>
      <p:sp>
        <p:nvSpPr>
          <p:cNvPr id="22532" name="TextBox 4"/>
          <p:cNvSpPr txBox="1"/>
          <p:nvPr/>
        </p:nvSpPr>
        <p:spPr>
          <a:xfrm>
            <a:off x="7454265" y="1510030"/>
            <a:ext cx="4502785" cy="2306955"/>
          </a:xfrm>
          <a:prstGeom prst="rect">
            <a:avLst/>
          </a:prstGeom>
          <a:noFill/>
          <a:ln w="9525">
            <a:noFill/>
          </a:ln>
        </p:spPr>
        <p:txBody>
          <a:bodyPr wrap="square">
            <a:spAutoFit/>
          </a:bodyPr>
          <a:p>
            <a:pPr algn="just">
              <a:lnSpc>
                <a:spcPct val="150000"/>
              </a:lnSpc>
            </a:pPr>
            <a:r>
              <a:rPr lang="zh-CN" altLang="en-US" sz="2400" dirty="0">
                <a:solidFill>
                  <a:schemeClr val="bg1"/>
                </a:solidFill>
                <a:latin typeface="微软雅黑" panose="020B0503020204020204" pitchFamily="34" charset="-122"/>
                <a:ea typeface="微软雅黑" panose="020B0503020204020204" pitchFamily="34" charset="-122"/>
              </a:rPr>
              <a:t>学习完本模块的内容后，学生应能够掌握工业机器人的腕部的分类形式以及驱动形式，了解柔顺腕部的工作原理。</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nvGrpSpPr>
          <p:cNvPr id="22533" name="组合 22532"/>
          <p:cNvGrpSpPr/>
          <p:nvPr/>
        </p:nvGrpSpPr>
        <p:grpSpPr>
          <a:xfrm rot="10800000">
            <a:off x="5067935" y="671513"/>
            <a:ext cx="2511425" cy="863600"/>
            <a:chOff x="0" y="0"/>
            <a:chExt cx="1883877" cy="648000"/>
          </a:xfrm>
        </p:grpSpPr>
        <p:sp>
          <p:nvSpPr>
            <p:cNvPr id="22534" name="矩形 9"/>
            <p:cNvSpPr/>
            <p:nvPr/>
          </p:nvSpPr>
          <p:spPr>
            <a:xfrm>
              <a:off x="425123" y="82192"/>
              <a:ext cx="1458754" cy="488382"/>
            </a:xfrm>
            <a:custGeom>
              <a:avLst/>
              <a:gdLst/>
              <a:ahLst/>
              <a:cxnLst/>
              <a:pathLst>
                <a:path w="144016" h="869444">
                  <a:moveTo>
                    <a:pt x="0" y="0"/>
                  </a:moveTo>
                  <a:lnTo>
                    <a:pt x="144016" y="0"/>
                  </a:lnTo>
                  <a:lnTo>
                    <a:pt x="144016" y="869444"/>
                  </a:lnTo>
                  <a:lnTo>
                    <a:pt x="0" y="869444"/>
                  </a:lnTo>
                  <a:close/>
                </a:path>
              </a:pathLst>
            </a:custGeom>
            <a:solidFill>
              <a:srgbClr val="4472C4">
                <a:alpha val="100000"/>
              </a:srgbClr>
            </a:solidFill>
            <a:ln w="9525">
              <a:noFill/>
            </a:ln>
          </p:spPr>
          <p:txBody>
            <a:bodyPr/>
            <a:p>
              <a:endParaRPr lang="zh-CN" altLang="en-US"/>
            </a:p>
          </p:txBody>
        </p:sp>
        <p:sp>
          <p:nvSpPr>
            <p:cNvPr id="22535" name="矩形 13"/>
            <p:cNvSpPr/>
            <p:nvPr/>
          </p:nvSpPr>
          <p:spPr>
            <a:xfrm rot="10800000">
              <a:off x="723468" y="180745"/>
              <a:ext cx="1051732" cy="345441"/>
            </a:xfrm>
            <a:prstGeom prst="rect">
              <a:avLst/>
            </a:prstGeom>
            <a:noFill/>
            <a:ln w="9525">
              <a:noFill/>
            </a:ln>
          </p:spPr>
          <p:txBody>
            <a:bodyPr wrap="none">
              <a:spAutoFit/>
            </a:bodyPr>
            <a:p>
              <a:r>
                <a:rPr lang="zh-CN" altLang="en-US" sz="2400" dirty="0">
                  <a:solidFill>
                    <a:schemeClr val="bg1"/>
                  </a:solidFill>
                  <a:latin typeface="黑体" panose="02010609060101010101" charset="-122"/>
                  <a:ea typeface="黑体" panose="02010609060101010101" charset="-122"/>
                </a:rPr>
                <a:t>学习要求</a:t>
              </a:r>
              <a:endParaRPr lang="zh-CN" altLang="en-US" sz="2400" dirty="0">
                <a:solidFill>
                  <a:schemeClr val="bg1"/>
                </a:solidFill>
                <a:latin typeface="黑体" panose="02010609060101010101" charset="-122"/>
                <a:ea typeface="黑体" panose="02010609060101010101" charset="-122"/>
              </a:endParaRPr>
            </a:p>
          </p:txBody>
        </p:sp>
        <p:grpSp>
          <p:nvGrpSpPr>
            <p:cNvPr id="22536" name="组合 22535"/>
            <p:cNvGrpSpPr>
              <a:grpSpLocks noChangeAspect="1"/>
            </p:cNvGrpSpPr>
            <p:nvPr/>
          </p:nvGrpSpPr>
          <p:grpSpPr>
            <a:xfrm>
              <a:off x="0" y="0"/>
              <a:ext cx="648000" cy="648000"/>
              <a:chOff x="0" y="0"/>
              <a:chExt cx="648000" cy="648000"/>
            </a:xfrm>
          </p:grpSpPr>
          <p:sp>
            <p:nvSpPr>
              <p:cNvPr id="22537" name="椭圆 15"/>
              <p:cNvSpPr>
                <a:spLocks noChangeAspect="1"/>
              </p:cNvSpPr>
              <p:nvPr/>
            </p:nvSpPr>
            <p:spPr>
              <a:xfrm>
                <a:off x="0" y="2382"/>
                <a:ext cx="647806" cy="648000"/>
              </a:xfrm>
              <a:prstGeom prst="ellipse">
                <a:avLst/>
              </a:prstGeom>
              <a:solidFill>
                <a:schemeClr val="bg1"/>
              </a:solidFill>
              <a:ln w="9525">
                <a:noFill/>
              </a:ln>
            </p:spPr>
            <p:txBody>
              <a:bodyPr anchor="ctr"/>
              <a:p>
                <a:pPr algn="ctr"/>
                <a:endParaRPr lang="zh-CN" altLang="en-US" sz="2400" dirty="0">
                  <a:solidFill>
                    <a:srgbClr val="FFFFFF"/>
                  </a:solidFill>
                  <a:latin typeface="Calibri" panose="020F0502020204030204" charset="0"/>
                </a:endParaRPr>
              </a:p>
            </p:txBody>
          </p:sp>
          <p:sp>
            <p:nvSpPr>
              <p:cNvPr id="22538" name="Freeform 5"/>
              <p:cNvSpPr>
                <a:spLocks noChangeAspect="1" noEditPoints="1"/>
              </p:cNvSpPr>
              <p:nvPr/>
            </p:nvSpPr>
            <p:spPr>
              <a:xfrm rot="10800000">
                <a:off x="22644" y="22644"/>
                <a:ext cx="602712" cy="602712"/>
              </a:xfrm>
              <a:custGeom>
                <a:avLst/>
                <a:gdLst>
                  <a:gd name="txL" fmla="*/ 0 w 2449"/>
                  <a:gd name="txT" fmla="*/ 0 h 2449"/>
                  <a:gd name="txR" fmla="*/ 2449 w 2449"/>
                  <a:gd name="txB" fmla="*/ 2449 h 2449"/>
                </a:gdLst>
                <a:ahLst/>
                <a:cxnLst>
                  <a:cxn ang="0">
                    <a:pos x="2147483647" y="566430185"/>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1103060962" y="2147483647"/>
                  </a:cxn>
                  <a:cxn ang="0">
                    <a:pos x="29799416" y="2147483647"/>
                  </a:cxn>
                  <a:cxn ang="0">
                    <a:pos x="566430185" y="2147483647"/>
                  </a:cxn>
                  <a:cxn ang="0">
                    <a:pos x="2147483647" y="2147483647"/>
                  </a:cxn>
                  <a:cxn ang="0">
                    <a:pos x="2147483647" y="2147483647"/>
                  </a:cxn>
                  <a:cxn ang="0">
                    <a:pos x="2147483647" y="1803648780"/>
                  </a:cxn>
                  <a:cxn ang="0">
                    <a:pos x="2147483647" y="208656215"/>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2449" h="2449">
                    <a:moveTo>
                      <a:pt x="1224" y="0"/>
                    </a:moveTo>
                    <a:lnTo>
                      <a:pt x="1287" y="2"/>
                    </a:lnTo>
                    <a:lnTo>
                      <a:pt x="1349" y="6"/>
                    </a:lnTo>
                    <a:lnTo>
                      <a:pt x="1411" y="14"/>
                    </a:lnTo>
                    <a:lnTo>
                      <a:pt x="1471" y="25"/>
                    </a:lnTo>
                    <a:lnTo>
                      <a:pt x="1530" y="38"/>
                    </a:lnTo>
                    <a:lnTo>
                      <a:pt x="1589" y="55"/>
                    </a:lnTo>
                    <a:lnTo>
                      <a:pt x="1645" y="75"/>
                    </a:lnTo>
                    <a:lnTo>
                      <a:pt x="1701" y="96"/>
                    </a:lnTo>
                    <a:lnTo>
                      <a:pt x="1755" y="121"/>
                    </a:lnTo>
                    <a:lnTo>
                      <a:pt x="1807" y="148"/>
                    </a:lnTo>
                    <a:lnTo>
                      <a:pt x="1859" y="178"/>
                    </a:lnTo>
                    <a:lnTo>
                      <a:pt x="1908" y="209"/>
                    </a:lnTo>
                    <a:lnTo>
                      <a:pt x="1957" y="243"/>
                    </a:lnTo>
                    <a:lnTo>
                      <a:pt x="2003" y="279"/>
                    </a:lnTo>
                    <a:lnTo>
                      <a:pt x="2048" y="318"/>
                    </a:lnTo>
                    <a:lnTo>
                      <a:pt x="2090" y="359"/>
                    </a:lnTo>
                    <a:lnTo>
                      <a:pt x="2130" y="401"/>
                    </a:lnTo>
                    <a:lnTo>
                      <a:pt x="2169" y="446"/>
                    </a:lnTo>
                    <a:lnTo>
                      <a:pt x="2205" y="492"/>
                    </a:lnTo>
                    <a:lnTo>
                      <a:pt x="2239" y="540"/>
                    </a:lnTo>
                    <a:lnTo>
                      <a:pt x="2271" y="590"/>
                    </a:lnTo>
                    <a:lnTo>
                      <a:pt x="2301" y="641"/>
                    </a:lnTo>
                    <a:lnTo>
                      <a:pt x="2328" y="694"/>
                    </a:lnTo>
                    <a:lnTo>
                      <a:pt x="2352" y="747"/>
                    </a:lnTo>
                    <a:lnTo>
                      <a:pt x="2374" y="804"/>
                    </a:lnTo>
                    <a:lnTo>
                      <a:pt x="2394" y="860"/>
                    </a:lnTo>
                    <a:lnTo>
                      <a:pt x="2410" y="919"/>
                    </a:lnTo>
                    <a:lnTo>
                      <a:pt x="2424" y="977"/>
                    </a:lnTo>
                    <a:lnTo>
                      <a:pt x="2435" y="1038"/>
                    </a:lnTo>
                    <a:lnTo>
                      <a:pt x="2442" y="1100"/>
                    </a:lnTo>
                    <a:lnTo>
                      <a:pt x="2447" y="1161"/>
                    </a:lnTo>
                    <a:lnTo>
                      <a:pt x="2449" y="1225"/>
                    </a:lnTo>
                    <a:lnTo>
                      <a:pt x="2447" y="1287"/>
                    </a:lnTo>
                    <a:lnTo>
                      <a:pt x="2442" y="1350"/>
                    </a:lnTo>
                    <a:lnTo>
                      <a:pt x="2435" y="1411"/>
                    </a:lnTo>
                    <a:lnTo>
                      <a:pt x="2424" y="1471"/>
                    </a:lnTo>
                    <a:lnTo>
                      <a:pt x="2410" y="1530"/>
                    </a:lnTo>
                    <a:lnTo>
                      <a:pt x="2394" y="1589"/>
                    </a:lnTo>
                    <a:lnTo>
                      <a:pt x="2374" y="1645"/>
                    </a:lnTo>
                    <a:lnTo>
                      <a:pt x="2352" y="1701"/>
                    </a:lnTo>
                    <a:lnTo>
                      <a:pt x="2328" y="1755"/>
                    </a:lnTo>
                    <a:lnTo>
                      <a:pt x="2301" y="1808"/>
                    </a:lnTo>
                    <a:lnTo>
                      <a:pt x="2271" y="1859"/>
                    </a:lnTo>
                    <a:lnTo>
                      <a:pt x="2239" y="1908"/>
                    </a:lnTo>
                    <a:lnTo>
                      <a:pt x="2205" y="1957"/>
                    </a:lnTo>
                    <a:lnTo>
                      <a:pt x="2169" y="2003"/>
                    </a:lnTo>
                    <a:lnTo>
                      <a:pt x="2130" y="2048"/>
                    </a:lnTo>
                    <a:lnTo>
                      <a:pt x="2090" y="2090"/>
                    </a:lnTo>
                    <a:lnTo>
                      <a:pt x="2048" y="2130"/>
                    </a:lnTo>
                    <a:lnTo>
                      <a:pt x="2003" y="2169"/>
                    </a:lnTo>
                    <a:lnTo>
                      <a:pt x="1957" y="2205"/>
                    </a:lnTo>
                    <a:lnTo>
                      <a:pt x="1908" y="2239"/>
                    </a:lnTo>
                    <a:lnTo>
                      <a:pt x="1859" y="2272"/>
                    </a:lnTo>
                    <a:lnTo>
                      <a:pt x="1807" y="2301"/>
                    </a:lnTo>
                    <a:lnTo>
                      <a:pt x="1755" y="2328"/>
                    </a:lnTo>
                    <a:lnTo>
                      <a:pt x="1701" y="2352"/>
                    </a:lnTo>
                    <a:lnTo>
                      <a:pt x="1645" y="2375"/>
                    </a:lnTo>
                    <a:lnTo>
                      <a:pt x="1589" y="2394"/>
                    </a:lnTo>
                    <a:lnTo>
                      <a:pt x="1530" y="2410"/>
                    </a:lnTo>
                    <a:lnTo>
                      <a:pt x="1471" y="2424"/>
                    </a:lnTo>
                    <a:lnTo>
                      <a:pt x="1411" y="2435"/>
                    </a:lnTo>
                    <a:lnTo>
                      <a:pt x="1349" y="2442"/>
                    </a:lnTo>
                    <a:lnTo>
                      <a:pt x="1287" y="2447"/>
                    </a:lnTo>
                    <a:lnTo>
                      <a:pt x="1224" y="2449"/>
                    </a:lnTo>
                    <a:lnTo>
                      <a:pt x="1161" y="2447"/>
                    </a:lnTo>
                    <a:lnTo>
                      <a:pt x="1099" y="2442"/>
                    </a:lnTo>
                    <a:lnTo>
                      <a:pt x="1038" y="2435"/>
                    </a:lnTo>
                    <a:lnTo>
                      <a:pt x="977" y="2424"/>
                    </a:lnTo>
                    <a:lnTo>
                      <a:pt x="918" y="2410"/>
                    </a:lnTo>
                    <a:lnTo>
                      <a:pt x="860" y="2394"/>
                    </a:lnTo>
                    <a:lnTo>
                      <a:pt x="803" y="2375"/>
                    </a:lnTo>
                    <a:lnTo>
                      <a:pt x="747" y="2352"/>
                    </a:lnTo>
                    <a:lnTo>
                      <a:pt x="694" y="2328"/>
                    </a:lnTo>
                    <a:lnTo>
                      <a:pt x="640" y="2301"/>
                    </a:lnTo>
                    <a:lnTo>
                      <a:pt x="589" y="2272"/>
                    </a:lnTo>
                    <a:lnTo>
                      <a:pt x="539" y="2239"/>
                    </a:lnTo>
                    <a:lnTo>
                      <a:pt x="492" y="2205"/>
                    </a:lnTo>
                    <a:lnTo>
                      <a:pt x="446" y="2169"/>
                    </a:lnTo>
                    <a:lnTo>
                      <a:pt x="401" y="2130"/>
                    </a:lnTo>
                    <a:lnTo>
                      <a:pt x="359" y="2090"/>
                    </a:lnTo>
                    <a:lnTo>
                      <a:pt x="318" y="2048"/>
                    </a:lnTo>
                    <a:lnTo>
                      <a:pt x="279" y="2003"/>
                    </a:lnTo>
                    <a:lnTo>
                      <a:pt x="243" y="1957"/>
                    </a:lnTo>
                    <a:lnTo>
                      <a:pt x="209" y="1908"/>
                    </a:lnTo>
                    <a:lnTo>
                      <a:pt x="177" y="1859"/>
                    </a:lnTo>
                    <a:lnTo>
                      <a:pt x="147" y="1808"/>
                    </a:lnTo>
                    <a:lnTo>
                      <a:pt x="121" y="1755"/>
                    </a:lnTo>
                    <a:lnTo>
                      <a:pt x="96" y="1701"/>
                    </a:lnTo>
                    <a:lnTo>
                      <a:pt x="74" y="1645"/>
                    </a:lnTo>
                    <a:lnTo>
                      <a:pt x="55" y="1589"/>
                    </a:lnTo>
                    <a:lnTo>
                      <a:pt x="38" y="1530"/>
                    </a:lnTo>
                    <a:lnTo>
                      <a:pt x="25" y="1471"/>
                    </a:lnTo>
                    <a:lnTo>
                      <a:pt x="14" y="1411"/>
                    </a:lnTo>
                    <a:lnTo>
                      <a:pt x="6" y="1350"/>
                    </a:lnTo>
                    <a:lnTo>
                      <a:pt x="2" y="1287"/>
                    </a:lnTo>
                    <a:lnTo>
                      <a:pt x="0" y="1225"/>
                    </a:lnTo>
                    <a:lnTo>
                      <a:pt x="2" y="1161"/>
                    </a:lnTo>
                    <a:lnTo>
                      <a:pt x="6" y="1100"/>
                    </a:lnTo>
                    <a:lnTo>
                      <a:pt x="14" y="1038"/>
                    </a:lnTo>
                    <a:lnTo>
                      <a:pt x="25" y="977"/>
                    </a:lnTo>
                    <a:lnTo>
                      <a:pt x="38" y="919"/>
                    </a:lnTo>
                    <a:lnTo>
                      <a:pt x="55" y="860"/>
                    </a:lnTo>
                    <a:lnTo>
                      <a:pt x="74" y="804"/>
                    </a:lnTo>
                    <a:lnTo>
                      <a:pt x="96" y="747"/>
                    </a:lnTo>
                    <a:lnTo>
                      <a:pt x="121" y="694"/>
                    </a:lnTo>
                    <a:lnTo>
                      <a:pt x="147" y="641"/>
                    </a:lnTo>
                    <a:lnTo>
                      <a:pt x="177" y="590"/>
                    </a:lnTo>
                    <a:lnTo>
                      <a:pt x="209" y="540"/>
                    </a:lnTo>
                    <a:lnTo>
                      <a:pt x="243" y="492"/>
                    </a:lnTo>
                    <a:lnTo>
                      <a:pt x="279" y="446"/>
                    </a:lnTo>
                    <a:lnTo>
                      <a:pt x="318" y="401"/>
                    </a:lnTo>
                    <a:lnTo>
                      <a:pt x="359" y="359"/>
                    </a:lnTo>
                    <a:lnTo>
                      <a:pt x="401" y="318"/>
                    </a:lnTo>
                    <a:lnTo>
                      <a:pt x="446" y="279"/>
                    </a:lnTo>
                    <a:lnTo>
                      <a:pt x="492" y="243"/>
                    </a:lnTo>
                    <a:lnTo>
                      <a:pt x="539" y="209"/>
                    </a:lnTo>
                    <a:lnTo>
                      <a:pt x="589" y="178"/>
                    </a:lnTo>
                    <a:lnTo>
                      <a:pt x="640" y="148"/>
                    </a:lnTo>
                    <a:lnTo>
                      <a:pt x="694" y="121"/>
                    </a:lnTo>
                    <a:lnTo>
                      <a:pt x="747" y="96"/>
                    </a:lnTo>
                    <a:lnTo>
                      <a:pt x="803" y="75"/>
                    </a:lnTo>
                    <a:lnTo>
                      <a:pt x="860" y="55"/>
                    </a:lnTo>
                    <a:lnTo>
                      <a:pt x="918" y="38"/>
                    </a:lnTo>
                    <a:lnTo>
                      <a:pt x="977" y="25"/>
                    </a:lnTo>
                    <a:lnTo>
                      <a:pt x="1038" y="14"/>
                    </a:lnTo>
                    <a:lnTo>
                      <a:pt x="1099" y="6"/>
                    </a:lnTo>
                    <a:lnTo>
                      <a:pt x="1161" y="2"/>
                    </a:lnTo>
                    <a:lnTo>
                      <a:pt x="1224" y="0"/>
                    </a:lnTo>
                    <a:close/>
                    <a:moveTo>
                      <a:pt x="784" y="814"/>
                    </a:moveTo>
                    <a:lnTo>
                      <a:pt x="1664" y="814"/>
                    </a:lnTo>
                    <a:lnTo>
                      <a:pt x="1673" y="815"/>
                    </a:lnTo>
                    <a:lnTo>
                      <a:pt x="1682" y="817"/>
                    </a:lnTo>
                    <a:lnTo>
                      <a:pt x="1689" y="821"/>
                    </a:lnTo>
                    <a:lnTo>
                      <a:pt x="1696" y="827"/>
                    </a:lnTo>
                    <a:lnTo>
                      <a:pt x="1703" y="834"/>
                    </a:lnTo>
                    <a:lnTo>
                      <a:pt x="1707" y="841"/>
                    </a:lnTo>
                    <a:lnTo>
                      <a:pt x="1709" y="850"/>
                    </a:lnTo>
                    <a:lnTo>
                      <a:pt x="1710" y="859"/>
                    </a:lnTo>
                    <a:lnTo>
                      <a:pt x="1710" y="1451"/>
                    </a:lnTo>
                    <a:lnTo>
                      <a:pt x="1709" y="1460"/>
                    </a:lnTo>
                    <a:lnTo>
                      <a:pt x="1707" y="1468"/>
                    </a:lnTo>
                    <a:lnTo>
                      <a:pt x="1703" y="1476"/>
                    </a:lnTo>
                    <a:lnTo>
                      <a:pt x="1696" y="1482"/>
                    </a:lnTo>
                    <a:lnTo>
                      <a:pt x="1689" y="1488"/>
                    </a:lnTo>
                    <a:lnTo>
                      <a:pt x="1682" y="1492"/>
                    </a:lnTo>
                    <a:lnTo>
                      <a:pt x="1673" y="1495"/>
                    </a:lnTo>
                    <a:lnTo>
                      <a:pt x="1664" y="1496"/>
                    </a:lnTo>
                    <a:lnTo>
                      <a:pt x="1347" y="1496"/>
                    </a:lnTo>
                    <a:lnTo>
                      <a:pt x="1347" y="1584"/>
                    </a:lnTo>
                    <a:lnTo>
                      <a:pt x="1422" y="1584"/>
                    </a:lnTo>
                    <a:lnTo>
                      <a:pt x="1429" y="1585"/>
                    </a:lnTo>
                    <a:lnTo>
                      <a:pt x="1435" y="1586"/>
                    </a:lnTo>
                    <a:lnTo>
                      <a:pt x="1441" y="1589"/>
                    </a:lnTo>
                    <a:lnTo>
                      <a:pt x="1446" y="1592"/>
                    </a:lnTo>
                    <a:lnTo>
                      <a:pt x="1450" y="1596"/>
                    </a:lnTo>
                    <a:lnTo>
                      <a:pt x="1454" y="1600"/>
                    </a:lnTo>
                    <a:lnTo>
                      <a:pt x="1456" y="1605"/>
                    </a:lnTo>
                    <a:lnTo>
                      <a:pt x="1456" y="1610"/>
                    </a:lnTo>
                    <a:lnTo>
                      <a:pt x="1456" y="1635"/>
                    </a:lnTo>
                    <a:lnTo>
                      <a:pt x="991" y="1635"/>
                    </a:lnTo>
                    <a:lnTo>
                      <a:pt x="991" y="1610"/>
                    </a:lnTo>
                    <a:lnTo>
                      <a:pt x="992" y="1605"/>
                    </a:lnTo>
                    <a:lnTo>
                      <a:pt x="994" y="1600"/>
                    </a:lnTo>
                    <a:lnTo>
                      <a:pt x="997" y="1596"/>
                    </a:lnTo>
                    <a:lnTo>
                      <a:pt x="1001" y="1592"/>
                    </a:lnTo>
                    <a:lnTo>
                      <a:pt x="1008" y="1589"/>
                    </a:lnTo>
                    <a:lnTo>
                      <a:pt x="1013" y="1586"/>
                    </a:lnTo>
                    <a:lnTo>
                      <a:pt x="1020" y="1585"/>
                    </a:lnTo>
                    <a:lnTo>
                      <a:pt x="1027" y="1584"/>
                    </a:lnTo>
                    <a:lnTo>
                      <a:pt x="1101" y="1584"/>
                    </a:lnTo>
                    <a:lnTo>
                      <a:pt x="1101" y="1496"/>
                    </a:lnTo>
                    <a:lnTo>
                      <a:pt x="784" y="1496"/>
                    </a:lnTo>
                    <a:lnTo>
                      <a:pt x="774" y="1495"/>
                    </a:lnTo>
                    <a:lnTo>
                      <a:pt x="766" y="1492"/>
                    </a:lnTo>
                    <a:lnTo>
                      <a:pt x="758" y="1488"/>
                    </a:lnTo>
                    <a:lnTo>
                      <a:pt x="752" y="1482"/>
                    </a:lnTo>
                    <a:lnTo>
                      <a:pt x="746" y="1476"/>
                    </a:lnTo>
                    <a:lnTo>
                      <a:pt x="742" y="1468"/>
                    </a:lnTo>
                    <a:lnTo>
                      <a:pt x="739" y="1460"/>
                    </a:lnTo>
                    <a:lnTo>
                      <a:pt x="738" y="1451"/>
                    </a:lnTo>
                    <a:lnTo>
                      <a:pt x="738" y="859"/>
                    </a:lnTo>
                    <a:lnTo>
                      <a:pt x="739" y="850"/>
                    </a:lnTo>
                    <a:lnTo>
                      <a:pt x="742" y="841"/>
                    </a:lnTo>
                    <a:lnTo>
                      <a:pt x="746" y="834"/>
                    </a:lnTo>
                    <a:lnTo>
                      <a:pt x="752" y="827"/>
                    </a:lnTo>
                    <a:lnTo>
                      <a:pt x="758" y="821"/>
                    </a:lnTo>
                    <a:lnTo>
                      <a:pt x="766" y="817"/>
                    </a:lnTo>
                    <a:lnTo>
                      <a:pt x="774" y="815"/>
                    </a:lnTo>
                    <a:lnTo>
                      <a:pt x="784" y="814"/>
                    </a:lnTo>
                    <a:close/>
                    <a:moveTo>
                      <a:pt x="788" y="872"/>
                    </a:moveTo>
                    <a:lnTo>
                      <a:pt x="1660" y="872"/>
                    </a:lnTo>
                    <a:lnTo>
                      <a:pt x="1660" y="1437"/>
                    </a:lnTo>
                    <a:lnTo>
                      <a:pt x="788" y="1437"/>
                    </a:lnTo>
                    <a:lnTo>
                      <a:pt x="788" y="872"/>
                    </a:lnTo>
                    <a:close/>
                    <a:moveTo>
                      <a:pt x="1224" y="387"/>
                    </a:moveTo>
                    <a:lnTo>
                      <a:pt x="1267" y="388"/>
                    </a:lnTo>
                    <a:lnTo>
                      <a:pt x="1310" y="391"/>
                    </a:lnTo>
                    <a:lnTo>
                      <a:pt x="1351" y="396"/>
                    </a:lnTo>
                    <a:lnTo>
                      <a:pt x="1393" y="403"/>
                    </a:lnTo>
                    <a:lnTo>
                      <a:pt x="1433" y="414"/>
                    </a:lnTo>
                    <a:lnTo>
                      <a:pt x="1474" y="425"/>
                    </a:lnTo>
                    <a:lnTo>
                      <a:pt x="1512" y="438"/>
                    </a:lnTo>
                    <a:lnTo>
                      <a:pt x="1550" y="453"/>
                    </a:lnTo>
                    <a:lnTo>
                      <a:pt x="1588" y="469"/>
                    </a:lnTo>
                    <a:lnTo>
                      <a:pt x="1624" y="488"/>
                    </a:lnTo>
                    <a:lnTo>
                      <a:pt x="1658" y="508"/>
                    </a:lnTo>
                    <a:lnTo>
                      <a:pt x="1692" y="530"/>
                    </a:lnTo>
                    <a:lnTo>
                      <a:pt x="1726" y="554"/>
                    </a:lnTo>
                    <a:lnTo>
                      <a:pt x="1757" y="578"/>
                    </a:lnTo>
                    <a:lnTo>
                      <a:pt x="1787" y="604"/>
                    </a:lnTo>
                    <a:lnTo>
                      <a:pt x="1817" y="632"/>
                    </a:lnTo>
                    <a:lnTo>
                      <a:pt x="1844" y="662"/>
                    </a:lnTo>
                    <a:lnTo>
                      <a:pt x="1870" y="692"/>
                    </a:lnTo>
                    <a:lnTo>
                      <a:pt x="1895" y="723"/>
                    </a:lnTo>
                    <a:lnTo>
                      <a:pt x="1918" y="757"/>
                    </a:lnTo>
                    <a:lnTo>
                      <a:pt x="1941" y="790"/>
                    </a:lnTo>
                    <a:lnTo>
                      <a:pt x="1961" y="825"/>
                    </a:lnTo>
                    <a:lnTo>
                      <a:pt x="1979" y="861"/>
                    </a:lnTo>
                    <a:lnTo>
                      <a:pt x="1996" y="899"/>
                    </a:lnTo>
                    <a:lnTo>
                      <a:pt x="2011" y="936"/>
                    </a:lnTo>
                    <a:lnTo>
                      <a:pt x="2024" y="975"/>
                    </a:lnTo>
                    <a:lnTo>
                      <a:pt x="2035" y="1015"/>
                    </a:lnTo>
                    <a:lnTo>
                      <a:pt x="2044" y="1056"/>
                    </a:lnTo>
                    <a:lnTo>
                      <a:pt x="2053" y="1096"/>
                    </a:lnTo>
                    <a:lnTo>
                      <a:pt x="2058" y="1139"/>
                    </a:lnTo>
                    <a:lnTo>
                      <a:pt x="2061" y="1181"/>
                    </a:lnTo>
                    <a:lnTo>
                      <a:pt x="2062" y="1225"/>
                    </a:lnTo>
                    <a:lnTo>
                      <a:pt x="2061" y="1268"/>
                    </a:lnTo>
                    <a:lnTo>
                      <a:pt x="2058" y="1310"/>
                    </a:lnTo>
                    <a:lnTo>
                      <a:pt x="2053" y="1352"/>
                    </a:lnTo>
                    <a:lnTo>
                      <a:pt x="2044" y="1393"/>
                    </a:lnTo>
                    <a:lnTo>
                      <a:pt x="2035" y="1433"/>
                    </a:lnTo>
                    <a:lnTo>
                      <a:pt x="2024" y="1474"/>
                    </a:lnTo>
                    <a:lnTo>
                      <a:pt x="2011" y="1512"/>
                    </a:lnTo>
                    <a:lnTo>
                      <a:pt x="1996" y="1550"/>
                    </a:lnTo>
                    <a:lnTo>
                      <a:pt x="1979" y="1588"/>
                    </a:lnTo>
                    <a:lnTo>
                      <a:pt x="1961" y="1623"/>
                    </a:lnTo>
                    <a:lnTo>
                      <a:pt x="1941" y="1658"/>
                    </a:lnTo>
                    <a:lnTo>
                      <a:pt x="1918" y="1693"/>
                    </a:lnTo>
                    <a:lnTo>
                      <a:pt x="1895" y="1725"/>
                    </a:lnTo>
                    <a:lnTo>
                      <a:pt x="1870" y="1757"/>
                    </a:lnTo>
                    <a:lnTo>
                      <a:pt x="1844" y="1787"/>
                    </a:lnTo>
                    <a:lnTo>
                      <a:pt x="1817" y="1817"/>
                    </a:lnTo>
                    <a:lnTo>
                      <a:pt x="1787" y="1844"/>
                    </a:lnTo>
                    <a:lnTo>
                      <a:pt x="1757" y="1870"/>
                    </a:lnTo>
                    <a:lnTo>
                      <a:pt x="1726" y="1895"/>
                    </a:lnTo>
                    <a:lnTo>
                      <a:pt x="1692" y="1919"/>
                    </a:lnTo>
                    <a:lnTo>
                      <a:pt x="1658" y="1941"/>
                    </a:lnTo>
                    <a:lnTo>
                      <a:pt x="1624" y="1961"/>
                    </a:lnTo>
                    <a:lnTo>
                      <a:pt x="1588" y="1979"/>
                    </a:lnTo>
                    <a:lnTo>
                      <a:pt x="1550" y="1996"/>
                    </a:lnTo>
                    <a:lnTo>
                      <a:pt x="1512" y="2011"/>
                    </a:lnTo>
                    <a:lnTo>
                      <a:pt x="1474" y="2024"/>
                    </a:lnTo>
                    <a:lnTo>
                      <a:pt x="1433" y="2036"/>
                    </a:lnTo>
                    <a:lnTo>
                      <a:pt x="1393" y="2045"/>
                    </a:lnTo>
                    <a:lnTo>
                      <a:pt x="1351" y="2053"/>
                    </a:lnTo>
                    <a:lnTo>
                      <a:pt x="1310" y="2058"/>
                    </a:lnTo>
                    <a:lnTo>
                      <a:pt x="1267" y="2061"/>
                    </a:lnTo>
                    <a:lnTo>
                      <a:pt x="1224" y="2062"/>
                    </a:lnTo>
                    <a:lnTo>
                      <a:pt x="1181" y="2061"/>
                    </a:lnTo>
                    <a:lnTo>
                      <a:pt x="1139" y="2058"/>
                    </a:lnTo>
                    <a:lnTo>
                      <a:pt x="1096" y="2053"/>
                    </a:lnTo>
                    <a:lnTo>
                      <a:pt x="1055" y="2045"/>
                    </a:lnTo>
                    <a:lnTo>
                      <a:pt x="1015" y="2036"/>
                    </a:lnTo>
                    <a:lnTo>
                      <a:pt x="975" y="2024"/>
                    </a:lnTo>
                    <a:lnTo>
                      <a:pt x="936" y="2011"/>
                    </a:lnTo>
                    <a:lnTo>
                      <a:pt x="899" y="1996"/>
                    </a:lnTo>
                    <a:lnTo>
                      <a:pt x="861" y="1979"/>
                    </a:lnTo>
                    <a:lnTo>
                      <a:pt x="825" y="1961"/>
                    </a:lnTo>
                    <a:lnTo>
                      <a:pt x="790" y="1941"/>
                    </a:lnTo>
                    <a:lnTo>
                      <a:pt x="756" y="1919"/>
                    </a:lnTo>
                    <a:lnTo>
                      <a:pt x="723" y="1895"/>
                    </a:lnTo>
                    <a:lnTo>
                      <a:pt x="692" y="1870"/>
                    </a:lnTo>
                    <a:lnTo>
                      <a:pt x="662" y="1844"/>
                    </a:lnTo>
                    <a:lnTo>
                      <a:pt x="632" y="1817"/>
                    </a:lnTo>
                    <a:lnTo>
                      <a:pt x="604" y="1787"/>
                    </a:lnTo>
                    <a:lnTo>
                      <a:pt x="578" y="1757"/>
                    </a:lnTo>
                    <a:lnTo>
                      <a:pt x="553" y="1725"/>
                    </a:lnTo>
                    <a:lnTo>
                      <a:pt x="529" y="1693"/>
                    </a:lnTo>
                    <a:lnTo>
                      <a:pt x="508" y="1658"/>
                    </a:lnTo>
                    <a:lnTo>
                      <a:pt x="488" y="1623"/>
                    </a:lnTo>
                    <a:lnTo>
                      <a:pt x="469" y="1588"/>
                    </a:lnTo>
                    <a:lnTo>
                      <a:pt x="453" y="1550"/>
                    </a:lnTo>
                    <a:lnTo>
                      <a:pt x="438" y="1512"/>
                    </a:lnTo>
                    <a:lnTo>
                      <a:pt x="424" y="1474"/>
                    </a:lnTo>
                    <a:lnTo>
                      <a:pt x="413" y="1433"/>
                    </a:lnTo>
                    <a:lnTo>
                      <a:pt x="403" y="1393"/>
                    </a:lnTo>
                    <a:lnTo>
                      <a:pt x="396" y="1352"/>
                    </a:lnTo>
                    <a:lnTo>
                      <a:pt x="391" y="1310"/>
                    </a:lnTo>
                    <a:lnTo>
                      <a:pt x="388" y="1268"/>
                    </a:lnTo>
                    <a:lnTo>
                      <a:pt x="386" y="1225"/>
                    </a:lnTo>
                    <a:lnTo>
                      <a:pt x="388" y="1181"/>
                    </a:lnTo>
                    <a:lnTo>
                      <a:pt x="391" y="1139"/>
                    </a:lnTo>
                    <a:lnTo>
                      <a:pt x="396" y="1096"/>
                    </a:lnTo>
                    <a:lnTo>
                      <a:pt x="403" y="1056"/>
                    </a:lnTo>
                    <a:lnTo>
                      <a:pt x="413" y="1015"/>
                    </a:lnTo>
                    <a:lnTo>
                      <a:pt x="424" y="975"/>
                    </a:lnTo>
                    <a:lnTo>
                      <a:pt x="438" y="936"/>
                    </a:lnTo>
                    <a:lnTo>
                      <a:pt x="453" y="899"/>
                    </a:lnTo>
                    <a:lnTo>
                      <a:pt x="469" y="861"/>
                    </a:lnTo>
                    <a:lnTo>
                      <a:pt x="488" y="825"/>
                    </a:lnTo>
                    <a:lnTo>
                      <a:pt x="508" y="790"/>
                    </a:lnTo>
                    <a:lnTo>
                      <a:pt x="529" y="757"/>
                    </a:lnTo>
                    <a:lnTo>
                      <a:pt x="553" y="723"/>
                    </a:lnTo>
                    <a:lnTo>
                      <a:pt x="578" y="692"/>
                    </a:lnTo>
                    <a:lnTo>
                      <a:pt x="604" y="662"/>
                    </a:lnTo>
                    <a:lnTo>
                      <a:pt x="632" y="632"/>
                    </a:lnTo>
                    <a:lnTo>
                      <a:pt x="662" y="604"/>
                    </a:lnTo>
                    <a:lnTo>
                      <a:pt x="692" y="578"/>
                    </a:lnTo>
                    <a:lnTo>
                      <a:pt x="723" y="554"/>
                    </a:lnTo>
                    <a:lnTo>
                      <a:pt x="756" y="530"/>
                    </a:lnTo>
                    <a:lnTo>
                      <a:pt x="790" y="508"/>
                    </a:lnTo>
                    <a:lnTo>
                      <a:pt x="825" y="488"/>
                    </a:lnTo>
                    <a:lnTo>
                      <a:pt x="861" y="469"/>
                    </a:lnTo>
                    <a:lnTo>
                      <a:pt x="899" y="453"/>
                    </a:lnTo>
                    <a:lnTo>
                      <a:pt x="936" y="438"/>
                    </a:lnTo>
                    <a:lnTo>
                      <a:pt x="975" y="425"/>
                    </a:lnTo>
                    <a:lnTo>
                      <a:pt x="1015" y="414"/>
                    </a:lnTo>
                    <a:lnTo>
                      <a:pt x="1055" y="403"/>
                    </a:lnTo>
                    <a:lnTo>
                      <a:pt x="1096" y="396"/>
                    </a:lnTo>
                    <a:lnTo>
                      <a:pt x="1139" y="391"/>
                    </a:lnTo>
                    <a:lnTo>
                      <a:pt x="1181" y="388"/>
                    </a:lnTo>
                    <a:lnTo>
                      <a:pt x="1224" y="387"/>
                    </a:lnTo>
                    <a:close/>
                  </a:path>
                </a:pathLst>
              </a:custGeom>
              <a:solidFill>
                <a:srgbClr val="4472C4">
                  <a:alpha val="100000"/>
                </a:srgbClr>
              </a:solidFill>
              <a:ln w="9525">
                <a:noFill/>
              </a:ln>
            </p:spPr>
            <p:txBody>
              <a:bodyPr/>
              <a:p>
                <a:endParaRPr lang="zh-CN" altLang="en-US"/>
              </a:p>
            </p:txBody>
          </p:sp>
        </p:grpSp>
      </p:grpSp>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2531"/>
                                        </p:tgtEl>
                                        <p:attrNameLst>
                                          <p:attrName>style.visibility</p:attrName>
                                        </p:attrNameLst>
                                      </p:cBhvr>
                                      <p:to>
                                        <p:strVal val="visible"/>
                                      </p:to>
                                    </p:set>
                                    <p:anim calcmode="lin" valueType="num">
                                      <p:cBhvr additive="base">
                                        <p:cTn id="7" dur="500" fill="hold"/>
                                        <p:tgtEl>
                                          <p:spTgt spid="22531"/>
                                        </p:tgtEl>
                                        <p:attrNameLst>
                                          <p:attrName>ppt_x</p:attrName>
                                        </p:attrNameLst>
                                      </p:cBhvr>
                                      <p:tavLst>
                                        <p:tav tm="0">
                                          <p:val>
                                            <p:strVal val="1+#ppt_w/2"/>
                                          </p:val>
                                        </p:tav>
                                        <p:tav tm="100000">
                                          <p:val>
                                            <p:strVal val="#ppt_x"/>
                                          </p:val>
                                        </p:tav>
                                      </p:tavLst>
                                    </p:anim>
                                    <p:anim calcmode="lin" valueType="num">
                                      <p:cBhvr additive="base">
                                        <p:cTn id="8" dur="500" fill="hold"/>
                                        <p:tgtEl>
                                          <p:spTgt spid="2253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2530"/>
                                        </p:tgtEl>
                                        <p:attrNameLst>
                                          <p:attrName>style.visibility</p:attrName>
                                        </p:attrNameLst>
                                      </p:cBhvr>
                                      <p:to>
                                        <p:strVal val="visible"/>
                                      </p:to>
                                    </p:set>
                                    <p:animEffect transition="in" filter="fade">
                                      <p:cBhvr>
                                        <p:cTn id="12" dur="1500"/>
                                        <p:tgtEl>
                                          <p:spTgt spid="22530"/>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22532"/>
                                        </p:tgtEl>
                                        <p:attrNameLst>
                                          <p:attrName>style.visibility</p:attrName>
                                        </p:attrNameLst>
                                      </p:cBhvr>
                                      <p:to>
                                        <p:strVal val="visible"/>
                                      </p:to>
                                    </p:set>
                                    <p:animEffect transition="in" filter="fade">
                                      <p:cBhvr>
                                        <p:cTn id="15" dur="1000"/>
                                        <p:tgtEl>
                                          <p:spTgt spid="22532"/>
                                        </p:tgtEl>
                                      </p:cBhvr>
                                    </p:animEffect>
                                    <p:anim calcmode="lin" valueType="num">
                                      <p:cBhvr>
                                        <p:cTn id="16" dur="1000" fill="hold"/>
                                        <p:tgtEl>
                                          <p:spTgt spid="22532"/>
                                        </p:tgtEl>
                                        <p:attrNameLst>
                                          <p:attrName>ppt_x</p:attrName>
                                        </p:attrNameLst>
                                      </p:cBhvr>
                                      <p:tavLst>
                                        <p:tav tm="0">
                                          <p:val>
                                            <p:strVal val="#ppt_x"/>
                                          </p:val>
                                        </p:tav>
                                        <p:tav tm="100000">
                                          <p:val>
                                            <p:strVal val="#ppt_x"/>
                                          </p:val>
                                        </p:tav>
                                      </p:tavLst>
                                    </p:anim>
                                    <p:anim calcmode="lin" valueType="num">
                                      <p:cBhvr>
                                        <p:cTn id="17" dur="1000" fill="hold"/>
                                        <p:tgtEl>
                                          <p:spTgt spid="22532"/>
                                        </p:tgtEl>
                                        <p:attrNameLst>
                                          <p:attrName>ppt_y</p:attrName>
                                        </p:attrNameLst>
                                      </p:cBhvr>
                                      <p:tavLst>
                                        <p:tav tm="0">
                                          <p:val>
                                            <p:strVal val="#ppt_y+.1"/>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22533"/>
                                        </p:tgtEl>
                                        <p:attrNameLst>
                                          <p:attrName>style.visibility</p:attrName>
                                        </p:attrNameLst>
                                      </p:cBhvr>
                                      <p:to>
                                        <p:strVal val="visible"/>
                                      </p:to>
                                    </p:set>
                                    <p:anim calcmode="lin" valueType="num">
                                      <p:cBhvr additive="base">
                                        <p:cTn id="20" dur="500" fill="hold"/>
                                        <p:tgtEl>
                                          <p:spTgt spid="22533"/>
                                        </p:tgtEl>
                                        <p:attrNameLst>
                                          <p:attrName>ppt_x</p:attrName>
                                        </p:attrNameLst>
                                      </p:cBhvr>
                                      <p:tavLst>
                                        <p:tav tm="0">
                                          <p:val>
                                            <p:strVal val="0-#ppt_w/2"/>
                                          </p:val>
                                        </p:tav>
                                        <p:tav tm="100000">
                                          <p:val>
                                            <p:strVal val="#ppt_x"/>
                                          </p:val>
                                        </p:tav>
                                      </p:tavLst>
                                    </p:anim>
                                    <p:anim calcmode="lin" valueType="num">
                                      <p:cBhvr additive="base">
                                        <p:cTn id="21" dur="500" fill="hold"/>
                                        <p:tgtEl>
                                          <p:spTgt spid="225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图片 9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903076" y="860320"/>
            <a:ext cx="4850934" cy="6179535"/>
          </a:xfrm>
          <a:prstGeom prst="rect">
            <a:avLst/>
          </a:prstGeom>
          <a:effectLst>
            <a:outerShdw blurRad="292100" dist="177800" dir="4200000" algn="tl" rotWithShape="0">
              <a:prstClr val="black">
                <a:alpha val="40000"/>
              </a:prstClr>
            </a:outerShdw>
          </a:effectLst>
        </p:spPr>
      </p:pic>
      <p:sp>
        <p:nvSpPr>
          <p:cNvPr id="53" name="矩形 52"/>
          <p:cNvSpPr/>
          <p:nvPr/>
        </p:nvSpPr>
        <p:spPr>
          <a:xfrm>
            <a:off x="4813812" y="2131035"/>
            <a:ext cx="2583343" cy="400110"/>
          </a:xfrm>
          <a:prstGeom prst="rect">
            <a:avLst/>
          </a:prstGeom>
        </p:spPr>
        <p:txBody>
          <a:bodyPr wrap="square">
            <a:spAutoFit/>
          </a:bodyPr>
          <a:lstStyle/>
          <a:p>
            <a:pPr algn="ctr"/>
            <a:r>
              <a:rPr lang="en-US" altLang="zh-CN" sz="2000" dirty="0">
                <a:solidFill>
                  <a:schemeClr val="bg1"/>
                </a:solidFill>
              </a:rPr>
              <a:t>Hello. I am </a:t>
            </a:r>
            <a:r>
              <a:rPr lang="en-US" altLang="zh-CN" sz="2000" dirty="0" smtClean="0">
                <a:solidFill>
                  <a:schemeClr val="bg1"/>
                </a:solidFill>
              </a:rPr>
              <a:t>Doctor.</a:t>
            </a:r>
            <a:endParaRPr lang="zh-CN" altLang="en-US" sz="2000" dirty="0">
              <a:solidFill>
                <a:schemeClr val="bg1"/>
              </a:solidFill>
            </a:endParaRPr>
          </a:p>
        </p:txBody>
      </p:sp>
      <p:grpSp>
        <p:nvGrpSpPr>
          <p:cNvPr id="9" name="组合 8"/>
          <p:cNvGrpSpPr/>
          <p:nvPr/>
        </p:nvGrpSpPr>
        <p:grpSpPr>
          <a:xfrm>
            <a:off x="312091" y="2566121"/>
            <a:ext cx="11524627" cy="3517491"/>
            <a:chOff x="312091" y="2566121"/>
            <a:chExt cx="11524627" cy="3517491"/>
          </a:xfrm>
        </p:grpSpPr>
        <p:grpSp>
          <p:nvGrpSpPr>
            <p:cNvPr id="8" name="组合 7"/>
            <p:cNvGrpSpPr/>
            <p:nvPr/>
          </p:nvGrpSpPr>
          <p:grpSpPr>
            <a:xfrm>
              <a:off x="312091" y="2701253"/>
              <a:ext cx="4385037" cy="3382359"/>
              <a:chOff x="312091" y="2701253"/>
              <a:chExt cx="4385037" cy="3382359"/>
            </a:xfrm>
          </p:grpSpPr>
          <p:grpSp>
            <p:nvGrpSpPr>
              <p:cNvPr id="2" name="组合 1"/>
              <p:cNvGrpSpPr/>
              <p:nvPr/>
            </p:nvGrpSpPr>
            <p:grpSpPr>
              <a:xfrm>
                <a:off x="312091" y="4248614"/>
                <a:ext cx="2171227" cy="1834998"/>
                <a:chOff x="312091" y="4248614"/>
                <a:chExt cx="2171227" cy="1834998"/>
              </a:xfrm>
            </p:grpSpPr>
            <p:cxnSp>
              <p:nvCxnSpPr>
                <p:cNvPr id="56" name="直接连接符 55"/>
                <p:cNvCxnSpPr/>
                <p:nvPr/>
              </p:nvCxnSpPr>
              <p:spPr>
                <a:xfrm flipV="1">
                  <a:off x="2126782" y="4369869"/>
                  <a:ext cx="356536" cy="257232"/>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66" name="椭圆 65"/>
                <p:cNvSpPr/>
                <p:nvPr/>
              </p:nvSpPr>
              <p:spPr>
                <a:xfrm>
                  <a:off x="312091" y="4248614"/>
                  <a:ext cx="1834998" cy="1834998"/>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椭圆 66"/>
                <p:cNvSpPr/>
                <p:nvPr/>
              </p:nvSpPr>
              <p:spPr>
                <a:xfrm>
                  <a:off x="504914" y="4441437"/>
                  <a:ext cx="1449352" cy="1449352"/>
                </a:xfrm>
                <a:prstGeom prst="ellipse">
                  <a:avLst/>
                </a:prstGeom>
                <a:gradFill flip="none" rotWithShape="1">
                  <a:gsLst>
                    <a:gs pos="0">
                      <a:srgbClr val="BFBFBF"/>
                    </a:gs>
                    <a:gs pos="54000">
                      <a:srgbClr val="FFFFFF"/>
                    </a:gs>
                    <a:gs pos="100000">
                      <a:schemeClr val="bg1">
                        <a:tint val="0"/>
                      </a:schemeClr>
                    </a:gs>
                  </a:gsLst>
                  <a:lin ang="13500000" scaled="1"/>
                  <a:tileRect/>
                </a:gradFill>
                <a:ln w="28575">
                  <a:solidFill>
                    <a:schemeClr val="bg1">
                      <a:lumMod val="75000"/>
                    </a:schemeClr>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endParaRPr>
                </a:p>
              </p:txBody>
            </p:sp>
            <p:grpSp>
              <p:nvGrpSpPr>
                <p:cNvPr id="68" name="组合 67"/>
                <p:cNvGrpSpPr/>
                <p:nvPr/>
              </p:nvGrpSpPr>
              <p:grpSpPr>
                <a:xfrm>
                  <a:off x="525849" y="5023064"/>
                  <a:ext cx="1428417" cy="199506"/>
                  <a:chOff x="2555818" y="3410981"/>
                  <a:chExt cx="1542580" cy="266788"/>
                </a:xfrm>
              </p:grpSpPr>
              <p:cxnSp>
                <p:nvCxnSpPr>
                  <p:cNvPr id="69" name="直接连接符 68"/>
                  <p:cNvCxnSpPr>
                    <a:stCxn id="67" idx="2"/>
                  </p:cNvCxnSpPr>
                  <p:nvPr/>
                </p:nvCxnSpPr>
                <p:spPr>
                  <a:xfrm>
                    <a:off x="2555818" y="3677769"/>
                    <a:ext cx="337665" cy="0"/>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flipV="1">
                    <a:off x="2893483" y="3410981"/>
                    <a:ext cx="158460" cy="266788"/>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flipH="1">
                    <a:off x="3760733" y="3677769"/>
                    <a:ext cx="337665" cy="0"/>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flipH="1" flipV="1">
                    <a:off x="3602273" y="3410981"/>
                    <a:ext cx="158460" cy="266788"/>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a:off x="3051943" y="3410981"/>
                    <a:ext cx="550330" cy="0"/>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grpSp>
            <p:sp>
              <p:nvSpPr>
                <p:cNvPr id="94" name="矩形 93"/>
                <p:cNvSpPr/>
                <p:nvPr/>
              </p:nvSpPr>
              <p:spPr>
                <a:xfrm>
                  <a:off x="1035996" y="4614143"/>
                  <a:ext cx="408062" cy="398780"/>
                </a:xfrm>
                <a:prstGeom prst="rect">
                  <a:avLst/>
                </a:prstGeom>
              </p:spPr>
              <p:txBody>
                <a:bodyPr wrap="square">
                  <a:spAutoFit/>
                </a:bodyPr>
                <a:lstStyle/>
                <a:p>
                  <a:pPr algn="ctr"/>
                  <a:r>
                    <a:rPr lang="en-US" altLang="zh-CN" sz="2000" b="1" dirty="0" smtClean="0">
                      <a:solidFill>
                        <a:schemeClr val="bg1">
                          <a:lumMod val="50000"/>
                        </a:schemeClr>
                      </a:solidFill>
                      <a:latin typeface="黑体" panose="02010609060101010101" charset="-122"/>
                      <a:ea typeface="黑体" panose="02010609060101010101" charset="-122"/>
                    </a:rPr>
                    <a:t>1</a:t>
                  </a:r>
                  <a:endParaRPr lang="en-US" altLang="zh-CN" sz="2000" b="1" dirty="0">
                    <a:solidFill>
                      <a:schemeClr val="bg1">
                        <a:lumMod val="50000"/>
                      </a:schemeClr>
                    </a:solidFill>
                    <a:latin typeface="黑体" panose="02010609060101010101" charset="-122"/>
                    <a:ea typeface="黑体" panose="02010609060101010101" charset="-122"/>
                  </a:endParaRPr>
                </a:p>
              </p:txBody>
            </p:sp>
            <p:sp>
              <p:nvSpPr>
                <p:cNvPr id="95" name="矩形 94"/>
                <p:cNvSpPr/>
                <p:nvPr/>
              </p:nvSpPr>
              <p:spPr>
                <a:xfrm>
                  <a:off x="464491" y="4892504"/>
                  <a:ext cx="1553210" cy="460375"/>
                </a:xfrm>
                <a:prstGeom prst="rect">
                  <a:avLst/>
                </a:prstGeom>
              </p:spPr>
              <p:txBody>
                <a:bodyPr wrap="square">
                  <a:spAutoFit/>
                </a:bodyPr>
                <a:lstStyle/>
                <a:p>
                  <a:pPr algn="ctr"/>
                  <a:r>
                    <a:rPr lang="zh-CN" altLang="en-US" sz="2400" b="1" dirty="0">
                      <a:solidFill>
                        <a:schemeClr val="bg1">
                          <a:lumMod val="50000"/>
                        </a:schemeClr>
                      </a:solidFill>
                      <a:latin typeface="黑体" panose="02010609060101010101" charset="-122"/>
                      <a:ea typeface="黑体" panose="02010609060101010101" charset="-122"/>
                    </a:rPr>
                    <a:t>分类形式</a:t>
                  </a:r>
                  <a:endParaRPr lang="zh-CN" altLang="en-US" sz="2400" b="1" dirty="0">
                    <a:solidFill>
                      <a:schemeClr val="bg1">
                        <a:lumMod val="50000"/>
                      </a:schemeClr>
                    </a:solidFill>
                    <a:latin typeface="黑体" panose="02010609060101010101" charset="-122"/>
                    <a:ea typeface="黑体" panose="02010609060101010101" charset="-122"/>
                  </a:endParaRPr>
                </a:p>
              </p:txBody>
            </p:sp>
          </p:grpSp>
          <p:grpSp>
            <p:nvGrpSpPr>
              <p:cNvPr id="6" name="组合 5"/>
              <p:cNvGrpSpPr/>
              <p:nvPr/>
            </p:nvGrpSpPr>
            <p:grpSpPr>
              <a:xfrm>
                <a:off x="2350592" y="2701253"/>
                <a:ext cx="2346536" cy="1953032"/>
                <a:chOff x="2350592" y="2701253"/>
                <a:chExt cx="2346536" cy="1953032"/>
              </a:xfrm>
            </p:grpSpPr>
            <p:cxnSp>
              <p:nvCxnSpPr>
                <p:cNvPr id="54" name="直接连接符 53"/>
                <p:cNvCxnSpPr/>
                <p:nvPr/>
              </p:nvCxnSpPr>
              <p:spPr>
                <a:xfrm>
                  <a:off x="4286877" y="4145612"/>
                  <a:ext cx="410251" cy="233883"/>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2350592" y="2701253"/>
                  <a:ext cx="1953032" cy="1953032"/>
                  <a:chOff x="2350592" y="2701253"/>
                  <a:chExt cx="1953032" cy="1953032"/>
                </a:xfrm>
              </p:grpSpPr>
              <p:sp>
                <p:nvSpPr>
                  <p:cNvPr id="58" name="椭圆 57"/>
                  <p:cNvSpPr/>
                  <p:nvPr/>
                </p:nvSpPr>
                <p:spPr>
                  <a:xfrm>
                    <a:off x="2350592" y="2701253"/>
                    <a:ext cx="1953032" cy="1953032"/>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nvSpPr>
                <p:spPr>
                  <a:xfrm>
                    <a:off x="2567248" y="2883619"/>
                    <a:ext cx="1542580" cy="1542580"/>
                  </a:xfrm>
                  <a:prstGeom prst="ellipse">
                    <a:avLst/>
                  </a:prstGeom>
                  <a:gradFill flip="none" rotWithShape="1">
                    <a:gsLst>
                      <a:gs pos="0">
                        <a:srgbClr val="BFBFBF"/>
                      </a:gs>
                      <a:gs pos="54000">
                        <a:srgbClr val="FFFFFF"/>
                      </a:gs>
                      <a:gs pos="100000">
                        <a:schemeClr val="bg1">
                          <a:tint val="0"/>
                        </a:schemeClr>
                      </a:gs>
                    </a:gsLst>
                    <a:lin ang="13500000" scaled="1"/>
                    <a:tileRect/>
                  </a:gradFill>
                  <a:ln w="28575">
                    <a:solidFill>
                      <a:schemeClr val="bg1">
                        <a:lumMod val="75000"/>
                      </a:schemeClr>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endParaRPr>
                  </a:p>
                </p:txBody>
              </p:sp>
              <p:grpSp>
                <p:nvGrpSpPr>
                  <p:cNvPr id="60" name="组合 59"/>
                  <p:cNvGrpSpPr/>
                  <p:nvPr/>
                </p:nvGrpSpPr>
                <p:grpSpPr>
                  <a:xfrm>
                    <a:off x="2567305" y="3525519"/>
                    <a:ext cx="1531093" cy="212339"/>
                    <a:chOff x="2544865" y="3410981"/>
                    <a:chExt cx="1553533" cy="266788"/>
                  </a:xfrm>
                </p:grpSpPr>
                <p:cxnSp>
                  <p:nvCxnSpPr>
                    <p:cNvPr id="61" name="直接连接符 60"/>
                    <p:cNvCxnSpPr>
                      <a:stCxn id="59" idx="2"/>
                    </p:cNvCxnSpPr>
                    <p:nvPr/>
                  </p:nvCxnSpPr>
                  <p:spPr>
                    <a:xfrm>
                      <a:off x="2544865" y="3574051"/>
                      <a:ext cx="337665" cy="0"/>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flipV="1">
                      <a:off x="2893483" y="3410981"/>
                      <a:ext cx="158460" cy="266788"/>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flipH="1">
                      <a:off x="3760733" y="3677769"/>
                      <a:ext cx="337665" cy="0"/>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flipH="1" flipV="1">
                      <a:off x="3602273" y="3410981"/>
                      <a:ext cx="158460" cy="266788"/>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3051943" y="3410981"/>
                      <a:ext cx="550330" cy="0"/>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grpSp>
              <p:sp>
                <p:nvSpPr>
                  <p:cNvPr id="91" name="矩形 90"/>
                  <p:cNvSpPr/>
                  <p:nvPr/>
                </p:nvSpPr>
                <p:spPr>
                  <a:xfrm>
                    <a:off x="3112951" y="3127424"/>
                    <a:ext cx="408062" cy="398780"/>
                  </a:xfrm>
                  <a:prstGeom prst="rect">
                    <a:avLst/>
                  </a:prstGeom>
                </p:spPr>
                <p:txBody>
                  <a:bodyPr wrap="square">
                    <a:spAutoFit/>
                  </a:bodyPr>
                  <a:lstStyle/>
                  <a:p>
                    <a:pPr algn="ctr"/>
                    <a:r>
                      <a:rPr lang="en-US" altLang="zh-CN" sz="2000" b="1" dirty="0" smtClean="0">
                        <a:solidFill>
                          <a:schemeClr val="bg1">
                            <a:lumMod val="50000"/>
                          </a:schemeClr>
                        </a:solidFill>
                        <a:latin typeface="黑体" panose="02010609060101010101" charset="-122"/>
                        <a:ea typeface="黑体" panose="02010609060101010101" charset="-122"/>
                      </a:rPr>
                      <a:t>2</a:t>
                    </a:r>
                    <a:endParaRPr lang="en-US" altLang="zh-CN" sz="2000" b="1" dirty="0">
                      <a:solidFill>
                        <a:schemeClr val="bg1">
                          <a:lumMod val="50000"/>
                        </a:schemeClr>
                      </a:solidFill>
                      <a:latin typeface="黑体" panose="02010609060101010101" charset="-122"/>
                      <a:ea typeface="黑体" panose="02010609060101010101" charset="-122"/>
                    </a:endParaRPr>
                  </a:p>
                </p:txBody>
              </p:sp>
              <p:sp>
                <p:nvSpPr>
                  <p:cNvPr id="96" name="矩形 95"/>
                  <p:cNvSpPr/>
                  <p:nvPr/>
                </p:nvSpPr>
                <p:spPr>
                  <a:xfrm>
                    <a:off x="2485212" y="3526118"/>
                    <a:ext cx="1684655" cy="460375"/>
                  </a:xfrm>
                  <a:prstGeom prst="rect">
                    <a:avLst/>
                  </a:prstGeom>
                </p:spPr>
                <p:txBody>
                  <a:bodyPr wrap="square">
                    <a:spAutoFit/>
                  </a:bodyPr>
                  <a:lstStyle/>
                  <a:p>
                    <a:pPr algn="ctr"/>
                    <a:r>
                      <a:rPr lang="zh-CN" altLang="en-US" sz="2400" b="1" dirty="0">
                        <a:solidFill>
                          <a:schemeClr val="bg1">
                            <a:lumMod val="50000"/>
                          </a:schemeClr>
                        </a:solidFill>
                        <a:latin typeface="黑体" panose="02010609060101010101" charset="-122"/>
                        <a:ea typeface="黑体" panose="02010609060101010101" charset="-122"/>
                      </a:rPr>
                      <a:t>驱动形式</a:t>
                    </a:r>
                    <a:endParaRPr lang="zh-CN" altLang="en-US" sz="2400" b="1" dirty="0">
                      <a:solidFill>
                        <a:schemeClr val="bg1">
                          <a:lumMod val="50000"/>
                        </a:schemeClr>
                      </a:solidFill>
                      <a:latin typeface="黑体" panose="02010609060101010101" charset="-122"/>
                      <a:ea typeface="黑体" panose="02010609060101010101" charset="-122"/>
                    </a:endParaRPr>
                  </a:p>
                </p:txBody>
              </p:sp>
            </p:grpSp>
          </p:grpSp>
        </p:grpSp>
        <p:grpSp>
          <p:nvGrpSpPr>
            <p:cNvPr id="7" name="组合 6"/>
            <p:cNvGrpSpPr/>
            <p:nvPr/>
          </p:nvGrpSpPr>
          <p:grpSpPr>
            <a:xfrm>
              <a:off x="7413384" y="2566121"/>
              <a:ext cx="4423334" cy="3351109"/>
              <a:chOff x="7413384" y="2566121"/>
              <a:chExt cx="4423334" cy="3351109"/>
            </a:xfrm>
          </p:grpSpPr>
          <p:cxnSp>
            <p:nvCxnSpPr>
              <p:cNvPr id="55" name="直接连接符 54"/>
              <p:cNvCxnSpPr/>
              <p:nvPr/>
            </p:nvCxnSpPr>
            <p:spPr>
              <a:xfrm flipV="1">
                <a:off x="7413384" y="3563622"/>
                <a:ext cx="745526" cy="58199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9164668" y="3496956"/>
                <a:ext cx="334441" cy="22230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5" name="组合 4"/>
              <p:cNvGrpSpPr/>
              <p:nvPr/>
            </p:nvGrpSpPr>
            <p:grpSpPr>
              <a:xfrm>
                <a:off x="7865113" y="2566121"/>
                <a:ext cx="1466775" cy="1466775"/>
                <a:chOff x="8123252" y="2701253"/>
                <a:chExt cx="1036605" cy="1036605"/>
              </a:xfrm>
            </p:grpSpPr>
            <p:sp>
              <p:nvSpPr>
                <p:cNvPr id="83" name="椭圆 82"/>
                <p:cNvSpPr/>
                <p:nvPr/>
              </p:nvSpPr>
              <p:spPr>
                <a:xfrm>
                  <a:off x="8123252" y="2701253"/>
                  <a:ext cx="1036605" cy="1036605"/>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椭圆 83"/>
                <p:cNvSpPr/>
                <p:nvPr/>
              </p:nvSpPr>
              <p:spPr>
                <a:xfrm>
                  <a:off x="8231730" y="2810180"/>
                  <a:ext cx="818751" cy="818751"/>
                </a:xfrm>
                <a:prstGeom prst="ellipse">
                  <a:avLst/>
                </a:prstGeom>
                <a:gradFill flip="none" rotWithShape="1">
                  <a:gsLst>
                    <a:gs pos="0">
                      <a:srgbClr val="BFBFBF"/>
                    </a:gs>
                    <a:gs pos="54000">
                      <a:srgbClr val="FFFFFF"/>
                    </a:gs>
                    <a:gs pos="100000">
                      <a:schemeClr val="bg1">
                        <a:tint val="0"/>
                      </a:schemeClr>
                    </a:gs>
                  </a:gsLst>
                  <a:lin ang="13500000" scaled="1"/>
                  <a:tileRect/>
                </a:gradFill>
                <a:ln w="28575">
                  <a:solidFill>
                    <a:schemeClr val="bg1">
                      <a:lumMod val="75000"/>
                    </a:schemeClr>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endParaRPr>
                </a:p>
              </p:txBody>
            </p:sp>
            <p:grpSp>
              <p:nvGrpSpPr>
                <p:cNvPr id="85" name="组合 84"/>
                <p:cNvGrpSpPr/>
                <p:nvPr/>
              </p:nvGrpSpPr>
              <p:grpSpPr>
                <a:xfrm>
                  <a:off x="8231441" y="3138746"/>
                  <a:ext cx="819488" cy="112703"/>
                  <a:chOff x="2531798" y="3410981"/>
                  <a:chExt cx="1566600" cy="266788"/>
                </a:xfrm>
              </p:grpSpPr>
              <p:cxnSp>
                <p:nvCxnSpPr>
                  <p:cNvPr id="86" name="直接连接符 85"/>
                  <p:cNvCxnSpPr>
                    <a:stCxn id="84" idx="2"/>
                  </p:cNvCxnSpPr>
                  <p:nvPr/>
                </p:nvCxnSpPr>
                <p:spPr>
                  <a:xfrm>
                    <a:off x="2531798" y="3602344"/>
                    <a:ext cx="337666" cy="0"/>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87" name="直接连接符 86"/>
                  <p:cNvCxnSpPr/>
                  <p:nvPr/>
                </p:nvCxnSpPr>
                <p:spPr>
                  <a:xfrm flipV="1">
                    <a:off x="2893483" y="3410981"/>
                    <a:ext cx="158460" cy="266788"/>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88" name="直接连接符 87"/>
                  <p:cNvCxnSpPr/>
                  <p:nvPr/>
                </p:nvCxnSpPr>
                <p:spPr>
                  <a:xfrm flipH="1">
                    <a:off x="3760733" y="3677769"/>
                    <a:ext cx="337665" cy="0"/>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89" name="直接连接符 88"/>
                  <p:cNvCxnSpPr/>
                  <p:nvPr/>
                </p:nvCxnSpPr>
                <p:spPr>
                  <a:xfrm flipH="1" flipV="1">
                    <a:off x="3602273" y="3410981"/>
                    <a:ext cx="158460" cy="266788"/>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a:off x="3051943" y="3410981"/>
                    <a:ext cx="550330" cy="0"/>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grpSp>
            <p:sp>
              <p:nvSpPr>
                <p:cNvPr id="92" name="矩形 91"/>
                <p:cNvSpPr/>
                <p:nvPr/>
              </p:nvSpPr>
              <p:spPr>
                <a:xfrm>
                  <a:off x="8437501" y="2885070"/>
                  <a:ext cx="408062" cy="281827"/>
                </a:xfrm>
                <a:prstGeom prst="rect">
                  <a:avLst/>
                </a:prstGeom>
              </p:spPr>
              <p:txBody>
                <a:bodyPr wrap="square">
                  <a:spAutoFit/>
                </a:bodyPr>
                <a:lstStyle/>
                <a:p>
                  <a:pPr algn="ctr"/>
                  <a:r>
                    <a:rPr lang="en-US" altLang="zh-CN" sz="2000" b="1" dirty="0">
                      <a:solidFill>
                        <a:schemeClr val="bg1">
                          <a:lumMod val="50000"/>
                        </a:schemeClr>
                      </a:solidFill>
                      <a:latin typeface="黑体" panose="02010609060101010101" charset="-122"/>
                      <a:ea typeface="黑体" panose="02010609060101010101" charset="-122"/>
                    </a:rPr>
                    <a:t>1</a:t>
                  </a:r>
                  <a:endParaRPr lang="en-US" altLang="zh-CN" sz="2000" b="1" dirty="0">
                    <a:solidFill>
                      <a:schemeClr val="bg1">
                        <a:lumMod val="50000"/>
                      </a:schemeClr>
                    </a:solidFill>
                    <a:latin typeface="黑体" panose="02010609060101010101" charset="-122"/>
                    <a:ea typeface="黑体" panose="02010609060101010101" charset="-122"/>
                  </a:endParaRPr>
                </a:p>
              </p:txBody>
            </p:sp>
            <p:sp>
              <p:nvSpPr>
                <p:cNvPr id="97" name="矩形 96"/>
                <p:cNvSpPr/>
                <p:nvPr/>
              </p:nvSpPr>
              <p:spPr>
                <a:xfrm>
                  <a:off x="8204771" y="3086440"/>
                  <a:ext cx="858104" cy="281827"/>
                </a:xfrm>
                <a:prstGeom prst="rect">
                  <a:avLst/>
                </a:prstGeom>
              </p:spPr>
              <p:txBody>
                <a:bodyPr wrap="square">
                  <a:spAutoFit/>
                </a:bodyPr>
                <a:lstStyle/>
                <a:p>
                  <a:pPr algn="ctr"/>
                  <a:r>
                    <a:rPr lang="zh-CN" altLang="en-US" sz="2000" b="1" dirty="0">
                      <a:solidFill>
                        <a:schemeClr val="bg1">
                          <a:lumMod val="50000"/>
                        </a:schemeClr>
                      </a:solidFill>
                      <a:latin typeface="微软雅黑" panose="020B0503020204020204" pitchFamily="34" charset="-122"/>
                      <a:ea typeface="微软雅黑" panose="020B0503020204020204" pitchFamily="34" charset="-122"/>
                    </a:rPr>
                    <a:t>柔顺腕部</a:t>
                  </a:r>
                  <a:endParaRPr lang="zh-CN" altLang="en-US" sz="2000" b="1"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4" name="组合 3"/>
              <p:cNvGrpSpPr/>
              <p:nvPr/>
            </p:nvGrpSpPr>
            <p:grpSpPr>
              <a:xfrm>
                <a:off x="9256458" y="3336970"/>
                <a:ext cx="2580260" cy="2580260"/>
                <a:chOff x="9256458" y="3336970"/>
                <a:chExt cx="2580260" cy="2580260"/>
              </a:xfrm>
            </p:grpSpPr>
            <p:sp>
              <p:nvSpPr>
                <p:cNvPr id="74" name="椭圆 73"/>
                <p:cNvSpPr/>
                <p:nvPr/>
              </p:nvSpPr>
              <p:spPr>
                <a:xfrm>
                  <a:off x="9256458" y="3336970"/>
                  <a:ext cx="2580260" cy="2580260"/>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5" name="组合 74"/>
                <p:cNvGrpSpPr/>
                <p:nvPr/>
              </p:nvGrpSpPr>
              <p:grpSpPr>
                <a:xfrm>
                  <a:off x="9527594" y="3608106"/>
                  <a:ext cx="2037989" cy="2037989"/>
                  <a:chOff x="9527594" y="3608106"/>
                  <a:chExt cx="2037989" cy="2037989"/>
                </a:xfrm>
              </p:grpSpPr>
              <p:sp>
                <p:nvSpPr>
                  <p:cNvPr id="76" name="椭圆 75"/>
                  <p:cNvSpPr/>
                  <p:nvPr/>
                </p:nvSpPr>
                <p:spPr>
                  <a:xfrm>
                    <a:off x="9527594" y="3608106"/>
                    <a:ext cx="2037989" cy="2037989"/>
                  </a:xfrm>
                  <a:prstGeom prst="ellipse">
                    <a:avLst/>
                  </a:prstGeom>
                  <a:gradFill flip="none" rotWithShape="1">
                    <a:gsLst>
                      <a:gs pos="0">
                        <a:srgbClr val="BFBFBF"/>
                      </a:gs>
                      <a:gs pos="54000">
                        <a:srgbClr val="FFFFFF"/>
                      </a:gs>
                      <a:gs pos="100000">
                        <a:schemeClr val="bg1">
                          <a:tint val="0"/>
                        </a:schemeClr>
                      </a:gs>
                    </a:gsLst>
                    <a:lin ang="13500000" scaled="1"/>
                    <a:tileRect/>
                  </a:gradFill>
                  <a:ln w="28575">
                    <a:solidFill>
                      <a:schemeClr val="bg1">
                        <a:lumMod val="75000"/>
                      </a:schemeClr>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endParaRPr>
                  </a:p>
                </p:txBody>
              </p:sp>
              <p:grpSp>
                <p:nvGrpSpPr>
                  <p:cNvPr id="77" name="组合 76"/>
                  <p:cNvGrpSpPr/>
                  <p:nvPr/>
                </p:nvGrpSpPr>
                <p:grpSpPr>
                  <a:xfrm>
                    <a:off x="9557032" y="4425954"/>
                    <a:ext cx="2008551" cy="280533"/>
                    <a:chOff x="2555818" y="3410981"/>
                    <a:chExt cx="1542580" cy="266788"/>
                  </a:xfrm>
                </p:grpSpPr>
                <p:cxnSp>
                  <p:nvCxnSpPr>
                    <p:cNvPr id="78" name="直接连接符 77"/>
                    <p:cNvCxnSpPr>
                      <a:stCxn id="76" idx="2"/>
                    </p:cNvCxnSpPr>
                    <p:nvPr/>
                  </p:nvCxnSpPr>
                  <p:spPr>
                    <a:xfrm>
                      <a:off x="2555818" y="3677769"/>
                      <a:ext cx="337665" cy="0"/>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79" name="直接连接符 78"/>
                    <p:cNvCxnSpPr/>
                    <p:nvPr/>
                  </p:nvCxnSpPr>
                  <p:spPr>
                    <a:xfrm flipV="1">
                      <a:off x="2893483" y="3410981"/>
                      <a:ext cx="158460" cy="266788"/>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80" name="直接连接符 79"/>
                    <p:cNvCxnSpPr/>
                    <p:nvPr/>
                  </p:nvCxnSpPr>
                  <p:spPr>
                    <a:xfrm flipH="1">
                      <a:off x="3760733" y="3677769"/>
                      <a:ext cx="337665" cy="0"/>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81" name="直接连接符 80"/>
                    <p:cNvCxnSpPr/>
                    <p:nvPr/>
                  </p:nvCxnSpPr>
                  <p:spPr>
                    <a:xfrm flipH="1" flipV="1">
                      <a:off x="3602273" y="3410981"/>
                      <a:ext cx="158460" cy="266788"/>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a:off x="3051943" y="3410981"/>
                      <a:ext cx="550330" cy="0"/>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grpSp>
            </p:grpSp>
            <p:sp>
              <p:nvSpPr>
                <p:cNvPr id="93" name="矩形 92"/>
                <p:cNvSpPr/>
                <p:nvPr/>
              </p:nvSpPr>
              <p:spPr>
                <a:xfrm>
                  <a:off x="10309152" y="3857709"/>
                  <a:ext cx="408062" cy="460375"/>
                </a:xfrm>
                <a:prstGeom prst="rect">
                  <a:avLst/>
                </a:prstGeom>
              </p:spPr>
              <p:txBody>
                <a:bodyPr wrap="square">
                  <a:spAutoFit/>
                </a:bodyPr>
                <a:lstStyle/>
                <a:p>
                  <a:pPr algn="ctr"/>
                  <a:r>
                    <a:rPr lang="en-US" altLang="zh-CN" sz="2400" dirty="0" smtClean="0">
                      <a:solidFill>
                        <a:schemeClr val="bg1">
                          <a:lumMod val="50000"/>
                        </a:schemeClr>
                      </a:solidFill>
                      <a:latin typeface="黑体" panose="02010609060101010101" charset="-122"/>
                      <a:ea typeface="黑体" panose="02010609060101010101" charset="-122"/>
                    </a:rPr>
                    <a:t>2</a:t>
                  </a:r>
                  <a:endParaRPr lang="en-US" altLang="zh-CN" sz="2400" dirty="0">
                    <a:solidFill>
                      <a:schemeClr val="bg1">
                        <a:lumMod val="50000"/>
                      </a:schemeClr>
                    </a:solidFill>
                    <a:latin typeface="黑体" panose="02010609060101010101" charset="-122"/>
                    <a:ea typeface="黑体" panose="02010609060101010101" charset="-122"/>
                  </a:endParaRPr>
                </a:p>
              </p:txBody>
            </p:sp>
            <p:sp>
              <p:nvSpPr>
                <p:cNvPr id="98" name="矩形 97"/>
                <p:cNvSpPr/>
                <p:nvPr/>
              </p:nvSpPr>
              <p:spPr>
                <a:xfrm>
                  <a:off x="9763007" y="4490607"/>
                  <a:ext cx="1566234" cy="460375"/>
                </a:xfrm>
                <a:prstGeom prst="rect">
                  <a:avLst/>
                </a:prstGeom>
              </p:spPr>
              <p:txBody>
                <a:bodyPr wrap="square">
                  <a:spAutoFit/>
                </a:bodyPr>
                <a:lstStyle/>
                <a:p>
                  <a:pPr algn="ctr"/>
                  <a:r>
                    <a:rPr lang="zh-CN" altLang="en-US" sz="2400" b="1" dirty="0">
                      <a:solidFill>
                        <a:schemeClr val="bg1">
                          <a:lumMod val="50000"/>
                        </a:schemeClr>
                      </a:solidFill>
                      <a:latin typeface="微软雅黑" panose="020B0503020204020204" pitchFamily="34" charset="-122"/>
                      <a:ea typeface="微软雅黑" panose="020B0503020204020204" pitchFamily="34" charset="-122"/>
                    </a:rPr>
                    <a:t>工作原理</a:t>
                  </a:r>
                  <a:endParaRPr lang="zh-CN" altLang="en-US" sz="2400" b="1" dirty="0">
                    <a:solidFill>
                      <a:schemeClr val="bg1">
                        <a:lumMod val="50000"/>
                      </a:schemeClr>
                    </a:solidFill>
                    <a:latin typeface="微软雅黑" panose="020B0503020204020204" pitchFamily="34" charset="-122"/>
                    <a:ea typeface="微软雅黑" panose="020B0503020204020204" pitchFamily="34" charset="-122"/>
                  </a:endParaRPr>
                </a:p>
              </p:txBody>
            </p:sp>
          </p:grpSp>
        </p:grpSp>
      </p:grpSp>
      <p:sp>
        <p:nvSpPr>
          <p:cNvPr id="10" name="矩形 9"/>
          <p:cNvSpPr/>
          <p:nvPr/>
        </p:nvSpPr>
        <p:spPr>
          <a:xfrm>
            <a:off x="816610" y="932180"/>
            <a:ext cx="3855720" cy="1198880"/>
          </a:xfrm>
          <a:prstGeom prst="rect">
            <a:avLst/>
          </a:prstGeom>
          <a:noFill/>
          <a:ln>
            <a:noFill/>
          </a:ln>
        </p:spPr>
        <p:txBody>
          <a:bodyPr wrap="none" rtlCol="0" anchor="t">
            <a:spAutoFit/>
          </a:bodyPr>
          <a:p>
            <a:pPr algn="ctr"/>
            <a:r>
              <a:rPr lang="zh-CN" altLang="en-US" sz="7200" b="1">
                <a:ln w="9525" cmpd="sng">
                  <a:solidFill>
                    <a:schemeClr val="accent1"/>
                  </a:solidFill>
                  <a:prstDash val="solid"/>
                </a:ln>
                <a:solidFill>
                  <a:srgbClr val="70AD47">
                    <a:tint val="1000"/>
                  </a:srgbClr>
                </a:solidFill>
                <a:effectLst>
                  <a:glow rad="38100">
                    <a:schemeClr val="accent1">
                      <a:alpha val="40000"/>
                    </a:schemeClr>
                  </a:glow>
                </a:effectLst>
              </a:rPr>
              <a:t>教学重点</a:t>
            </a:r>
            <a:endParaRPr lang="zh-CN" altLang="en-US" sz="7200" b="1">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11" name="矩形 10"/>
          <p:cNvSpPr/>
          <p:nvPr/>
        </p:nvSpPr>
        <p:spPr>
          <a:xfrm>
            <a:off x="7980680" y="932180"/>
            <a:ext cx="3855720" cy="1198880"/>
          </a:xfrm>
          <a:prstGeom prst="rect">
            <a:avLst/>
          </a:prstGeom>
          <a:noFill/>
          <a:ln>
            <a:noFill/>
          </a:ln>
        </p:spPr>
        <p:txBody>
          <a:bodyPr wrap="none" rtlCol="0" anchor="t">
            <a:spAutoFit/>
          </a:bodyPr>
          <a:p>
            <a:pPr algn="ctr"/>
            <a:r>
              <a:rPr lang="zh-CN" altLang="en-US" sz="72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教学难点</a:t>
            </a:r>
            <a:endParaRPr lang="zh-CN" altLang="en-US" sz="72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fractur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p:cTn id="7" dur="100" fill="hold"/>
                                        <p:tgtEl>
                                          <p:spTgt spid="99"/>
                                        </p:tgtEl>
                                        <p:attrNameLst>
                                          <p:attrName>ppt_w</p:attrName>
                                        </p:attrNameLst>
                                      </p:cBhvr>
                                      <p:tavLst>
                                        <p:tav tm="0">
                                          <p:val>
                                            <p:fltVal val="0"/>
                                          </p:val>
                                        </p:tav>
                                        <p:tav tm="100000">
                                          <p:val>
                                            <p:strVal val="#ppt_w"/>
                                          </p:val>
                                        </p:tav>
                                      </p:tavLst>
                                    </p:anim>
                                    <p:anim calcmode="lin" valueType="num">
                                      <p:cBhvr>
                                        <p:cTn id="8" dur="100" fill="hold"/>
                                        <p:tgtEl>
                                          <p:spTgt spid="99"/>
                                        </p:tgtEl>
                                        <p:attrNameLst>
                                          <p:attrName>ppt_h</p:attrName>
                                        </p:attrNameLst>
                                      </p:cBhvr>
                                      <p:tavLst>
                                        <p:tav tm="0">
                                          <p:val>
                                            <p:fltVal val="0"/>
                                          </p:val>
                                        </p:tav>
                                        <p:tav tm="100000">
                                          <p:val>
                                            <p:strVal val="#ppt_h"/>
                                          </p:val>
                                        </p:tav>
                                      </p:tavLst>
                                    </p:anim>
                                    <p:animEffect transition="in" filter="fade">
                                      <p:cBhvr>
                                        <p:cTn id="9" dur="100"/>
                                        <p:tgtEl>
                                          <p:spTgt spid="99"/>
                                        </p:tgtEl>
                                      </p:cBhvr>
                                    </p:animEffect>
                                  </p:childTnLst>
                                </p:cTn>
                              </p:par>
                              <p:par>
                                <p:cTn id="10" presetID="6" presetClass="emph" presetSubtype="0" fill="hold" nodeType="withEffect">
                                  <p:stCondLst>
                                    <p:cond delay="100"/>
                                  </p:stCondLst>
                                  <p:childTnLst>
                                    <p:animScale>
                                      <p:cBhvr>
                                        <p:cTn id="11" dur="100" fill="hold"/>
                                        <p:tgtEl>
                                          <p:spTgt spid="99"/>
                                        </p:tgtEl>
                                      </p:cBhvr>
                                      <p:by x="110000" y="110000"/>
                                    </p:animScale>
                                  </p:childTnLst>
                                </p:cTn>
                              </p:par>
                              <p:par>
                                <p:cTn id="12" presetID="6" presetClass="emph" presetSubtype="0" fill="hold" nodeType="withEffect">
                                  <p:stCondLst>
                                    <p:cond delay="200"/>
                                  </p:stCondLst>
                                  <p:childTnLst>
                                    <p:animScale>
                                      <p:cBhvr>
                                        <p:cTn id="13" dur="200" fill="hold"/>
                                        <p:tgtEl>
                                          <p:spTgt spid="99"/>
                                        </p:tgtEl>
                                      </p:cBhvr>
                                      <p:by x="90000" y="90000"/>
                                    </p:animScale>
                                  </p:childTnLst>
                                </p:cTn>
                              </p:par>
                              <p:par>
                                <p:cTn id="14" presetID="6" presetClass="emph" presetSubtype="0" fill="hold" nodeType="withEffect">
                                  <p:stCondLst>
                                    <p:cond delay="400"/>
                                  </p:stCondLst>
                                  <p:childTnLst>
                                    <p:animScale>
                                      <p:cBhvr>
                                        <p:cTn id="15" dur="100" fill="hold"/>
                                        <p:tgtEl>
                                          <p:spTgt spid="99"/>
                                        </p:tgtEl>
                                      </p:cBhvr>
                                      <p:by x="105000" y="105000"/>
                                    </p:animScale>
                                  </p:childTnLst>
                                </p:cTn>
                              </p:par>
                              <p:par>
                                <p:cTn id="16" presetID="6" presetClass="emph" presetSubtype="0" fill="hold" nodeType="withEffect">
                                  <p:stCondLst>
                                    <p:cond delay="500"/>
                                  </p:stCondLst>
                                  <p:childTnLst>
                                    <p:animScale>
                                      <p:cBhvr>
                                        <p:cTn id="17" dur="200" fill="hold"/>
                                        <p:tgtEl>
                                          <p:spTgt spid="99"/>
                                        </p:tgtEl>
                                      </p:cBhvr>
                                      <p:by x="95000" y="95000"/>
                                    </p:animScale>
                                  </p:childTnLst>
                                </p:cTn>
                              </p:par>
                            </p:childTnLst>
                          </p:cTn>
                        </p:par>
                        <p:par>
                          <p:cTn id="18" fill="hold">
                            <p:stCondLst>
                              <p:cond delay="500"/>
                            </p:stCondLst>
                            <p:childTnLst>
                              <p:par>
                                <p:cTn id="19" presetID="52" presetClass="entr" presetSubtype="0" fill="hold" grpId="0" nodeType="afterEffect">
                                  <p:stCondLst>
                                    <p:cond delay="0"/>
                                  </p:stCondLst>
                                  <p:iterate type="lt">
                                    <p:tmPct val="10000"/>
                                  </p:iterate>
                                  <p:childTnLst>
                                    <p:set>
                                      <p:cBhvr>
                                        <p:cTn id="20" dur="1" fill="hold">
                                          <p:stCondLst>
                                            <p:cond delay="0"/>
                                          </p:stCondLst>
                                        </p:cTn>
                                        <p:tgtEl>
                                          <p:spTgt spid="53"/>
                                        </p:tgtEl>
                                        <p:attrNameLst>
                                          <p:attrName>style.visibility</p:attrName>
                                        </p:attrNameLst>
                                      </p:cBhvr>
                                      <p:to>
                                        <p:strVal val="visible"/>
                                      </p:to>
                                    </p:set>
                                    <p:animScale>
                                      <p:cBhvr>
                                        <p:cTn id="21" dur="1000" decel="50000" fill="hold">
                                          <p:stCondLst>
                                            <p:cond delay="0"/>
                                          </p:stCondLst>
                                        </p:cTn>
                                        <p:tgtEl>
                                          <p:spTgt spid="5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53"/>
                                        </p:tgtEl>
                                        <p:attrNameLst>
                                          <p:attrName>ppt_x</p:attrName>
                                          <p:attrName>ppt_y</p:attrName>
                                        </p:attrNameLst>
                                      </p:cBhvr>
                                    </p:animMotion>
                                    <p:animEffect transition="in" filter="fade">
                                      <p:cBhvr>
                                        <p:cTn id="23" dur="1000"/>
                                        <p:tgtEl>
                                          <p:spTgt spid="53"/>
                                        </p:tgtEl>
                                      </p:cBhvr>
                                    </p:animEffect>
                                  </p:childTnLst>
                                </p:cTn>
                              </p:par>
                            </p:childTnLst>
                          </p:cTn>
                        </p:par>
                        <p:par>
                          <p:cTn id="24" fill="hold">
                            <p:stCondLst>
                              <p:cond delay="3500"/>
                            </p:stCondLst>
                            <p:childTnLst>
                              <p:par>
                                <p:cTn id="25" presetID="22" presetClass="entr" presetSubtype="8"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4933950" cy="4304665"/>
          </a:xfrm>
          <a:prstGeom prst="rect">
            <a:avLst/>
          </a:prstGeom>
        </p:spPr>
      </p:pic>
      <p:pic>
        <p:nvPicPr>
          <p:cNvPr id="49156" name="Picture 2"/>
          <p:cNvPicPr>
            <a:picLocks noChangeAspect="1"/>
          </p:cNvPicPr>
          <p:nvPr/>
        </p:nvPicPr>
        <p:blipFill>
          <a:blip r:embed="rId2"/>
          <a:stretch>
            <a:fillRect/>
          </a:stretch>
        </p:blipFill>
        <p:spPr>
          <a:xfrm>
            <a:off x="5835650" y="1964690"/>
            <a:ext cx="6356350" cy="3971290"/>
          </a:xfrm>
          <a:prstGeom prst="rect">
            <a:avLst/>
          </a:prstGeom>
          <a:noFill/>
          <a:ln w="9525">
            <a:noFill/>
          </a:ln>
        </p:spPr>
      </p:pic>
      <p:grpSp>
        <p:nvGrpSpPr>
          <p:cNvPr id="49157" name="组合 49156"/>
          <p:cNvGrpSpPr/>
          <p:nvPr/>
        </p:nvGrpSpPr>
        <p:grpSpPr>
          <a:xfrm>
            <a:off x="2797220" y="1744073"/>
            <a:ext cx="6727145" cy="4607363"/>
            <a:chOff x="1404" y="-131"/>
            <a:chExt cx="4072" cy="2511"/>
          </a:xfrm>
        </p:grpSpPr>
        <p:pic>
          <p:nvPicPr>
            <p:cNvPr id="6" name="TextBox 23"/>
            <p:cNvPicPr/>
            <p:nvPr/>
          </p:nvPicPr>
          <p:blipFill>
            <a:blip r:embed="rId3"/>
            <a:stretch>
              <a:fillRect/>
            </a:stretch>
          </p:blipFill>
          <p:spPr>
            <a:xfrm>
              <a:off x="1404" y="-131"/>
              <a:ext cx="4072" cy="2511"/>
            </a:xfrm>
            <a:prstGeom prst="rect">
              <a:avLst/>
            </a:prstGeom>
            <a:noFill/>
            <a:ln w="9525">
              <a:noFill/>
            </a:ln>
          </p:spPr>
        </p:pic>
        <p:sp>
          <p:nvSpPr>
            <p:cNvPr id="49158" name="文本框 49158"/>
            <p:cNvSpPr txBox="1"/>
            <p:nvPr/>
          </p:nvSpPr>
          <p:spPr>
            <a:xfrm>
              <a:off x="2199" y="379"/>
              <a:ext cx="2560" cy="1271"/>
            </a:xfrm>
            <a:prstGeom prst="rect">
              <a:avLst/>
            </a:prstGeom>
            <a:noFill/>
            <a:ln w="9525">
              <a:noFill/>
            </a:ln>
          </p:spPr>
          <p:txBody>
            <a:bodyPr anchor="ctr"/>
            <a:p>
              <a:pPr>
                <a:lnSpc>
                  <a:spcPct val="150000"/>
                </a:lnSpc>
              </a:pPr>
              <a:r>
                <a:rPr lang="en-US" altLang="zh-CN" sz="2000" dirty="0">
                  <a:solidFill>
                    <a:srgbClr val="FFFFFF"/>
                  </a:solidFill>
                  <a:latin typeface="微软雅黑" panose="020B0503020204020204" pitchFamily="34" charset="-122"/>
                  <a:ea typeface="微软雅黑" panose="020B0503020204020204" pitchFamily="34" charset="-122"/>
                </a:rPr>
                <a:t>        </a:t>
              </a:r>
              <a:r>
                <a:rPr lang="zh-CN" altLang="en-US" sz="2400" dirty="0">
                  <a:solidFill>
                    <a:srgbClr val="FFFFFF"/>
                  </a:solidFill>
                  <a:latin typeface="微软雅黑" panose="020B0503020204020204" pitchFamily="34" charset="-122"/>
                  <a:ea typeface="微软雅黑" panose="020B0503020204020204" pitchFamily="34" charset="-122"/>
                </a:rPr>
                <a:t>工业机器人腕部是手臂和手部的连接部件，起支承手部和改变手部姿态的作用。机器人一般具有</a:t>
              </a:r>
              <a:r>
                <a:rPr lang="en-US" altLang="zh-CN" sz="2400" dirty="0">
                  <a:solidFill>
                    <a:srgbClr val="FFFFFF"/>
                  </a:solidFill>
                  <a:latin typeface="微软雅黑" panose="020B0503020204020204" pitchFamily="34" charset="-122"/>
                  <a:ea typeface="微软雅黑" panose="020B0503020204020204" pitchFamily="34" charset="-122"/>
                </a:rPr>
                <a:t>6</a:t>
              </a:r>
              <a:r>
                <a:rPr lang="zh-CN" altLang="en-US" sz="2400" dirty="0">
                  <a:solidFill>
                    <a:srgbClr val="FFFFFF"/>
                  </a:solidFill>
                  <a:latin typeface="微软雅黑" panose="020B0503020204020204" pitchFamily="34" charset="-122"/>
                  <a:ea typeface="微软雅黑" panose="020B0503020204020204" pitchFamily="34" charset="-122"/>
                </a:rPr>
                <a:t>个自由度才能使手部达到目标位置和处于期望的姿态，腕部上的自由度主要用于实现所期望的姿态</a:t>
              </a:r>
              <a:r>
                <a:rPr lang="zh-CN" altLang="en-US" sz="2000" dirty="0">
                  <a:solidFill>
                    <a:srgbClr val="FFFFFF"/>
                  </a:solidFill>
                  <a:latin typeface="微软雅黑" panose="020B0503020204020204" pitchFamily="34" charset="-122"/>
                  <a:ea typeface="微软雅黑" panose="020B0503020204020204" pitchFamily="34" charset="-122"/>
                </a:rPr>
                <a:t>。</a:t>
              </a:r>
              <a:endParaRPr lang="zh-CN" altLang="en-US" sz="2000" dirty="0">
                <a:solidFill>
                  <a:srgbClr val="FFFFFF"/>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prestig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100000" fill="hold" nodeType="clickEffect">
                                  <p:stCondLst>
                                    <p:cond delay="0"/>
                                  </p:stCondLst>
                                  <p:childTnLst>
                                    <p:set>
                                      <p:cBhvr>
                                        <p:cTn id="6" dur="1" fill="hold">
                                          <p:stCondLst>
                                            <p:cond delay="0"/>
                                          </p:stCondLst>
                                        </p:cTn>
                                        <p:tgtEl>
                                          <p:spTgt spid="49157"/>
                                        </p:tgtEl>
                                        <p:attrNameLst>
                                          <p:attrName>style.visibility</p:attrName>
                                        </p:attrNameLst>
                                      </p:cBhvr>
                                      <p:to>
                                        <p:strVal val="visible"/>
                                      </p:to>
                                    </p:set>
                                    <p:anim calcmode="lin" valueType="num">
                                      <p:cBhvr additive="base">
                                        <p:cTn id="7" dur="750" fill="hold"/>
                                        <p:tgtEl>
                                          <p:spTgt spid="49157"/>
                                        </p:tgtEl>
                                        <p:attrNameLst>
                                          <p:attrName>ppt_x</p:attrName>
                                        </p:attrNameLst>
                                      </p:cBhvr>
                                      <p:tavLst>
                                        <p:tav tm="0">
                                          <p:val>
                                            <p:strVal val="0-#ppt_w/2"/>
                                          </p:val>
                                        </p:tav>
                                        <p:tav tm="100000">
                                          <p:val>
                                            <p:strVal val="#ppt_x"/>
                                          </p:val>
                                        </p:tav>
                                      </p:tavLst>
                                    </p:anim>
                                    <p:anim calcmode="lin" valueType="num">
                                      <p:cBhvr additive="base">
                                        <p:cTn id="8" dur="750" fill="hold"/>
                                        <p:tgtEl>
                                          <p:spTgt spid="4915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decel="100000" fill="hold" nodeType="afterEffect">
                                  <p:stCondLst>
                                    <p:cond delay="0"/>
                                  </p:stCondLst>
                                  <p:childTnLst>
                                    <p:set>
                                      <p:cBhvr>
                                        <p:cTn id="11" dur="1" fill="hold">
                                          <p:stCondLst>
                                            <p:cond delay="0"/>
                                          </p:stCondLst>
                                        </p:cTn>
                                        <p:tgtEl>
                                          <p:spTgt spid="49156"/>
                                        </p:tgtEl>
                                        <p:attrNameLst>
                                          <p:attrName>style.visibility</p:attrName>
                                        </p:attrNameLst>
                                      </p:cBhvr>
                                      <p:to>
                                        <p:strVal val="visible"/>
                                      </p:to>
                                    </p:set>
                                    <p:anim calcmode="lin" valueType="num">
                                      <p:cBhvr additive="base">
                                        <p:cTn id="12" dur="750" fill="hold"/>
                                        <p:tgtEl>
                                          <p:spTgt spid="49156"/>
                                        </p:tgtEl>
                                        <p:attrNameLst>
                                          <p:attrName>ppt_x</p:attrName>
                                        </p:attrNameLst>
                                      </p:cBhvr>
                                      <p:tavLst>
                                        <p:tav tm="0">
                                          <p:val>
                                            <p:strVal val="1+#ppt_w/2"/>
                                          </p:val>
                                        </p:tav>
                                        <p:tav tm="100000">
                                          <p:val>
                                            <p:strVal val="#ppt_x"/>
                                          </p:val>
                                        </p:tav>
                                      </p:tavLst>
                                    </p:anim>
                                    <p:anim calcmode="lin" valueType="num">
                                      <p:cBhvr additive="base">
                                        <p:cTn id="13" dur="750" fill="hold"/>
                                        <p:tgtEl>
                                          <p:spTgt spid="491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21178" y="276953"/>
            <a:ext cx="8895809" cy="6587518"/>
          </a:xfrm>
          <a:prstGeom prst="rect">
            <a:avLst/>
          </a:prstGeom>
        </p:spPr>
      </p:pic>
      <p:sp>
        <p:nvSpPr>
          <p:cNvPr id="8" name="文本框 7"/>
          <p:cNvSpPr txBox="1"/>
          <p:nvPr/>
        </p:nvSpPr>
        <p:spPr>
          <a:xfrm>
            <a:off x="5942808" y="3618555"/>
            <a:ext cx="3992880" cy="1014730"/>
          </a:xfrm>
          <a:prstGeom prst="rect">
            <a:avLst/>
          </a:prstGeom>
          <a:noFill/>
        </p:spPr>
        <p:txBody>
          <a:bodyPr wrap="none" rtlCol="0">
            <a:spAutoFit/>
          </a:bodyPr>
          <a:lstStyle/>
          <a:p>
            <a:pPr algn="ctr"/>
            <a:r>
              <a:rPr lang="zh-CN" altLang="en-US" sz="6000" b="1" dirty="0">
                <a:solidFill>
                  <a:schemeClr val="bg1"/>
                </a:solidFill>
                <a:latin typeface="微软雅黑" panose="020B0503020204020204" pitchFamily="34" charset="-122"/>
                <a:ea typeface="微软雅黑" panose="020B0503020204020204" pitchFamily="34" charset="-122"/>
              </a:rPr>
              <a:t>腕部的分类</a:t>
            </a:r>
            <a:endParaRPr lang="zh-CN" altLang="en-US" sz="6000" b="1" dirty="0">
              <a:solidFill>
                <a:schemeClr val="bg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6304944" y="1757186"/>
            <a:ext cx="2153154" cy="1862048"/>
          </a:xfrm>
          <a:prstGeom prst="rect">
            <a:avLst/>
          </a:prstGeom>
          <a:noFill/>
        </p:spPr>
        <p:txBody>
          <a:bodyPr wrap="none" rtlCol="0">
            <a:spAutoFit/>
          </a:bodyPr>
          <a:lstStyle/>
          <a:p>
            <a:r>
              <a:rPr lang="en-US" altLang="zh-CN" sz="11500" dirty="0" smtClean="0">
                <a:ln>
                  <a:solidFill>
                    <a:schemeClr val="tx1">
                      <a:lumMod val="50000"/>
                      <a:lumOff val="50000"/>
                    </a:schemeClr>
                  </a:solidFill>
                </a:ln>
                <a:blipFill dpi="0" rotWithShape="1">
                  <a:blip r:embed="rId2">
                    <a:extLst>
                      <a:ext uri="{28A0092B-C50C-407E-A947-70E740481C1C}">
                        <a14:useLocalDpi xmlns:a14="http://schemas.microsoft.com/office/drawing/2010/main" val="0"/>
                      </a:ext>
                    </a:extLst>
                  </a:blip>
                  <a:srcRect/>
                  <a:stretch>
                    <a:fillRect/>
                  </a:stretch>
                </a:blipFill>
                <a:effectLst>
                  <a:outerShdw blurRad="50800" dist="38100" dir="13500000" algn="br" rotWithShape="0">
                    <a:prstClr val="black">
                      <a:alpha val="40000"/>
                    </a:prstClr>
                  </a:outerShdw>
                </a:effectLst>
                <a:latin typeface="Arial Black" panose="020B0A04020102020204" pitchFamily="34" charset="0"/>
              </a:rPr>
              <a:t>01</a:t>
            </a:r>
            <a:endParaRPr lang="zh-CN" altLang="en-US" sz="11500" dirty="0">
              <a:ln>
                <a:solidFill>
                  <a:schemeClr val="tx1">
                    <a:lumMod val="50000"/>
                    <a:lumOff val="50000"/>
                  </a:schemeClr>
                </a:solidFill>
              </a:ln>
              <a:blipFill dpi="0" rotWithShape="1">
                <a:blip r:embed="rId2">
                  <a:extLst>
                    <a:ext uri="{28A0092B-C50C-407E-A947-70E740481C1C}">
                      <a14:useLocalDpi xmlns:a14="http://schemas.microsoft.com/office/drawing/2010/main" val="0"/>
                    </a:ext>
                  </a:extLst>
                </a:blip>
                <a:srcRect/>
                <a:stretch>
                  <a:fillRect/>
                </a:stretch>
              </a:blipFill>
              <a:effectLst>
                <a:outerShdw blurRad="50800" dist="38100" dir="13500000" algn="br" rotWithShape="0">
                  <a:prstClr val="black">
                    <a:alpha val="40000"/>
                  </a:prstClr>
                </a:outerShdw>
              </a:effectLst>
              <a:latin typeface="Arial Black" panose="020B0A0402010202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fractur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400" fill="hold"/>
                                        <p:tgtEl>
                                          <p:spTgt spid="12"/>
                                        </p:tgtEl>
                                        <p:attrNameLst>
                                          <p:attrName>ppt_x</p:attrName>
                                        </p:attrNameLst>
                                      </p:cBhvr>
                                      <p:tavLst>
                                        <p:tav tm="0">
                                          <p:val>
                                            <p:strVal val="1+#ppt_w/2"/>
                                          </p:val>
                                        </p:tav>
                                        <p:tav tm="100000">
                                          <p:val>
                                            <p:strVal val="#ppt_x"/>
                                          </p:val>
                                        </p:tav>
                                      </p:tavLst>
                                    </p:anim>
                                    <p:anim calcmode="lin" valueType="num">
                                      <p:cBhvr additive="base">
                                        <p:cTn id="8" dur="14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53" presetClass="entr" presetSubtype="16"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 fill="hold"/>
                                        <p:tgtEl>
                                          <p:spTgt spid="10"/>
                                        </p:tgtEl>
                                        <p:attrNameLst>
                                          <p:attrName>ppt_w</p:attrName>
                                        </p:attrNameLst>
                                      </p:cBhvr>
                                      <p:tavLst>
                                        <p:tav tm="0">
                                          <p:val>
                                            <p:fltVal val="0"/>
                                          </p:val>
                                        </p:tav>
                                        <p:tav tm="100000">
                                          <p:val>
                                            <p:strVal val="#ppt_w"/>
                                          </p:val>
                                        </p:tav>
                                      </p:tavLst>
                                    </p:anim>
                                    <p:anim calcmode="lin" valueType="num">
                                      <p:cBhvr>
                                        <p:cTn id="13" dur="100" fill="hold"/>
                                        <p:tgtEl>
                                          <p:spTgt spid="10"/>
                                        </p:tgtEl>
                                        <p:attrNameLst>
                                          <p:attrName>ppt_h</p:attrName>
                                        </p:attrNameLst>
                                      </p:cBhvr>
                                      <p:tavLst>
                                        <p:tav tm="0">
                                          <p:val>
                                            <p:fltVal val="0"/>
                                          </p:val>
                                        </p:tav>
                                        <p:tav tm="100000">
                                          <p:val>
                                            <p:strVal val="#ppt_h"/>
                                          </p:val>
                                        </p:tav>
                                      </p:tavLst>
                                    </p:anim>
                                    <p:animEffect transition="in" filter="fade">
                                      <p:cBhvr>
                                        <p:cTn id="14" dur="100"/>
                                        <p:tgtEl>
                                          <p:spTgt spid="10"/>
                                        </p:tgtEl>
                                      </p:cBhvr>
                                    </p:animEffect>
                                  </p:childTnLst>
                                </p:cTn>
                              </p:par>
                              <p:par>
                                <p:cTn id="15" presetID="6" presetClass="emph" presetSubtype="0" fill="hold" grpId="1" nodeType="withEffect">
                                  <p:stCondLst>
                                    <p:cond delay="100"/>
                                  </p:stCondLst>
                                  <p:childTnLst>
                                    <p:animScale>
                                      <p:cBhvr>
                                        <p:cTn id="16" dur="100" fill="hold"/>
                                        <p:tgtEl>
                                          <p:spTgt spid="10"/>
                                        </p:tgtEl>
                                      </p:cBhvr>
                                      <p:by x="110000" y="110000"/>
                                    </p:animScale>
                                  </p:childTnLst>
                                </p:cTn>
                              </p:par>
                              <p:par>
                                <p:cTn id="17" presetID="6" presetClass="emph" presetSubtype="0" fill="hold" grpId="2" nodeType="withEffect">
                                  <p:stCondLst>
                                    <p:cond delay="200"/>
                                  </p:stCondLst>
                                  <p:childTnLst>
                                    <p:animScale>
                                      <p:cBhvr>
                                        <p:cTn id="18" dur="200" fill="hold"/>
                                        <p:tgtEl>
                                          <p:spTgt spid="10"/>
                                        </p:tgtEl>
                                      </p:cBhvr>
                                      <p:by x="90000" y="90000"/>
                                    </p:animScale>
                                  </p:childTnLst>
                                </p:cTn>
                              </p:par>
                              <p:par>
                                <p:cTn id="19" presetID="6" presetClass="emph" presetSubtype="0" fill="hold" grpId="3" nodeType="withEffect">
                                  <p:stCondLst>
                                    <p:cond delay="400"/>
                                  </p:stCondLst>
                                  <p:childTnLst>
                                    <p:animScale>
                                      <p:cBhvr>
                                        <p:cTn id="20" dur="100" fill="hold"/>
                                        <p:tgtEl>
                                          <p:spTgt spid="10"/>
                                        </p:tgtEl>
                                      </p:cBhvr>
                                      <p:by x="105000" y="105000"/>
                                    </p:animScale>
                                  </p:childTnLst>
                                </p:cTn>
                              </p:par>
                              <p:par>
                                <p:cTn id="21" presetID="6" presetClass="emph" presetSubtype="0" fill="hold" grpId="4" nodeType="withEffect">
                                  <p:stCondLst>
                                    <p:cond delay="500"/>
                                  </p:stCondLst>
                                  <p:childTnLst>
                                    <p:animScale>
                                      <p:cBhvr>
                                        <p:cTn id="22" dur="200" fill="hold"/>
                                        <p:tgtEl>
                                          <p:spTgt spid="10"/>
                                        </p:tgtEl>
                                      </p:cBhvr>
                                      <p:by x="95000" y="95000"/>
                                    </p:animScale>
                                  </p:childTnLst>
                                </p:cTn>
                              </p:par>
                            </p:childTnLst>
                          </p:cTn>
                        </p:par>
                        <p:par>
                          <p:cTn id="23" fill="hold">
                            <p:stCondLst>
                              <p:cond delay="2000"/>
                            </p:stCondLst>
                            <p:childTnLst>
                              <p:par>
                                <p:cTn id="24" presetID="52" presetClass="entr" presetSubtype="0" fill="hold" grpId="0" nodeType="afterEffect">
                                  <p:stCondLst>
                                    <p:cond delay="0"/>
                                  </p:stCondLst>
                                  <p:iterate type="lt">
                                    <p:tmPct val="10000"/>
                                  </p:iterate>
                                  <p:childTnLst>
                                    <p:set>
                                      <p:cBhvr>
                                        <p:cTn id="25" dur="1" fill="hold">
                                          <p:stCondLst>
                                            <p:cond delay="0"/>
                                          </p:stCondLst>
                                        </p:cTn>
                                        <p:tgtEl>
                                          <p:spTgt spid="8"/>
                                        </p:tgtEl>
                                        <p:attrNameLst>
                                          <p:attrName>style.visibility</p:attrName>
                                        </p:attrNameLst>
                                      </p:cBhvr>
                                      <p:to>
                                        <p:strVal val="visible"/>
                                      </p:to>
                                    </p:set>
                                    <p:animScale>
                                      <p:cBhvr>
                                        <p:cTn id="26"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1000" decel="50000" fill="hold">
                                          <p:stCondLst>
                                            <p:cond delay="0"/>
                                          </p:stCondLst>
                                        </p:cTn>
                                        <p:tgtEl>
                                          <p:spTgt spid="8"/>
                                        </p:tgtEl>
                                        <p:attrNameLst>
                                          <p:attrName>ppt_x</p:attrName>
                                          <p:attrName>ppt_y</p:attrName>
                                        </p:attrNameLst>
                                      </p:cBhvr>
                                    </p:animMotion>
                                    <p:animEffect transition="in" filter="fade">
                                      <p:cBhvr>
                                        <p:cTn id="2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0" grpId="1"/>
      <p:bldP spid="10" grpId="2"/>
      <p:bldP spid="10" grpId="3"/>
      <p:bldP spid="10" grpId="4"/>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017260"/>
            <a:ext cx="12192000" cy="840740"/>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nvPicPr>
        <p:blipFill>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tretch>
            <a:fillRect/>
          </a:stretch>
        </p:blipFill>
        <p:spPr>
          <a:xfrm rot="5400000">
            <a:off x="70083" y="3577016"/>
            <a:ext cx="3204906" cy="3633870"/>
          </a:xfrm>
          <a:prstGeom prst="rect">
            <a:avLst/>
          </a:prstGeom>
        </p:spPr>
      </p:pic>
      <p:cxnSp>
        <p:nvCxnSpPr>
          <p:cNvPr id="118" name="꺾인 연결선 126"/>
          <p:cNvCxnSpPr/>
          <p:nvPr>
            <p:custDataLst>
              <p:tags r:id="rId3"/>
            </p:custDataLst>
          </p:nvPr>
        </p:nvCxnSpPr>
        <p:spPr>
          <a:xfrm rot="16200000" flipV="1">
            <a:off x="5358130" y="2665095"/>
            <a:ext cx="1475105" cy="17780"/>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cxnSp>
        <p:nvCxnSpPr>
          <p:cNvPr id="116" name="Shape 124"/>
          <p:cNvCxnSpPr/>
          <p:nvPr>
            <p:custDataLst>
              <p:tags r:id="rId4"/>
            </p:custDataLst>
          </p:nvPr>
        </p:nvCxnSpPr>
        <p:spPr>
          <a:xfrm rot="10800000">
            <a:off x="2980544" y="1840934"/>
            <a:ext cx="2901347" cy="1570761"/>
          </a:xfrm>
          <a:prstGeom prst="bentConnector2">
            <a:avLst/>
          </a:prstGeom>
          <a:ln>
            <a:tailEnd type="arrow" w="med" len="med"/>
          </a:ln>
        </p:spPr>
        <p:style>
          <a:lnRef idx="1">
            <a:schemeClr val="dk1"/>
          </a:lnRef>
          <a:fillRef idx="0">
            <a:schemeClr val="dk1"/>
          </a:fillRef>
          <a:effectRef idx="0">
            <a:schemeClr val="dk1"/>
          </a:effectRef>
          <a:fontRef idx="minor">
            <a:schemeClr val="tx1"/>
          </a:fontRef>
        </p:style>
      </p:cxnSp>
      <p:cxnSp>
        <p:nvCxnSpPr>
          <p:cNvPr id="120" name="Shape 128"/>
          <p:cNvCxnSpPr/>
          <p:nvPr>
            <p:custDataLst>
              <p:tags r:id="rId5"/>
            </p:custDataLst>
          </p:nvPr>
        </p:nvCxnSpPr>
        <p:spPr>
          <a:xfrm flipV="1">
            <a:off x="6164629" y="1717341"/>
            <a:ext cx="2993377" cy="1694989"/>
          </a:xfrm>
          <a:prstGeom prst="bentConnector2">
            <a:avLst/>
          </a:prstGeom>
        </p:spPr>
        <p:style>
          <a:lnRef idx="1">
            <a:schemeClr val="dk1"/>
          </a:lnRef>
          <a:fillRef idx="0">
            <a:schemeClr val="dk1"/>
          </a:fillRef>
          <a:effectRef idx="0">
            <a:schemeClr val="dk1"/>
          </a:effectRef>
          <a:fontRef idx="minor">
            <a:schemeClr val="tx1"/>
          </a:fontRef>
        </p:style>
      </p:cxnSp>
      <p:sp>
        <p:nvSpPr>
          <p:cNvPr id="13" name="矩形: 圆角 1"/>
          <p:cNvSpPr/>
          <p:nvPr>
            <p:custDataLst>
              <p:tags r:id="rId6"/>
            </p:custDataLst>
          </p:nvPr>
        </p:nvSpPr>
        <p:spPr>
          <a:xfrm>
            <a:off x="4243487" y="3411788"/>
            <a:ext cx="3359586" cy="964322"/>
          </a:xfrm>
          <a:prstGeom prst="roundRect">
            <a:avLst>
              <a:gd name="adj" fmla="val 50000"/>
            </a:avLst>
          </a:prstGeom>
          <a:solidFill>
            <a:sysClr val="window" lastClr="FFFFFF"/>
          </a:solidFill>
          <a:ln w="50800">
            <a:solidFill>
              <a:sysClr val="window" lastClr="FFFFFF">
                <a:lumMod val="85000"/>
              </a:sys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p>
            <a:pPr algn="ct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9" name="矩形: 圆角 78"/>
          <p:cNvSpPr/>
          <p:nvPr>
            <p:custDataLst>
              <p:tags r:id="rId7"/>
            </p:custDataLst>
          </p:nvPr>
        </p:nvSpPr>
        <p:spPr>
          <a:xfrm>
            <a:off x="4982790" y="876351"/>
            <a:ext cx="2361040" cy="964322"/>
          </a:xfrm>
          <a:prstGeom prst="roundRect">
            <a:avLst>
              <a:gd name="adj" fmla="val 50000"/>
            </a:avLst>
          </a:prstGeom>
          <a:solidFill>
            <a:sysClr val="window" lastClr="FFFFFF"/>
          </a:solidFill>
          <a:ln w="76200">
            <a:solidFill>
              <a:srgbClr val="3498DB">
                <a:lumMod val="60000"/>
                <a:lumOff val="40000"/>
              </a:srgb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p>
            <a:pPr algn="ct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1" name="矩形: 圆角 80"/>
          <p:cNvSpPr/>
          <p:nvPr>
            <p:custDataLst>
              <p:tags r:id="rId8"/>
            </p:custDataLst>
          </p:nvPr>
        </p:nvSpPr>
        <p:spPr>
          <a:xfrm>
            <a:off x="1882781" y="876351"/>
            <a:ext cx="2361040" cy="964322"/>
          </a:xfrm>
          <a:prstGeom prst="roundRect">
            <a:avLst>
              <a:gd name="adj" fmla="val 50000"/>
            </a:avLst>
          </a:prstGeom>
          <a:solidFill>
            <a:sysClr val="window" lastClr="FFFFFF"/>
          </a:solidFill>
          <a:ln w="76200">
            <a:solidFill>
              <a:srgbClr val="1F74AD">
                <a:lumMod val="60000"/>
                <a:lumOff val="40000"/>
              </a:srgb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p>
            <a:pPr algn="ct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2" name="矩形: 圆角 81"/>
          <p:cNvSpPr/>
          <p:nvPr>
            <p:custDataLst>
              <p:tags r:id="rId9"/>
            </p:custDataLst>
          </p:nvPr>
        </p:nvSpPr>
        <p:spPr>
          <a:xfrm>
            <a:off x="8095895" y="876351"/>
            <a:ext cx="2361040" cy="964322"/>
          </a:xfrm>
          <a:prstGeom prst="roundRect">
            <a:avLst>
              <a:gd name="adj" fmla="val 50000"/>
            </a:avLst>
          </a:prstGeom>
          <a:solidFill>
            <a:sysClr val="window" lastClr="FFFFFF"/>
          </a:solidFill>
          <a:ln w="76200">
            <a:solidFill>
              <a:srgbClr val="1AA3AA">
                <a:lumMod val="60000"/>
                <a:lumOff val="40000"/>
              </a:srgb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p>
            <a:pPr algn="ct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00" name="矩形 99"/>
          <p:cNvSpPr/>
          <p:nvPr>
            <p:custDataLst>
              <p:tags r:id="rId10"/>
            </p:custDataLst>
          </p:nvPr>
        </p:nvSpPr>
        <p:spPr>
          <a:xfrm>
            <a:off x="2256607" y="1177116"/>
            <a:ext cx="1755680" cy="460375"/>
          </a:xfrm>
          <a:prstGeom prst="rect">
            <a:avLst/>
          </a:prstGeom>
        </p:spPr>
        <p:txBody>
          <a:bodyPr wrap="square">
            <a:spAutoFit/>
          </a:bodyPr>
          <a:p>
            <a:pPr>
              <a:lnSpc>
                <a:spcPct val="120000"/>
              </a:lnSpc>
            </a:pPr>
            <a:r>
              <a:rPr lang="zh-CN" altLang="en-US" sz="2000" b="1">
                <a:solidFill>
                  <a:srgbClr val="1F74AD"/>
                </a:solidFill>
                <a:latin typeface="Arial" panose="020B0604020202020204" pitchFamily="34" charset="0"/>
                <a:ea typeface="微软雅黑" panose="020B0503020204020204" pitchFamily="34" charset="-122"/>
                <a:sym typeface="Arial" panose="020B0604020202020204" pitchFamily="34" charset="0"/>
              </a:rPr>
              <a:t>单自由度手腕</a:t>
            </a:r>
            <a:endParaRPr lang="zh-CN" altLang="en-US" sz="2000" b="1">
              <a:solidFill>
                <a:srgbClr val="1F74AD"/>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椭圆 13"/>
          <p:cNvSpPr/>
          <p:nvPr>
            <p:custDataLst>
              <p:tags r:id="rId11"/>
            </p:custDataLst>
          </p:nvPr>
        </p:nvSpPr>
        <p:spPr>
          <a:xfrm>
            <a:off x="2113732" y="1287075"/>
            <a:ext cx="142875" cy="142875"/>
          </a:xfrm>
          <a:prstGeom prst="ellipse">
            <a:avLst/>
          </a:prstGeom>
          <a:solidFill>
            <a:srgbClr val="1F74AD">
              <a:lumMod val="60000"/>
              <a:lumOff val="40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p>
            <a:pPr algn="ct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5" name="椭圆 14"/>
          <p:cNvSpPr/>
          <p:nvPr>
            <p:custDataLst>
              <p:tags r:id="rId12"/>
            </p:custDataLst>
          </p:nvPr>
        </p:nvSpPr>
        <p:spPr>
          <a:xfrm>
            <a:off x="5214437" y="1287075"/>
            <a:ext cx="142875" cy="142875"/>
          </a:xfrm>
          <a:prstGeom prst="ellipse">
            <a:avLst/>
          </a:prstGeom>
          <a:solidFill>
            <a:srgbClr val="3498DB">
              <a:lumMod val="60000"/>
              <a:lumOff val="40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p>
            <a:pPr algn="ct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03" name="椭圆 102"/>
          <p:cNvSpPr/>
          <p:nvPr>
            <p:custDataLst>
              <p:tags r:id="rId13"/>
            </p:custDataLst>
          </p:nvPr>
        </p:nvSpPr>
        <p:spPr>
          <a:xfrm>
            <a:off x="8255675" y="1287075"/>
            <a:ext cx="142875" cy="142875"/>
          </a:xfrm>
          <a:prstGeom prst="ellipse">
            <a:avLst/>
          </a:prstGeom>
          <a:solidFill>
            <a:srgbClr val="1AA3AA">
              <a:lumMod val="60000"/>
              <a:lumOff val="40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p>
            <a:pPr algn="ct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07" name="矩形 106"/>
          <p:cNvSpPr/>
          <p:nvPr>
            <p:custDataLst>
              <p:tags r:id="rId14"/>
            </p:custDataLst>
          </p:nvPr>
        </p:nvSpPr>
        <p:spPr>
          <a:xfrm>
            <a:off x="5357312" y="1177116"/>
            <a:ext cx="1755680" cy="460375"/>
          </a:xfrm>
          <a:prstGeom prst="rect">
            <a:avLst/>
          </a:prstGeom>
        </p:spPr>
        <p:txBody>
          <a:bodyPr wrap="square">
            <a:spAutoFit/>
          </a:bodyPr>
          <a:p>
            <a:pPr>
              <a:lnSpc>
                <a:spcPct val="120000"/>
              </a:lnSpc>
            </a:pPr>
            <a:r>
              <a:rPr lang="zh-CN" altLang="en-US" sz="2000" b="1">
                <a:solidFill>
                  <a:srgbClr val="3498DB"/>
                </a:solidFill>
                <a:latin typeface="Arial" panose="020B0604020202020204" pitchFamily="34" charset="0"/>
                <a:ea typeface="微软雅黑" panose="020B0503020204020204" pitchFamily="34" charset="-122"/>
                <a:sym typeface="Arial" panose="020B0604020202020204" pitchFamily="34" charset="0"/>
              </a:rPr>
              <a:t>二自由度手腕</a:t>
            </a:r>
            <a:endParaRPr lang="zh-CN" altLang="en-US" sz="2000" b="1">
              <a:solidFill>
                <a:srgbClr val="3498DB"/>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矩形 15"/>
          <p:cNvSpPr/>
          <p:nvPr>
            <p:custDataLst>
              <p:tags r:id="rId15"/>
            </p:custDataLst>
          </p:nvPr>
        </p:nvSpPr>
        <p:spPr>
          <a:xfrm>
            <a:off x="8398550" y="1177116"/>
            <a:ext cx="1755680" cy="460375"/>
          </a:xfrm>
          <a:prstGeom prst="rect">
            <a:avLst/>
          </a:prstGeom>
        </p:spPr>
        <p:txBody>
          <a:bodyPr wrap="square">
            <a:spAutoFit/>
          </a:bodyPr>
          <a:p>
            <a:pPr>
              <a:lnSpc>
                <a:spcPct val="120000"/>
              </a:lnSpc>
            </a:pPr>
            <a:r>
              <a:rPr lang="zh-CN" altLang="en-US" sz="2000" b="1">
                <a:solidFill>
                  <a:srgbClr val="1AA3AA"/>
                </a:solidFill>
                <a:latin typeface="Arial" panose="020B0604020202020204" pitchFamily="34" charset="0"/>
                <a:ea typeface="微软雅黑" panose="020B0503020204020204" pitchFamily="34" charset="-122"/>
                <a:sym typeface="Arial" panose="020B0604020202020204" pitchFamily="34" charset="0"/>
              </a:rPr>
              <a:t>三自由度手腕</a:t>
            </a:r>
            <a:endParaRPr lang="zh-CN" altLang="en-US" sz="2000" b="1">
              <a:solidFill>
                <a:srgbClr val="1AA3AA"/>
              </a:solidFill>
              <a:latin typeface="Arial" panose="020B0604020202020204" pitchFamily="34" charset="0"/>
              <a:ea typeface="微软雅黑" panose="020B0503020204020204" pitchFamily="34" charset="-122"/>
              <a:sym typeface="Arial" panose="020B0604020202020204" pitchFamily="34" charset="0"/>
            </a:endParaRPr>
          </a:p>
        </p:txBody>
      </p:sp>
      <p:sp>
        <p:nvSpPr>
          <p:cNvPr id="117" name="矩形 116"/>
          <p:cNvSpPr/>
          <p:nvPr>
            <p:custDataLst>
              <p:tags r:id="rId16"/>
            </p:custDataLst>
          </p:nvPr>
        </p:nvSpPr>
        <p:spPr>
          <a:xfrm>
            <a:off x="4675575" y="3645291"/>
            <a:ext cx="2495411" cy="497316"/>
          </a:xfrm>
          <a:prstGeom prst="rect">
            <a:avLst/>
          </a:prstGeom>
        </p:spPr>
        <p:txBody>
          <a:bodyPr wrap="square" lIns="91440" tIns="45720" rIns="91440" bIns="45720" anchor="ctr">
            <a:normAutofit lnSpcReduction="10000"/>
          </a:bodyPr>
          <a:p>
            <a:pPr algn="ctr">
              <a:lnSpc>
                <a:spcPct val="120000"/>
              </a:lnSpc>
            </a:pPr>
            <a:r>
              <a:rPr lang="zh-CN" altLang="en-US" sz="2400" b="1" spc="300">
                <a:solidFill>
                  <a:srgbClr val="000000">
                    <a:lumMod val="75000"/>
                    <a:lumOff val="25000"/>
                  </a:srgbClr>
                </a:solidFill>
                <a:latin typeface="Arial" panose="020B0604020202020204" pitchFamily="34" charset="0"/>
                <a:ea typeface="微软雅黑" panose="020B0503020204020204" pitchFamily="34" charset="-122"/>
                <a:sym typeface="Arial" panose="020B0604020202020204" pitchFamily="34" charset="0"/>
              </a:rPr>
              <a:t>腕部分类</a:t>
            </a:r>
            <a:endParaRPr lang="zh-CN" altLang="en-US" sz="2400" b="1" spc="300">
              <a:solidFill>
                <a:srgbClr val="000000">
                  <a:lumMod val="75000"/>
                  <a:lumOff val="25000"/>
                </a:srgbClr>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等腰三角形 73"/>
          <p:cNvSpPr/>
          <p:nvPr/>
        </p:nvSpPr>
        <p:spPr>
          <a:xfrm rot="10800000">
            <a:off x="5388787" y="0"/>
            <a:ext cx="1292746" cy="7874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Text Box 5"/>
          <p:cNvSpPr txBox="1"/>
          <p:nvPr/>
        </p:nvSpPr>
        <p:spPr>
          <a:xfrm>
            <a:off x="1628775" y="1244600"/>
            <a:ext cx="8812530" cy="2306955"/>
          </a:xfrm>
          <a:prstGeom prst="rect">
            <a:avLst/>
          </a:prstGeom>
          <a:solidFill>
            <a:srgbClr val="FFFFFF"/>
          </a:solidFill>
          <a:ln w="28575" cap="flat" cmpd="sng">
            <a:solidFill>
              <a:srgbClr val="FF9966"/>
            </a:solidFill>
            <a:prstDash val="solid"/>
            <a:miter/>
            <a:headEnd type="none" w="med" len="med"/>
            <a:tailEnd type="none" w="med" len="med"/>
          </a:ln>
          <a:effectLst>
            <a:outerShdw dist="20000" dir="5400000" algn="ctr" rotWithShape="0">
              <a:srgbClr val="000000">
                <a:alpha val="34999"/>
              </a:srgbClr>
            </a:outerShdw>
          </a:effectLst>
        </p:spPr>
        <p:txBody>
          <a:bodyPr wrap="square" anchor="t">
            <a:spAutoFit/>
          </a:bodyPr>
          <a:p>
            <a:pPr>
              <a:lnSpc>
                <a:spcPct val="150000"/>
              </a:lnSpc>
              <a:spcBef>
                <a:spcPct val="50000"/>
              </a:spcBef>
              <a:buFont typeface="Wingdings" panose="05000000000000000000" pitchFamily="2" charset="2"/>
            </a:pPr>
            <a:r>
              <a:rPr lang="zh-CN" altLang="en-US" sz="2000" dirty="0">
                <a:solidFill>
                  <a:srgbClr val="000000"/>
                </a:solidFill>
                <a:latin typeface="微软雅黑" panose="020B0503020204020204" pitchFamily="34" charset="-122"/>
                <a:ea typeface="微软雅黑" panose="020B0503020204020204" pitchFamily="34" charset="-122"/>
              </a:rPr>
              <a:t>       </a:t>
            </a:r>
            <a:r>
              <a:rPr lang="zh-CN" altLang="en-US" sz="2400" dirty="0">
                <a:solidFill>
                  <a:srgbClr val="000000"/>
                </a:solidFill>
                <a:latin typeface="微软雅黑" panose="020B0503020204020204" pitchFamily="34" charset="-122"/>
                <a:ea typeface="微软雅黑" panose="020B0503020204020204" pitchFamily="34" charset="-122"/>
              </a:rPr>
              <a:t> 为了使手部能处于空间任意方向，要求腕部能实现对空间</a:t>
            </a:r>
            <a:r>
              <a:rPr lang="en-US" altLang="zh-CN" sz="2400" dirty="0">
                <a:solidFill>
                  <a:srgbClr val="000000"/>
                </a:solidFill>
                <a:latin typeface="微软雅黑" panose="020B0503020204020204" pitchFamily="34" charset="-122"/>
                <a:ea typeface="微软雅黑" panose="020B0503020204020204" pitchFamily="34" charset="-122"/>
              </a:rPr>
              <a:t>3</a:t>
            </a:r>
            <a:r>
              <a:rPr lang="zh-CN" altLang="en-US" sz="2400" dirty="0">
                <a:solidFill>
                  <a:srgbClr val="000000"/>
                </a:solidFill>
                <a:latin typeface="微软雅黑" panose="020B0503020204020204" pitchFamily="34" charset="-122"/>
                <a:ea typeface="微软雅黑" panose="020B0503020204020204" pitchFamily="34" charset="-122"/>
              </a:rPr>
              <a:t>个坐标轴</a:t>
            </a:r>
            <a:r>
              <a:rPr lang="en-US" altLang="zh-CN" sz="2400" dirty="0">
                <a:solidFill>
                  <a:srgbClr val="000000"/>
                </a:solidFill>
                <a:latin typeface="微软雅黑" panose="020B0503020204020204" pitchFamily="34" charset="-122"/>
                <a:ea typeface="微软雅黑" panose="020B0503020204020204" pitchFamily="34" charset="-122"/>
              </a:rPr>
              <a:t>X</a:t>
            </a:r>
            <a:r>
              <a:rPr lang="zh-CN" altLang="en-US" sz="2400" dirty="0">
                <a:solidFill>
                  <a:srgbClr val="000000"/>
                </a:solidFill>
                <a:latin typeface="微软雅黑" panose="020B0503020204020204" pitchFamily="34" charset="-122"/>
                <a:ea typeface="微软雅黑" panose="020B0503020204020204" pitchFamily="34" charset="-122"/>
              </a:rPr>
              <a:t>、</a:t>
            </a:r>
            <a:r>
              <a:rPr lang="en-US" altLang="zh-CN" sz="2400" dirty="0">
                <a:solidFill>
                  <a:srgbClr val="000000"/>
                </a:solidFill>
                <a:latin typeface="微软雅黑" panose="020B0503020204020204" pitchFamily="34" charset="-122"/>
                <a:ea typeface="微软雅黑" panose="020B0503020204020204" pitchFamily="34" charset="-122"/>
              </a:rPr>
              <a:t>Y</a:t>
            </a:r>
            <a:r>
              <a:rPr lang="zh-CN" altLang="en-US" sz="2400" dirty="0">
                <a:solidFill>
                  <a:srgbClr val="000000"/>
                </a:solidFill>
                <a:latin typeface="微软雅黑" panose="020B0503020204020204" pitchFamily="34" charset="-122"/>
                <a:ea typeface="微软雅黑" panose="020B0503020204020204" pitchFamily="34" charset="-122"/>
              </a:rPr>
              <a:t>、</a:t>
            </a:r>
            <a:r>
              <a:rPr lang="en-US" altLang="zh-CN" sz="2400" dirty="0">
                <a:solidFill>
                  <a:srgbClr val="000000"/>
                </a:solidFill>
                <a:latin typeface="微软雅黑" panose="020B0503020204020204" pitchFamily="34" charset="-122"/>
                <a:ea typeface="微软雅黑" panose="020B0503020204020204" pitchFamily="34" charset="-122"/>
              </a:rPr>
              <a:t>Z</a:t>
            </a:r>
            <a:r>
              <a:rPr lang="zh-CN" altLang="en-US" sz="2400" dirty="0">
                <a:solidFill>
                  <a:srgbClr val="000000"/>
                </a:solidFill>
                <a:latin typeface="微软雅黑" panose="020B0503020204020204" pitchFamily="34" charset="-122"/>
                <a:ea typeface="微软雅黑" panose="020B0503020204020204" pitchFamily="34" charset="-122"/>
              </a:rPr>
              <a:t>的转动，即具有翻转、俯仰和偏转</a:t>
            </a:r>
            <a:r>
              <a:rPr lang="en-US" altLang="zh-CN" sz="2400" dirty="0">
                <a:solidFill>
                  <a:srgbClr val="000000"/>
                </a:solidFill>
                <a:latin typeface="微软雅黑" panose="020B0503020204020204" pitchFamily="34" charset="-122"/>
                <a:ea typeface="微软雅黑" panose="020B0503020204020204" pitchFamily="34" charset="-122"/>
              </a:rPr>
              <a:t>3</a:t>
            </a:r>
            <a:r>
              <a:rPr lang="zh-CN" altLang="en-US" sz="2400" dirty="0">
                <a:solidFill>
                  <a:srgbClr val="000000"/>
                </a:solidFill>
                <a:latin typeface="微软雅黑" panose="020B0503020204020204" pitchFamily="34" charset="-122"/>
                <a:ea typeface="微软雅黑" panose="020B0503020204020204" pitchFamily="34" charset="-122"/>
              </a:rPr>
              <a:t>个自由度，如图</a:t>
            </a:r>
            <a:r>
              <a:rPr lang="en-US" altLang="zh-CN" sz="2400" dirty="0">
                <a:solidFill>
                  <a:srgbClr val="000000"/>
                </a:solidFill>
                <a:latin typeface="微软雅黑" panose="020B0503020204020204" pitchFamily="34" charset="-122"/>
                <a:ea typeface="微软雅黑" panose="020B0503020204020204" pitchFamily="34" charset="-122"/>
              </a:rPr>
              <a:t>3-10</a:t>
            </a:r>
            <a:r>
              <a:rPr lang="zh-CN" altLang="en-US" sz="2400" dirty="0">
                <a:solidFill>
                  <a:srgbClr val="000000"/>
                </a:solidFill>
                <a:latin typeface="微软雅黑" panose="020B0503020204020204" pitchFamily="34" charset="-122"/>
                <a:ea typeface="微软雅黑" panose="020B0503020204020204" pitchFamily="34" charset="-122"/>
              </a:rPr>
              <a:t>所示。通常把腕部的回转称为</a:t>
            </a:r>
            <a:r>
              <a:rPr lang="en-US" altLang="zh-CN" sz="2400" dirty="0">
                <a:solidFill>
                  <a:srgbClr val="000000"/>
                </a:solidFill>
                <a:latin typeface="微软雅黑" panose="020B0503020204020204" pitchFamily="34" charset="-122"/>
                <a:ea typeface="微软雅黑" panose="020B0503020204020204" pitchFamily="34" charset="-122"/>
              </a:rPr>
              <a:t>Roll</a:t>
            </a:r>
            <a:r>
              <a:rPr lang="zh-CN" altLang="en-US" sz="2400" dirty="0">
                <a:solidFill>
                  <a:srgbClr val="000000"/>
                </a:solidFill>
                <a:latin typeface="微软雅黑" panose="020B0503020204020204" pitchFamily="34" charset="-122"/>
                <a:ea typeface="微软雅黑" panose="020B0503020204020204" pitchFamily="34" charset="-122"/>
              </a:rPr>
              <a:t>，用</a:t>
            </a:r>
            <a:r>
              <a:rPr lang="en-US" altLang="zh-CN" sz="2400" dirty="0">
                <a:solidFill>
                  <a:srgbClr val="000000"/>
                </a:solidFill>
                <a:latin typeface="微软雅黑" panose="020B0503020204020204" pitchFamily="34" charset="-122"/>
                <a:ea typeface="微软雅黑" panose="020B0503020204020204" pitchFamily="34" charset="-122"/>
              </a:rPr>
              <a:t>R</a:t>
            </a:r>
            <a:r>
              <a:rPr lang="zh-CN" altLang="en-US" sz="2400" dirty="0">
                <a:solidFill>
                  <a:srgbClr val="000000"/>
                </a:solidFill>
                <a:latin typeface="微软雅黑" panose="020B0503020204020204" pitchFamily="34" charset="-122"/>
                <a:ea typeface="微软雅黑" panose="020B0503020204020204" pitchFamily="34" charset="-122"/>
              </a:rPr>
              <a:t>表示；把腕部的俯仰称为</a:t>
            </a:r>
            <a:r>
              <a:rPr lang="en-US" altLang="zh-CN" sz="2400" dirty="0">
                <a:solidFill>
                  <a:srgbClr val="000000"/>
                </a:solidFill>
                <a:latin typeface="微软雅黑" panose="020B0503020204020204" pitchFamily="34" charset="-122"/>
                <a:ea typeface="微软雅黑" panose="020B0503020204020204" pitchFamily="34" charset="-122"/>
              </a:rPr>
              <a:t>Pitch</a:t>
            </a:r>
            <a:r>
              <a:rPr lang="zh-CN" altLang="en-US" sz="2400" dirty="0">
                <a:solidFill>
                  <a:srgbClr val="000000"/>
                </a:solidFill>
                <a:latin typeface="微软雅黑" panose="020B0503020204020204" pitchFamily="34" charset="-122"/>
                <a:ea typeface="微软雅黑" panose="020B0503020204020204" pitchFamily="34" charset="-122"/>
              </a:rPr>
              <a:t>，用</a:t>
            </a:r>
            <a:r>
              <a:rPr lang="en-US" altLang="zh-CN" sz="2400" dirty="0">
                <a:solidFill>
                  <a:srgbClr val="000000"/>
                </a:solidFill>
                <a:latin typeface="微软雅黑" panose="020B0503020204020204" pitchFamily="34" charset="-122"/>
                <a:ea typeface="微软雅黑" panose="020B0503020204020204" pitchFamily="34" charset="-122"/>
              </a:rPr>
              <a:t>P</a:t>
            </a:r>
            <a:r>
              <a:rPr lang="zh-CN" altLang="en-US" sz="2400" dirty="0">
                <a:solidFill>
                  <a:srgbClr val="000000"/>
                </a:solidFill>
                <a:latin typeface="微软雅黑" panose="020B0503020204020204" pitchFamily="34" charset="-122"/>
                <a:ea typeface="微软雅黑" panose="020B0503020204020204" pitchFamily="34" charset="-122"/>
              </a:rPr>
              <a:t>表示；把腕部的偏转称为</a:t>
            </a:r>
            <a:r>
              <a:rPr lang="en-US" altLang="zh-CN" sz="2400" dirty="0">
                <a:solidFill>
                  <a:srgbClr val="000000"/>
                </a:solidFill>
                <a:latin typeface="微软雅黑" panose="020B0503020204020204" pitchFamily="34" charset="-122"/>
                <a:ea typeface="微软雅黑" panose="020B0503020204020204" pitchFamily="34" charset="-122"/>
              </a:rPr>
              <a:t>Yaw</a:t>
            </a:r>
            <a:r>
              <a:rPr lang="zh-CN" altLang="en-US" sz="2400" dirty="0">
                <a:solidFill>
                  <a:srgbClr val="000000"/>
                </a:solidFill>
                <a:latin typeface="微软雅黑" panose="020B0503020204020204" pitchFamily="34" charset="-122"/>
                <a:ea typeface="微软雅黑" panose="020B0503020204020204" pitchFamily="34" charset="-122"/>
              </a:rPr>
              <a:t>，用</a:t>
            </a:r>
            <a:r>
              <a:rPr lang="en-US" altLang="zh-CN" sz="2400" dirty="0">
                <a:solidFill>
                  <a:srgbClr val="000000"/>
                </a:solidFill>
                <a:latin typeface="微软雅黑" panose="020B0503020204020204" pitchFamily="34" charset="-122"/>
                <a:ea typeface="微软雅黑" panose="020B0503020204020204" pitchFamily="34" charset="-122"/>
              </a:rPr>
              <a:t>Y</a:t>
            </a:r>
            <a:r>
              <a:rPr lang="zh-CN" altLang="en-US" sz="2400" dirty="0">
                <a:solidFill>
                  <a:srgbClr val="000000"/>
                </a:solidFill>
                <a:latin typeface="微软雅黑" panose="020B0503020204020204" pitchFamily="34" charset="-122"/>
                <a:ea typeface="微软雅黑" panose="020B0503020204020204" pitchFamily="34" charset="-122"/>
              </a:rPr>
              <a:t>表示。</a:t>
            </a:r>
            <a:endParaRPr lang="zh-CN" altLang="en-US" sz="2400" dirty="0">
              <a:solidFill>
                <a:srgbClr val="000000"/>
              </a:solidFill>
              <a:latin typeface="微软雅黑" panose="020B0503020204020204" pitchFamily="34" charset="-122"/>
              <a:ea typeface="微软雅黑" panose="020B0503020204020204" pitchFamily="34" charset="-122"/>
            </a:endParaRPr>
          </a:p>
        </p:txBody>
      </p:sp>
      <p:grpSp>
        <p:nvGrpSpPr>
          <p:cNvPr id="50189" name="组合 50188"/>
          <p:cNvGrpSpPr/>
          <p:nvPr/>
        </p:nvGrpSpPr>
        <p:grpSpPr>
          <a:xfrm>
            <a:off x="1941830" y="3806825"/>
            <a:ext cx="8302625" cy="2543810"/>
            <a:chOff x="0" y="0"/>
            <a:chExt cx="8013700" cy="2290617"/>
          </a:xfrm>
        </p:grpSpPr>
        <p:sp>
          <p:nvSpPr>
            <p:cNvPr id="5" name="TextBox 8"/>
            <p:cNvSpPr txBox="1"/>
            <p:nvPr/>
          </p:nvSpPr>
          <p:spPr>
            <a:xfrm>
              <a:off x="2593340" y="1958975"/>
              <a:ext cx="2827020" cy="331642"/>
            </a:xfrm>
            <a:prstGeom prst="rect">
              <a:avLst/>
            </a:prstGeom>
            <a:noFill/>
            <a:ln w="9525">
              <a:noFill/>
            </a:ln>
          </p:spPr>
          <p:txBody>
            <a:bodyPr wrap="square" anchor="t">
              <a:spAutoFit/>
            </a:bodyPr>
            <a:p>
              <a:r>
                <a:rPr lang="en-US" altLang="zh-CN" b="1" dirty="0">
                  <a:solidFill>
                    <a:srgbClr val="0066FF"/>
                  </a:solidFill>
                  <a:latin typeface="黑体" panose="02010609060101010101" charset="-122"/>
                  <a:ea typeface="黑体" panose="02010609060101010101" charset="-122"/>
                </a:rPr>
                <a:t> </a:t>
              </a:r>
              <a:r>
                <a:rPr lang="zh-CN" altLang="en-US" b="1" dirty="0">
                  <a:solidFill>
                    <a:srgbClr val="0066FF"/>
                  </a:solidFill>
                  <a:latin typeface="黑体" panose="02010609060101010101" charset="-122"/>
                  <a:ea typeface="黑体" panose="02010609060101010101" charset="-122"/>
                </a:rPr>
                <a:t>工业机器人腕部的自由度</a:t>
              </a:r>
              <a:endParaRPr lang="zh-CN" altLang="en-US" b="1" dirty="0">
                <a:solidFill>
                  <a:srgbClr val="0066FF"/>
                </a:solidFill>
                <a:latin typeface="黑体" panose="02010609060101010101" charset="-122"/>
                <a:ea typeface="黑体" panose="02010609060101010101" charset="-122"/>
              </a:endParaRPr>
            </a:p>
          </p:txBody>
        </p:sp>
        <p:pic>
          <p:nvPicPr>
            <p:cNvPr id="50190" name="Picture 2" descr="D:\课件\2017年\7月\工业机器人应用技术\图片\3-10.jpg"/>
            <p:cNvPicPr>
              <a:picLocks noChangeAspect="1"/>
            </p:cNvPicPr>
            <p:nvPr/>
          </p:nvPicPr>
          <p:blipFill>
            <a:blip r:embed="rId1"/>
            <a:stretch>
              <a:fillRect/>
            </a:stretch>
          </p:blipFill>
          <p:spPr>
            <a:xfrm>
              <a:off x="0" y="0"/>
              <a:ext cx="8013700" cy="1958975"/>
            </a:xfrm>
            <a:prstGeom prst="rect">
              <a:avLst/>
            </a:prstGeom>
            <a:noFill/>
            <a:ln w="9525">
              <a:noFill/>
            </a:ln>
          </p:spPr>
        </p:pic>
      </p:gr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0189"/>
                                        </p:tgtEl>
                                        <p:attrNameLst>
                                          <p:attrName>style.visibility</p:attrName>
                                        </p:attrNameLst>
                                      </p:cBhvr>
                                      <p:to>
                                        <p:strVal val="visible"/>
                                      </p:to>
                                    </p:set>
                                    <p:anim calcmode="lin" valueType="num">
                                      <p:cBhvr>
                                        <p:cTn id="7" dur="1" fill="hold"/>
                                        <p:tgtEl>
                                          <p:spTgt spid="50189"/>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1_2_1"/>
  <p:tag name="KSO_WM_UNIT_ID" val="diagram160202_3*n_h_h_i*1_1_2_1"/>
  <p:tag name="KSO_WM_TEMPLATE_CATEGORY" val="diagram"/>
  <p:tag name="KSO_WM_TEMPLATE_INDEX" val="160202"/>
  <p:tag name="KSO_WM_UNIT_LAYERLEVEL" val="1_1_1_1"/>
  <p:tag name="KSO_WM_TAG_VERSION" val="1.0"/>
  <p:tag name="KSO_WM_BEAUTIFY_FLAG" val="#wm#"/>
  <p:tag name="KSO_WM_UNIT_LINE_FORE_SCHEMECOLOR_INDEX" val="14"/>
  <p:tag name="KSO_WM_UNIT_LINE_FILL_TYPE" val="2"/>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1_2_3"/>
  <p:tag name="KSO_WM_UNIT_ID" val="diagram160202_3*n_h_h_i*1_1_2_3"/>
  <p:tag name="KSO_WM_TEMPLATE_CATEGORY" val="diagram"/>
  <p:tag name="KSO_WM_TEMPLATE_INDEX" val="160202"/>
  <p:tag name="KSO_WM_UNIT_LAYERLEVEL" val="1_1_1_1"/>
  <p:tag name="KSO_WM_TAG_VERSION" val="1.0"/>
  <p:tag name="KSO_WM_BEAUTIFY_FLAG" val="#wm#"/>
  <p:tag name="KSO_WM_UNIT_FILL_FORE_SCHEMECOLOR_INDEX" val="6"/>
  <p:tag name="KSO_WM_UNIT_FILL_TYPE" val="1"/>
  <p:tag name="KSO_WM_UNIT_TEXT_FILL_FORE_SCHEMECOLOR_INDEX" val="2"/>
  <p:tag name="KSO_WM_UNIT_TEXT_FILL_TYPE" val="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1_3_3"/>
  <p:tag name="KSO_WM_UNIT_ID" val="diagram160202_3*n_h_h_i*1_1_3_3"/>
  <p:tag name="KSO_WM_TEMPLATE_CATEGORY" val="diagram"/>
  <p:tag name="KSO_WM_TEMPLATE_INDEX" val="160202"/>
  <p:tag name="KSO_WM_UNIT_LAYERLEVEL" val="1_1_1_1"/>
  <p:tag name="KSO_WM_TAG_VERSION" val="1.0"/>
  <p:tag name="KSO_WM_BEAUTIFY_FLAG" val="#wm#"/>
  <p:tag name="KSO_WM_UNIT_FILL_FORE_SCHEMECOLOR_INDEX" val="7"/>
  <p:tag name="KSO_WM_UNIT_FILL_TYPE" val="1"/>
  <p:tag name="KSO_WM_UNIT_TEXT_FILL_FORE_SCHEMECOLOR_INDEX" val="2"/>
  <p:tag name="KSO_WM_UNIT_TEXT_FILL_TYPE" val="1"/>
</p:tagLst>
</file>

<file path=ppt/tags/tag12.xml><?xml version="1.0" encoding="utf-8"?>
<p:tagLst xmlns:p="http://schemas.openxmlformats.org/presentationml/2006/main">
  <p:tag name="KSO_WM_UNIT_PRESET_TEXT" val="添加标题"/>
  <p:tag name="KSO_WM_UNIT_NOCLEAR" val="0"/>
  <p:tag name="KSO_WM_UNIT_VALUE" val="7"/>
  <p:tag name="KSO_WM_UNIT_HIGHLIGHT" val="0"/>
  <p:tag name="KSO_WM_UNIT_COMPATIBLE" val="0"/>
  <p:tag name="KSO_WM_UNIT_DIAGRAM_ISNUMVISUAL" val="0"/>
  <p:tag name="KSO_WM_UNIT_DIAGRAM_ISREFERUNIT" val="0"/>
  <p:tag name="KSO_WM_DIAGRAM_GROUP_CODE" val="n1-1"/>
  <p:tag name="KSO_WM_UNIT_TYPE" val="n_h_h_f"/>
  <p:tag name="KSO_WM_UNIT_INDEX" val="1_1_2_1"/>
  <p:tag name="KSO_WM_UNIT_ID" val="diagram160202_3*n_h_h_f*1_1_2_1"/>
  <p:tag name="KSO_WM_TEMPLATE_CATEGORY" val="diagram"/>
  <p:tag name="KSO_WM_TEMPLATE_INDEX" val="160202"/>
  <p:tag name="KSO_WM_UNIT_LAYERLEVEL" val="1_1_1_1"/>
  <p:tag name="KSO_WM_TAG_VERSION" val="1.0"/>
  <p:tag name="KSO_WM_BEAUTIFY_FLAG" val="#wm#"/>
  <p:tag name="KSO_WM_UNIT_TEXT_FILL_FORE_SCHEMECOLOR_INDEX" val="6"/>
  <p:tag name="KSO_WM_UNIT_TEXT_FILL_TYPE" val="1"/>
</p:tagLst>
</file>

<file path=ppt/tags/tag13.xml><?xml version="1.0" encoding="utf-8"?>
<p:tagLst xmlns:p="http://schemas.openxmlformats.org/presentationml/2006/main">
  <p:tag name="KSO_WM_UNIT_PRESET_TEXT" val="添加标题"/>
  <p:tag name="KSO_WM_UNIT_NOCLEAR" val="0"/>
  <p:tag name="KSO_WM_UNIT_VALUE" val="7"/>
  <p:tag name="KSO_WM_UNIT_HIGHLIGHT" val="0"/>
  <p:tag name="KSO_WM_UNIT_COMPATIBLE" val="0"/>
  <p:tag name="KSO_WM_UNIT_DIAGRAM_ISNUMVISUAL" val="0"/>
  <p:tag name="KSO_WM_UNIT_DIAGRAM_ISREFERUNIT" val="0"/>
  <p:tag name="KSO_WM_DIAGRAM_GROUP_CODE" val="n1-1"/>
  <p:tag name="KSO_WM_UNIT_TYPE" val="n_h_h_f"/>
  <p:tag name="KSO_WM_UNIT_INDEX" val="1_1_3_1"/>
  <p:tag name="KSO_WM_UNIT_ID" val="diagram160202_3*n_h_h_f*1_1_3_1"/>
  <p:tag name="KSO_WM_TEMPLATE_CATEGORY" val="diagram"/>
  <p:tag name="KSO_WM_TEMPLATE_INDEX" val="160202"/>
  <p:tag name="KSO_WM_UNIT_LAYERLEVEL" val="1_1_1_1"/>
  <p:tag name="KSO_WM_TAG_VERSION" val="1.0"/>
  <p:tag name="KSO_WM_BEAUTIFY_FLAG" val="#wm#"/>
  <p:tag name="KSO_WM_UNIT_TEXT_FILL_FORE_SCHEMECOLOR_INDEX" val="7"/>
  <p:tag name="KSO_WM_UNIT_TEXT_FILL_TYPE" val="1"/>
</p:tagLst>
</file>

<file path=ppt/tags/tag14.xml><?xml version="1.0" encoding="utf-8"?>
<p:tagLst xmlns:p="http://schemas.openxmlformats.org/presentationml/2006/main">
  <p:tag name="KSO_WM_UNIT_ISCONTENTSTITLE" val="0"/>
  <p:tag name="KSO_WM_UNIT_PRESET_TEXT" val="添加标题"/>
  <p:tag name="KSO_WM_UNIT_NOCLEAR" val="0"/>
  <p:tag name="KSO_WM_UNIT_VALUE" val="9"/>
  <p:tag name="KSO_WM_UNIT_HIGHLIGHT" val="0"/>
  <p:tag name="KSO_WM_UNIT_COMPATIBLE" val="0"/>
  <p:tag name="KSO_WM_UNIT_DIAGRAM_ISNUMVISUAL" val="0"/>
  <p:tag name="KSO_WM_UNIT_DIAGRAM_ISREFERUNIT" val="0"/>
  <p:tag name="KSO_WM_DIAGRAM_GROUP_CODE" val="n1-1"/>
  <p:tag name="KSO_WM_UNIT_TYPE" val="n_h_a"/>
  <p:tag name="KSO_WM_UNIT_INDEX" val="1_2_1"/>
  <p:tag name="KSO_WM_UNIT_ID" val="diagram160202_3*n_h_a*1_2_1"/>
  <p:tag name="KSO_WM_TEMPLATE_CATEGORY" val="diagram"/>
  <p:tag name="KSO_WM_TEMPLATE_INDEX" val="160202"/>
  <p:tag name="KSO_WM_UNIT_LAYERLEVEL" val="1_1_1"/>
  <p:tag name="KSO_WM_TAG_VERSION" val="1.0"/>
  <p:tag name="KSO_WM_BEAUTIFY_FLAG" val="#wm#"/>
  <p:tag name="KSO_WM_UNIT_TEXT_FILL_FORE_SCHEMECOLOR_INDEX" val="13"/>
  <p:tag name="KSO_WM_UNIT_TEXT_FILL_TYPE" val="1"/>
</p:tagLst>
</file>

<file path=ppt/tags/tag15.xml><?xml version="1.0" encoding="utf-8"?>
<p:tagLst xmlns:p="http://schemas.openxmlformats.org/presentationml/2006/main">
  <p:tag name="KSO_WM_TAG_VERSION" val="1.0"/>
  <p:tag name="KSO_WM_BEAUTIFY_FLAG" val="#wm#"/>
  <p:tag name="KSO_WM_TEMPLATE_CATEGORY" val="diagram"/>
  <p:tag name="KSO_WM_TEMPLATE_INDEX" val="20165040"/>
  <p:tag name="KSO_WM_UNIT_TYPE" val="m_i"/>
  <p:tag name="KSO_WM_UNIT_INDEX" val="1_1"/>
  <p:tag name="KSO_WM_UNIT_ID" val="diagram20165040_3*m_i*1_1"/>
  <p:tag name="KSO_WM_UNIT_LAYERLEVEL" val="1_1"/>
  <p:tag name="KSO_WM_DIAGRAM_GROUP_CODE" val="m1-1"/>
  <p:tag name="KSO_WM_UNIT_LINE_FORE_SCHEMECOLOR_INDEX" val="6"/>
  <p:tag name="KSO_WM_UNIT_LINE_FILL_TYPE" val="2"/>
  <p:tag name="KSO_WM_UNIT_TEXT_FILL_FORE_SCHEMECOLOR_INDEX" val="2"/>
  <p:tag name="KSO_WM_UNIT_TEXT_FILL_TYPE" val="1"/>
</p:tagLst>
</file>

<file path=ppt/tags/tag16.xml><?xml version="1.0" encoding="utf-8"?>
<p:tagLst xmlns:p="http://schemas.openxmlformats.org/presentationml/2006/main">
  <p:tag name="KSO_WM_TAG_VERSION" val="1.0"/>
  <p:tag name="KSO_WM_BEAUTIFY_FLAG" val="#wm#"/>
  <p:tag name="KSO_WM_TEMPLATE_CATEGORY" val="diagram"/>
  <p:tag name="KSO_WM_TEMPLATE_INDEX" val="20165040"/>
  <p:tag name="KSO_WM_UNIT_TYPE" val="m_i"/>
  <p:tag name="KSO_WM_UNIT_INDEX" val="1_2"/>
  <p:tag name="KSO_WM_UNIT_ID" val="diagram20165040_3*m_i*1_2"/>
  <p:tag name="KSO_WM_UNIT_LAYERLEVEL" val="1_1"/>
  <p:tag name="KSO_WM_DIAGRAM_GROUP_CODE" val="m1-1"/>
  <p:tag name="KSO_WM_UNIT_FILL_FORE_SCHEMECOLOR_INDEX" val="5"/>
  <p:tag name="KSO_WM_UNIT_FILL_TYPE" val="1"/>
  <p:tag name="KSO_WM_UNIT_LINE_FORE_SCHEMECOLOR_INDEX" val="5"/>
  <p:tag name="KSO_WM_UNIT_LINE_FILL_TYPE" val="2"/>
  <p:tag name="KSO_WM_UNIT_TEXT_FILL_FORE_SCHEMECOLOR_INDEX" val="13"/>
  <p:tag name="KSO_WM_UNIT_TEXT_FILL_TYPE" val="1"/>
</p:tagLst>
</file>

<file path=ppt/tags/tag17.xml><?xml version="1.0" encoding="utf-8"?>
<p:tagLst xmlns:p="http://schemas.openxmlformats.org/presentationml/2006/main">
  <p:tag name="KSO_WM_TAG_VERSION" val="1.0"/>
  <p:tag name="KSO_WM_BEAUTIFY_FLAG" val="#wm#"/>
  <p:tag name="KSO_WM_TEMPLATE_CATEGORY" val="diagram"/>
  <p:tag name="KSO_WM_TEMPLATE_INDEX" val="20165040"/>
  <p:tag name="KSO_WM_UNIT_TYPE" val="m_i"/>
  <p:tag name="KSO_WM_UNIT_INDEX" val="1_3"/>
  <p:tag name="KSO_WM_UNIT_ID" val="diagram20165040_3*m_i*1_3"/>
  <p:tag name="KSO_WM_UNIT_LAYERLEVEL" val="1_1"/>
  <p:tag name="KSO_WM_DIAGRAM_GROUP_CODE" val="m1-1"/>
  <p:tag name="KSO_WM_UNIT_FILL_FORE_SCHEMECOLOR_INDEX" val="5"/>
  <p:tag name="KSO_WM_UNIT_FILL_TYPE" val="1"/>
  <p:tag name="KSO_WM_UNIT_LINE_FORE_SCHEMECOLOR_INDEX" val="5"/>
  <p:tag name="KSO_WM_UNIT_LINE_FILL_TYPE" val="2"/>
  <p:tag name="KSO_WM_UNIT_TEXT_FILL_FORE_SCHEMECOLOR_INDEX" val="13"/>
  <p:tag name="KSO_WM_UNIT_TEXT_FILL_TYPE" val="1"/>
</p:tagLst>
</file>

<file path=ppt/tags/tag18.xml><?xml version="1.0" encoding="utf-8"?>
<p:tagLst xmlns:p="http://schemas.openxmlformats.org/presentationml/2006/main">
  <p:tag name="KSO_WM_TAG_VERSION" val="1.0"/>
  <p:tag name="KSO_WM_BEAUTIFY_FLAG" val="#wm#"/>
  <p:tag name="KSO_WM_TEMPLATE_CATEGORY" val="diagram"/>
  <p:tag name="KSO_WM_TEMPLATE_INDEX" val="20165040"/>
  <p:tag name="KSO_WM_UNIT_TYPE" val="m_i"/>
  <p:tag name="KSO_WM_UNIT_INDEX" val="1_4"/>
  <p:tag name="KSO_WM_UNIT_ID" val="diagram20165040_3*m_i*1_4"/>
  <p:tag name="KSO_WM_UNIT_LAYERLEVEL" val="1_1"/>
  <p:tag name="KSO_WM_DIAGRAM_GROUP_CODE" val="m1-1"/>
  <p:tag name="KSO_WM_UNIT_FILL_FORE_SCHEMECOLOR_INDEX" val="5"/>
  <p:tag name="KSO_WM_UNIT_FILL_TYPE" val="1"/>
  <p:tag name="KSO_WM_UNIT_LINE_FORE_SCHEMECOLOR_INDEX" val="5"/>
  <p:tag name="KSO_WM_UNIT_LINE_FILL_TYPE" val="2"/>
  <p:tag name="KSO_WM_UNIT_TEXT_FILL_FORE_SCHEMECOLOR_INDEX" val="13"/>
  <p:tag name="KSO_WM_UNIT_TEXT_FILL_TYPE" val="1"/>
</p:tagLst>
</file>

<file path=ppt/tags/tag19.xml><?xml version="1.0" encoding="utf-8"?>
<p:tagLst xmlns:p="http://schemas.openxmlformats.org/presentationml/2006/main">
  <p:tag name="KSO_WM_TAG_VERSION" val="1.0"/>
  <p:tag name="KSO_WM_BEAUTIFY_FLAG" val="#wm#"/>
  <p:tag name="KSO_WM_TEMPLATE_CATEGORY" val="diagram"/>
  <p:tag name="KSO_WM_TEMPLATE_INDEX" val="20165040"/>
  <p:tag name="KSO_WM_UNIT_TYPE" val="m_i"/>
  <p:tag name="KSO_WM_UNIT_INDEX" val="1_5"/>
  <p:tag name="KSO_WM_UNIT_ID" val="diagram20165040_3*m_i*1_5"/>
  <p:tag name="KSO_WM_UNIT_LAYERLEVEL" val="1_1"/>
  <p:tag name="KSO_WM_DIAGRAM_GROUP_CODE" val="m1-1"/>
  <p:tag name="KSO_WM_UNIT_FILL_FORE_SCHEMECOLOR_INDEX" val="5"/>
  <p:tag name="KSO_WM_UNIT_FILL_TYPE" val="1"/>
  <p:tag name="KSO_WM_UNIT_LINE_FORE_SCHEMECOLOR_INDEX" val="5"/>
  <p:tag name="KSO_WM_UNIT_LINE_FILL_TYPE" val="2"/>
  <p:tag name="KSO_WM_UNIT_TEXT_FILL_FORE_SCHEMECOLOR_INDEX" val="13"/>
  <p:tag name="KSO_WM_UNIT_TEXT_FILL_TYPE" val="1"/>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1_1_1"/>
  <p:tag name="KSO_WM_UNIT_ID" val="diagram160202_3*n_h_h_i*1_1_1_1"/>
  <p:tag name="KSO_WM_TEMPLATE_CATEGORY" val="diagram"/>
  <p:tag name="KSO_WM_TEMPLATE_INDEX" val="160202"/>
  <p:tag name="KSO_WM_UNIT_LAYERLEVEL" val="1_1_1_1"/>
  <p:tag name="KSO_WM_TAG_VERSION" val="1.0"/>
  <p:tag name="KSO_WM_BEAUTIFY_FLAG" val="#wm#"/>
  <p:tag name="KSO_WM_UNIT_LINE_FORE_SCHEMECOLOR_INDEX" val="14"/>
  <p:tag name="KSO_WM_UNIT_LINE_FILL_TYPE" val="2"/>
</p:tagLst>
</file>

<file path=ppt/tags/tag20.xml><?xml version="1.0" encoding="utf-8"?>
<p:tagLst xmlns:p="http://schemas.openxmlformats.org/presentationml/2006/main">
  <p:tag name="KSO_WM_TAG_VERSION" val="1.0"/>
  <p:tag name="KSO_WM_BEAUTIFY_FLAG" val="#wm#"/>
  <p:tag name="KSO_WM_TEMPLATE_CATEGORY" val="diagram"/>
  <p:tag name="KSO_WM_TEMPLATE_INDEX" val="20165040"/>
  <p:tag name="KSO_WM_UNIT_TYPE" val="m_i"/>
  <p:tag name="KSO_WM_UNIT_INDEX" val="1_6"/>
  <p:tag name="KSO_WM_UNIT_ID" val="diagram20165040_3*m_i*1_6"/>
  <p:tag name="KSO_WM_UNIT_LAYERLEVEL" val="1_1"/>
  <p:tag name="KSO_WM_DIAGRAM_GROUP_CODE" val="m1-1"/>
  <p:tag name="KSO_WM_UNIT_FILL_FORE_SCHEMECOLOR_INDEX" val="5"/>
  <p:tag name="KSO_WM_UNIT_FILL_TYPE" val="1"/>
  <p:tag name="KSO_WM_UNIT_LINE_FORE_SCHEMECOLOR_INDEX" val="5"/>
  <p:tag name="KSO_WM_UNIT_LINE_FILL_TYPE" val="2"/>
  <p:tag name="KSO_WM_UNIT_TEXT_FILL_FORE_SCHEMECOLOR_INDEX" val="13"/>
  <p:tag name="KSO_WM_UNIT_TEXT_FILL_TYPE" val="1"/>
</p:tagLst>
</file>

<file path=ppt/tags/tag21.xml><?xml version="1.0" encoding="utf-8"?>
<p:tagLst xmlns:p="http://schemas.openxmlformats.org/presentationml/2006/main">
  <p:tag name="KSO_WM_TAG_VERSION" val="1.0"/>
  <p:tag name="KSO_WM_BEAUTIFY_FLAG" val="#wm#"/>
  <p:tag name="KSO_WM_TEMPLATE_CATEGORY" val="diagram"/>
  <p:tag name="KSO_WM_TEMPLATE_INDEX" val="20165040"/>
  <p:tag name="KSO_WM_UNIT_TYPE" val="m_i"/>
  <p:tag name="KSO_WM_UNIT_INDEX" val="1_7"/>
  <p:tag name="KSO_WM_UNIT_ID" val="diagram20165040_3*m_i*1_7"/>
  <p:tag name="KSO_WM_UNIT_LAYERLEVEL" val="1_1"/>
  <p:tag name="KSO_WM_DIAGRAM_GROUP_CODE" val="m1-1"/>
  <p:tag name="KSO_WM_UNIT_FILL_FORE_SCHEMECOLOR_INDEX" val="5"/>
  <p:tag name="KSO_WM_UNIT_FILL_TYPE" val="1"/>
  <p:tag name="KSO_WM_UNIT_LINE_FORE_SCHEMECOLOR_INDEX" val="5"/>
  <p:tag name="KSO_WM_UNIT_LINE_FILL_TYPE" val="2"/>
  <p:tag name="KSO_WM_UNIT_TEXT_FILL_FORE_SCHEMECOLOR_INDEX" val="13"/>
  <p:tag name="KSO_WM_UNIT_TEXT_FILL_TYPE" val="1"/>
</p:tagLst>
</file>

<file path=ppt/tags/tag22.xml><?xml version="1.0" encoding="utf-8"?>
<p:tagLst xmlns:p="http://schemas.openxmlformats.org/presentationml/2006/main">
  <p:tag name="KSO_WM_TAG_VERSION" val="1.0"/>
  <p:tag name="KSO_WM_BEAUTIFY_FLAG" val="#wm#"/>
  <p:tag name="KSO_WM_TEMPLATE_CATEGORY" val="diagram"/>
  <p:tag name="KSO_WM_TEMPLATE_INDEX" val="20165040"/>
  <p:tag name="KSO_WM_UNIT_TYPE" val="m_i"/>
  <p:tag name="KSO_WM_UNIT_INDEX" val="1_8"/>
  <p:tag name="KSO_WM_UNIT_ID" val="diagram20165040_3*m_i*1_8"/>
  <p:tag name="KSO_WM_UNIT_LAYERLEVEL" val="1_1"/>
  <p:tag name="KSO_WM_DIAGRAM_GROUP_CODE" val="m1-1"/>
  <p:tag name="KSO_WM_UNIT_TEXT_FILL_FORE_SCHEMECOLOR_INDEX" val="13"/>
  <p:tag name="KSO_WM_UNIT_TEXT_FILL_TYPE" val="1"/>
</p:tagLst>
</file>

<file path=ppt/tags/tag23.xml><?xml version="1.0" encoding="utf-8"?>
<p:tagLst xmlns:p="http://schemas.openxmlformats.org/presentationml/2006/main">
  <p:tag name="KSO_WM_TAG_VERSION" val="1.0"/>
  <p:tag name="KSO_WM_BEAUTIFY_FLAG" val="#wm#"/>
  <p:tag name="KSO_WM_TEMPLATE_CATEGORY" val="diagram"/>
  <p:tag name="KSO_WM_TEMPLATE_INDEX" val="20165040"/>
  <p:tag name="KSO_WM_UNIT_TYPE" val="m_i"/>
  <p:tag name="KSO_WM_UNIT_INDEX" val="1_10"/>
  <p:tag name="KSO_WM_UNIT_ID" val="diagram20165040_3*m_i*1_10"/>
  <p:tag name="KSO_WM_UNIT_LAYERLEVEL" val="1_1"/>
  <p:tag name="KSO_WM_DIAGRAM_GROUP_CODE" val="m1-1"/>
  <p:tag name="KSO_WM_UNIT_TEXT_FILL_FORE_SCHEMECOLOR_INDEX" val="13"/>
  <p:tag name="KSO_WM_UNIT_TEXT_FILL_TYPE" val="1"/>
</p:tagLst>
</file>

<file path=ppt/tags/tag24.xml><?xml version="1.0" encoding="utf-8"?>
<p:tagLst xmlns:p="http://schemas.openxmlformats.org/presentationml/2006/main">
  <p:tag name="KSO_WM_TAG_VERSION" val="1.0"/>
  <p:tag name="KSO_WM_BEAUTIFY_FLAG" val="#wm#"/>
  <p:tag name="KSO_WM_TEMPLATE_CATEGORY" val="diagram"/>
  <p:tag name="KSO_WM_TEMPLATE_INDEX" val="20165040"/>
  <p:tag name="KSO_WM_UNIT_TYPE" val="m_i"/>
  <p:tag name="KSO_WM_UNIT_INDEX" val="1_5"/>
  <p:tag name="KSO_WM_UNIT_ID" val="diagram20165040_3*m_i*1_5"/>
  <p:tag name="KSO_WM_UNIT_LAYERLEVEL" val="1_1"/>
  <p:tag name="KSO_WM_DIAGRAM_GROUP_CODE" val="m1-1"/>
  <p:tag name="KSO_WM_UNIT_FILL_FORE_SCHEMECOLOR_INDEX" val="5"/>
  <p:tag name="KSO_WM_UNIT_FILL_TYPE" val="1"/>
  <p:tag name="KSO_WM_UNIT_LINE_FORE_SCHEMECOLOR_INDEX" val="5"/>
  <p:tag name="KSO_WM_UNIT_LINE_FILL_TYPE" val="2"/>
  <p:tag name="KSO_WM_UNIT_TEXT_FILL_FORE_SCHEMECOLOR_INDEX" val="13"/>
  <p:tag name="KSO_WM_UNIT_TEXT_FILL_TYPE" val="1"/>
</p:tagLst>
</file>

<file path=ppt/tags/tag25.xml><?xml version="1.0" encoding="utf-8"?>
<p:tagLst xmlns:p="http://schemas.openxmlformats.org/presentationml/2006/main">
  <p:tag name="KSO_WM_TAG_VERSION" val="1.0"/>
  <p:tag name="KSO_WM_BEAUTIFY_FLAG" val="#wm#"/>
  <p:tag name="KSO_WM_TEMPLATE_CATEGORY" val="diagram"/>
  <p:tag name="KSO_WM_TEMPLATE_INDEX" val="20165040"/>
  <p:tag name="KSO_WM_UNIT_TYPE" val="m_i"/>
  <p:tag name="KSO_WM_UNIT_INDEX" val="1_5"/>
  <p:tag name="KSO_WM_UNIT_ID" val="diagram20165040_3*m_i*1_5"/>
  <p:tag name="KSO_WM_UNIT_LAYERLEVEL" val="1_1"/>
  <p:tag name="KSO_WM_DIAGRAM_GROUP_CODE" val="m1-1"/>
  <p:tag name="KSO_WM_UNIT_FILL_FORE_SCHEMECOLOR_INDEX" val="5"/>
  <p:tag name="KSO_WM_UNIT_FILL_TYPE" val="1"/>
  <p:tag name="KSO_WM_UNIT_LINE_FORE_SCHEMECOLOR_INDEX" val="5"/>
  <p:tag name="KSO_WM_UNIT_LINE_FILL_TYPE" val="2"/>
  <p:tag name="KSO_WM_UNIT_TEXT_FILL_FORE_SCHEMECOLOR_INDEX" val="13"/>
  <p:tag name="KSO_WM_UNIT_TEXT_FILL_TYPE" val="1"/>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1_3_1"/>
  <p:tag name="KSO_WM_UNIT_ID" val="diagram160202_3*n_h_h_i*1_1_3_1"/>
  <p:tag name="KSO_WM_TEMPLATE_CATEGORY" val="diagram"/>
  <p:tag name="KSO_WM_TEMPLATE_INDEX" val="160202"/>
  <p:tag name="KSO_WM_UNIT_LAYERLEVEL" val="1_1_1_1"/>
  <p:tag name="KSO_WM_TAG_VERSION" val="1.0"/>
  <p:tag name="KSO_WM_BEAUTIFY_FLAG" val="#wm#"/>
  <p:tag name="KSO_WM_UNIT_LINE_FORE_SCHEMECOLOR_INDEX" val="14"/>
  <p:tag name="KSO_WM_UNIT_LINE_FILL_TYPE" val="2"/>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2_1"/>
  <p:tag name="KSO_WM_UNIT_ID" val="diagram160202_3*n_h_i*1_2_1"/>
  <p:tag name="KSO_WM_TEMPLATE_CATEGORY" val="diagram"/>
  <p:tag name="KSO_WM_TEMPLATE_INDEX" val="160202"/>
  <p:tag name="KSO_WM_UNIT_LAYERLEVEL" val="1_1_1"/>
  <p:tag name="KSO_WM_TAG_VERSION" val="1.0"/>
  <p:tag name="KSO_WM_BEAUTIFY_FLAG" val="#wm#"/>
  <p:tag name="KSO_WM_UNIT_FILL_FORE_SCHEMECOLOR_INDEX" val="14"/>
  <p:tag name="KSO_WM_UNIT_FILL_TYPE" val="1"/>
  <p:tag name="KSO_WM_UNIT_LINE_FORE_SCHEMECOLOR_INDEX" val="14"/>
  <p:tag name="KSO_WM_UNIT_LINE_FILL_TYPE" val="2"/>
  <p:tag name="KSO_WM_UNIT_TEXT_FILL_FORE_SCHEMECOLOR_INDEX" val="2"/>
  <p:tag name="KSO_WM_UNIT_TEXT_FILL_TYPE" val="1"/>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1_2_2"/>
  <p:tag name="KSO_WM_UNIT_ID" val="diagram160202_3*n_h_h_i*1_1_2_2"/>
  <p:tag name="KSO_WM_TEMPLATE_CATEGORY" val="diagram"/>
  <p:tag name="KSO_WM_TEMPLATE_INDEX" val="160202"/>
  <p:tag name="KSO_WM_UNIT_LAYERLEVEL" val="1_1_1_1"/>
  <p:tag name="KSO_WM_TAG_VERSION" val="1.0"/>
  <p:tag name="KSO_WM_BEAUTIFY_FLAG" val="#wm#"/>
  <p:tag name="KSO_WM_UNIT_FILL_FORE_SCHEMECOLOR_INDEX" val="14"/>
  <p:tag name="KSO_WM_UNIT_FILL_TYPE" val="1"/>
  <p:tag name="KSO_WM_UNIT_LINE_FORE_SCHEMECOLOR_INDEX" val="6"/>
  <p:tag name="KSO_WM_UNIT_LINE_FILL_TYPE" val="2"/>
  <p:tag name="KSO_WM_UNIT_TEXT_FILL_FORE_SCHEMECOLOR_INDEX" val="2"/>
  <p:tag name="KSO_WM_UNIT_TEXT_FILL_TYPE" val="1"/>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1_1_2"/>
  <p:tag name="KSO_WM_UNIT_ID" val="diagram160202_3*n_h_h_i*1_1_1_2"/>
  <p:tag name="KSO_WM_TEMPLATE_CATEGORY" val="diagram"/>
  <p:tag name="KSO_WM_TEMPLATE_INDEX" val="160202"/>
  <p:tag name="KSO_WM_UNIT_LAYERLEVEL" val="1_1_1_1"/>
  <p:tag name="KSO_WM_TAG_VERSION" val="1.0"/>
  <p:tag name="KSO_WM_BEAUTIFY_FLAG" val="#wm#"/>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1_3_2"/>
  <p:tag name="KSO_WM_UNIT_ID" val="diagram160202_3*n_h_h_i*1_1_3_2"/>
  <p:tag name="KSO_WM_TEMPLATE_CATEGORY" val="diagram"/>
  <p:tag name="KSO_WM_TEMPLATE_INDEX" val="160202"/>
  <p:tag name="KSO_WM_UNIT_LAYERLEVEL" val="1_1_1_1"/>
  <p:tag name="KSO_WM_TAG_VERSION" val="1.0"/>
  <p:tag name="KSO_WM_BEAUTIFY_FLAG" val="#wm#"/>
  <p:tag name="KSO_WM_UNIT_FILL_FORE_SCHEMECOLOR_INDEX" val="14"/>
  <p:tag name="KSO_WM_UNIT_FILL_TYPE" val="1"/>
  <p:tag name="KSO_WM_UNIT_LINE_FORE_SCHEMECOLOR_INDEX" val="7"/>
  <p:tag name="KSO_WM_UNIT_LINE_FILL_TYPE" val="2"/>
  <p:tag name="KSO_WM_UNIT_TEXT_FILL_FORE_SCHEMECOLOR_INDEX" val="2"/>
  <p:tag name="KSO_WM_UNIT_TEXT_FILL_TYPE" val="1"/>
</p:tagLst>
</file>

<file path=ppt/tags/tag8.xml><?xml version="1.0" encoding="utf-8"?>
<p:tagLst xmlns:p="http://schemas.openxmlformats.org/presentationml/2006/main">
  <p:tag name="KSO_WM_UNIT_PRESET_TEXT" val="添加标题"/>
  <p:tag name="KSO_WM_UNIT_NOCLEAR" val="0"/>
  <p:tag name="KSO_WM_UNIT_VALUE" val="7"/>
  <p:tag name="KSO_WM_UNIT_HIGHLIGHT" val="0"/>
  <p:tag name="KSO_WM_UNIT_COMPATIBLE" val="0"/>
  <p:tag name="KSO_WM_UNIT_DIAGRAM_ISNUMVISUAL" val="0"/>
  <p:tag name="KSO_WM_UNIT_DIAGRAM_ISREFERUNIT" val="0"/>
  <p:tag name="KSO_WM_DIAGRAM_GROUP_CODE" val="n1-1"/>
  <p:tag name="KSO_WM_UNIT_TYPE" val="n_h_h_f"/>
  <p:tag name="KSO_WM_UNIT_INDEX" val="1_1_1_1"/>
  <p:tag name="KSO_WM_UNIT_ID" val="diagram160202_3*n_h_h_f*1_1_1_1"/>
  <p:tag name="KSO_WM_TEMPLATE_CATEGORY" val="diagram"/>
  <p:tag name="KSO_WM_TEMPLATE_INDEX" val="160202"/>
  <p:tag name="KSO_WM_UNIT_LAYERLEVEL" val="1_1_1_1"/>
  <p:tag name="KSO_WM_TAG_VERSION" val="1.0"/>
  <p:tag name="KSO_WM_BEAUTIFY_FLAG" val="#wm#"/>
  <p:tag name="KSO_WM_UNIT_TEXT_FILL_FORE_SCHEMECOLOR_INDEX" val="5"/>
  <p:tag name="KSO_WM_UNIT_TEXT_FILL_TYPE" val="1"/>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1_1_3"/>
  <p:tag name="KSO_WM_UNIT_ID" val="diagram160202_3*n_h_h_i*1_1_1_3"/>
  <p:tag name="KSO_WM_TEMPLATE_CATEGORY" val="diagram"/>
  <p:tag name="KSO_WM_TEMPLATE_INDEX" val="160202"/>
  <p:tag name="KSO_WM_UNIT_LAYERLEVEL" val="1_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1726</Words>
  <Application>WPS 演示</Application>
  <PresentationFormat>宽屏</PresentationFormat>
  <Paragraphs>130</Paragraphs>
  <Slides>22</Slides>
  <Notes>42</Notes>
  <HiddenSlides>0</HiddenSlides>
  <MMClips>2</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22</vt:i4>
      </vt:variant>
    </vt:vector>
  </HeadingPairs>
  <TitlesOfParts>
    <vt:vector size="42" baseType="lpstr">
      <vt:lpstr>Arial</vt:lpstr>
      <vt:lpstr>宋体</vt:lpstr>
      <vt:lpstr>Wingdings</vt:lpstr>
      <vt:lpstr>微软雅黑</vt:lpstr>
      <vt:lpstr>Agency FB</vt:lpstr>
      <vt:lpstr>黑体</vt:lpstr>
      <vt:lpstr>Calibri</vt:lpstr>
      <vt:lpstr>Arial Black</vt:lpstr>
      <vt:lpstr>Stencil</vt:lpstr>
      <vt:lpstr>Source Sans Pro ExtraLight</vt:lpstr>
      <vt:lpstr>Lato Light</vt:lpstr>
      <vt:lpstr>Segoe Print</vt:lpstr>
      <vt:lpstr>Times New Roman</vt:lpstr>
      <vt:lpstr>Arial Unicode MS</vt:lpstr>
      <vt:lpstr>Calibri Light</vt:lpstr>
      <vt:lpstr>华文新魏</vt:lpstr>
      <vt:lpstr>Verdana</vt:lpstr>
      <vt:lpstr>Gulim</vt:lpstr>
      <vt:lpstr>华文宋体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dc:title>
  <dc:creator>王凌燕</dc:creator>
  <cp:lastModifiedBy>小杰</cp:lastModifiedBy>
  <cp:revision>261</cp:revision>
  <dcterms:created xsi:type="dcterms:W3CDTF">2018-01-20T05:38:00Z</dcterms:created>
  <dcterms:modified xsi:type="dcterms:W3CDTF">2020-04-25T03:40:51Z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2052-11.1.0.9584</vt:lpwstr>
  </property>
</Properties>
</file>