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emf" ContentType="image/x-emf"/>
  <Default Extension="wdp" ContentType="image/vnd.ms-photo"/>
  <Default Extension="wmv" ContentType="video/x-ms-wmv"/>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3"/>
  </p:handoutMasterIdLst>
  <p:sldIdLst>
    <p:sldId id="256" r:id="rId3"/>
    <p:sldId id="259" r:id="rId5"/>
    <p:sldId id="312" r:id="rId6"/>
    <p:sldId id="313" r:id="rId7"/>
    <p:sldId id="311" r:id="rId8"/>
    <p:sldId id="270" r:id="rId9"/>
    <p:sldId id="351" r:id="rId10"/>
    <p:sldId id="352" r:id="rId11"/>
    <p:sldId id="353" r:id="rId12"/>
    <p:sldId id="260" r:id="rId13"/>
    <p:sldId id="347" r:id="rId14"/>
    <p:sldId id="348" r:id="rId15"/>
    <p:sldId id="349" r:id="rId16"/>
    <p:sldId id="271" r:id="rId17"/>
    <p:sldId id="328" r:id="rId18"/>
    <p:sldId id="272" r:id="rId19"/>
    <p:sldId id="333" r:id="rId20"/>
    <p:sldId id="350" r:id="rId21"/>
    <p:sldId id="338" r:id="rId22"/>
    <p:sldId id="274" r:id="rId23"/>
    <p:sldId id="341" r:id="rId24"/>
    <p:sldId id="342" r:id="rId25"/>
    <p:sldId id="354" r:id="rId26"/>
    <p:sldId id="355" r:id="rId27"/>
    <p:sldId id="357" r:id="rId28"/>
    <p:sldId id="356" r:id="rId29"/>
    <p:sldId id="358" r:id="rId30"/>
    <p:sldId id="345" r:id="rId31"/>
    <p:sldId id="302" r:id="rId3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27" autoAdjust="0"/>
    <p:restoredTop sz="94151" autoAdjust="0"/>
  </p:normalViewPr>
  <p:slideViewPr>
    <p:cSldViewPr snapToGrid="0">
      <p:cViewPr varScale="1">
        <p:scale>
          <a:sx n="72" d="100"/>
          <a:sy n="72" d="100"/>
        </p:scale>
        <p:origin x="498"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308"/>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handoutMaster" Target="handoutMasters/handoutMaster1.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56EBDE-636B-4CC0-A3A0-919CD8A5E3F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217028-66BA-411D-BDB6-6C50FE8DD96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217028-66BA-411D-BDB6-6C50FE8DD96E}"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217028-66BA-411D-BDB6-6C50FE8DD96E}"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217028-66BA-411D-BDB6-6C50FE8DD96E}"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217028-66BA-411D-BDB6-6C50FE8DD96E}"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217028-66BA-411D-BDB6-6C50FE8DD96E}"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217028-66BA-411D-BDB6-6C50FE8DD96E}"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217028-66BA-411D-BDB6-6C50FE8DD96E}"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217028-66BA-411D-BDB6-6C50FE8DD96E}"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217028-66BA-411D-BDB6-6C50FE8DD96E}"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217028-66BA-411D-BDB6-6C50FE8DD96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217028-66BA-411D-BDB6-6C50FE8DD96E}"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217028-66BA-411D-BDB6-6C50FE8DD96E}"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217028-66BA-411D-BDB6-6C50FE8DD96E}"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217028-66BA-411D-BDB6-6C50FE8DD96E}"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217028-66BA-411D-BDB6-6C50FE8DD96E}"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217028-66BA-411D-BDB6-6C50FE8DD96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217028-66BA-411D-BDB6-6C50FE8DD96E}"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217028-66BA-411D-BDB6-6C50FE8DD96E}"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217028-66BA-411D-BDB6-6C50FE8DD96E}"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217028-66BA-411D-BDB6-6C50FE8DD96E}"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217028-66BA-411D-BDB6-6C50FE8DD96E}"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217028-66BA-411D-BDB6-6C50FE8DD96E}"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217028-66BA-411D-BDB6-6C50FE8DD96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image" Target="../media/image2.png"/><Relationship Id="rId5" Type="http://schemas.microsoft.com/office/2007/relationships/media" Target="../media/media2.mp4"/><Relationship Id="rId4" Type="http://schemas.openxmlformats.org/officeDocument/2006/relationships/image" Target="../media/image1.png"/><Relationship Id="rId3" Type="http://schemas.microsoft.com/office/2007/relationships/media" Target="../media/media1.wmv"/><Relationship Id="rId2" Type="http://schemas.openxmlformats.org/officeDocument/2006/relationships/video" Target="NULL"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image" Target="../media/image2.png"/><Relationship Id="rId3" Type="http://schemas.microsoft.com/office/2007/relationships/media" Target="../media/media2.mp4"/><Relationship Id="rId2" Type="http://schemas.openxmlformats.org/officeDocument/2006/relationships/video" Target="NULL"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前~2">
            <a:hlinkClick r:id="" action="ppaction://media"/>
          </p:cNvPr>
          <p:cNvPicPr>
            <a:picLocks noChangeAspect="1"/>
          </p:cNvPicPr>
          <p:nvPr userDrawn="1">
            <a:videoFile r:link="rId2"/>
            <p:extLst>
              <p:ext uri="{DAA4B4D4-6D71-4841-9C94-3DE7FCFB9230}">
                <p14:media xmlns:p14="http://schemas.microsoft.com/office/powerpoint/2010/main" r:embed="rId3">
                  <p14:trim end="7981.000000"/>
                </p14:media>
              </p:ext>
            </p:extLst>
          </p:nvPr>
        </p:nvPicPr>
        <p:blipFill>
          <a:blip r:embed="rId4"/>
          <a:stretch>
            <a:fillRect/>
          </a:stretch>
        </p:blipFill>
        <p:spPr>
          <a:xfrm>
            <a:off x="0" y="0"/>
            <a:ext cx="12192000" cy="6858000"/>
          </a:xfrm>
          <a:prstGeom prst="rect">
            <a:avLst/>
          </a:prstGeom>
        </p:spPr>
      </p:pic>
      <p:pic>
        <p:nvPicPr>
          <p:cNvPr id="8" name="fxlsbYlh3u8lNQnyxTa@@sd">
            <a:hlinkClick r:id="" action="ppaction://media"/>
          </p:cNvPr>
          <p:cNvPicPr>
            <a:picLocks noChangeAspect="1"/>
          </p:cNvPicPr>
          <p:nvPr userDrawn="1">
            <a:videoFile r:link="rId2"/>
            <p:extLst>
              <p:ext uri="{DAA4B4D4-6D71-4841-9C94-3DE7FCFB9230}">
                <p14:media xmlns:p14="http://schemas.microsoft.com/office/powerpoint/2010/main" r:embed="rId5">
                  <p14:trim end="1853.000000"/>
                </p14:media>
              </p:ext>
            </p:extLst>
          </p:nvPr>
        </p:nvPicPr>
        <p:blipFill>
          <a:blip r:embed="rId6"/>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385" fill="hold"/>
                                        <p:tgtEl>
                                          <p:spTgt spid="7"/>
                                        </p:tgtEl>
                                      </p:cBhvr>
                                    </p:cmd>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10000"/>
                                        <p:tgtEl>
                                          <p:spTgt spid="8"/>
                                        </p:tgtEl>
                                      </p:cBhvr>
                                    </p:animEffect>
                                  </p:childTnLst>
                                </p:cTn>
                              </p:par>
                              <p:par>
                                <p:cTn id="10" presetID="1" presetClass="mediacall" presetSubtype="0" fill="hold" nodeType="withEffect">
                                  <p:stCondLst>
                                    <p:cond delay="0"/>
                                  </p:stCondLst>
                                  <p:childTnLst>
                                    <p:cmd type="call" cmd="playFrom(0.0)">
                                      <p:cBhvr>
                                        <p:cTn id="11" dur="1314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7"/>
                                        </p:tgtEl>
                                      </p:cBhvr>
                                    </p:cmd>
                                  </p:childTnLst>
                                </p:cTn>
                              </p:par>
                            </p:childTnLst>
                          </p:cTn>
                        </p:par>
                      </p:childTnLst>
                    </p:cTn>
                  </p:par>
                </p:childTnLst>
              </p:cTn>
              <p:nextCondLst>
                <p:cond evt="onClick" delay="0">
                  <p:tgtEl>
                    <p:spTgt spid="7"/>
                  </p:tgtEl>
                </p:cond>
              </p:nextCondLst>
            </p:seq>
            <p:video>
              <p:cMediaNode vol="80000">
                <p:cTn id="22" repeatCount="indefinite" fill="hold" display="0">
                  <p:stCondLst>
                    <p:cond delay="indefinite"/>
                  </p:stCondLst>
                </p:cTn>
                <p:tgtEl>
                  <p:spTgt spid="8"/>
                </p:tgtEl>
              </p:cMediaNode>
            </p:video>
            <p:video>
              <p:cMediaNode vol="80000">
                <p:cTn id="23" fill="hold" display="0">
                  <p:stCondLst>
                    <p:cond delay="indefinite"/>
                  </p:stCondLst>
                </p:cTn>
                <p:tgtEl>
                  <p:spTgt spid="7"/>
                </p:tgtEl>
              </p:cMediaNode>
            </p:vide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fxlsbYlh3u8lNQnyxTa@@sd">
            <a:hlinkClick r:id="" action="ppaction://media"/>
          </p:cNvPr>
          <p:cNvPicPr>
            <a:picLocks noChangeAspect="1"/>
          </p:cNvPicPr>
          <p:nvPr userDrawn="1">
            <a:videoFile r:link="rId2"/>
            <p:extLst>
              <p:ext uri="{DAA4B4D4-6D71-4841-9C94-3DE7FCFB9230}">
                <p14:media xmlns:p14="http://schemas.microsoft.com/office/powerpoint/2010/main" r:embed="rId3">
                  <p14:trim end="1853.000000"/>
                </p14:media>
              </p:ext>
            </p:extLst>
          </p:nvPr>
        </p:nvPicPr>
        <p:blipFill>
          <a:blip r:embed="rId4"/>
          <a:stretch>
            <a:fillRect/>
          </a:stretch>
        </p:blipFill>
        <p:spPr>
          <a:xfrm>
            <a:off x="0" y="0"/>
            <a:ext cx="12192000" cy="6858000"/>
          </a:xfrm>
          <a:prstGeom prst="rect">
            <a:avLst/>
          </a:prstGeom>
        </p:spPr>
      </p:pic>
      <p:sp>
        <p:nvSpPr>
          <p:cNvPr id="8" name="矩形 7"/>
          <p:cNvSpPr/>
          <p:nvPr userDrawn="1"/>
        </p:nvSpPr>
        <p:spPr>
          <a:xfrm>
            <a:off x="0" y="1932405"/>
            <a:ext cx="12192000" cy="4925595"/>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14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3840" r="19468"/>
          <a:stretch>
            <a:fillRect/>
          </a:stretch>
        </p:blipFill>
        <p:spPr>
          <a:xfrm>
            <a:off x="0" y="0"/>
            <a:ext cx="12192001" cy="6858000"/>
          </a:xfrm>
          <a:prstGeom prst="rect">
            <a:avLst/>
          </a:prstGeom>
        </p:spPr>
      </p:pic>
      <p:sp>
        <p:nvSpPr>
          <p:cNvPr id="8" name="矩形 7"/>
          <p:cNvSpPr/>
          <p:nvPr userDrawn="1"/>
        </p:nvSpPr>
        <p:spPr>
          <a:xfrm>
            <a:off x="1" y="0"/>
            <a:ext cx="12192000" cy="6858000"/>
          </a:xfrm>
          <a:prstGeom prst="rect">
            <a:avLst/>
          </a:prstGeom>
          <a:gradFill flip="none" rotWithShape="1">
            <a:gsLst>
              <a:gs pos="0">
                <a:srgbClr val="06001C">
                  <a:alpha val="0"/>
                </a:srgbClr>
              </a:gs>
              <a:gs pos="100000">
                <a:srgbClr val="06001C"/>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srcRect l="2676" t="13262" r="34397" b="22052"/>
          <a:stretch>
            <a:fillRect/>
          </a:stretch>
        </p:blipFill>
        <p:spPr>
          <a:xfrm>
            <a:off x="-1" y="-1"/>
            <a:ext cx="12192001" cy="6858001"/>
          </a:xfrm>
          <a:prstGeom prst="rect">
            <a:avLst/>
          </a:prstGeom>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10" name="矩形 9"/>
          <p:cNvSpPr/>
          <p:nvPr userDrawn="1"/>
        </p:nvSpPr>
        <p:spPr>
          <a:xfrm>
            <a:off x="0" y="0"/>
            <a:ext cx="12192000" cy="6858000"/>
          </a:xfrm>
          <a:prstGeom prst="rect">
            <a:avLst/>
          </a:prstGeom>
          <a:gradFill flip="none" rotWithShape="1">
            <a:gsLst>
              <a:gs pos="0">
                <a:srgbClr val="15A5B8"/>
              </a:gs>
              <a:gs pos="59000">
                <a:srgbClr val="0070C0"/>
              </a:gs>
              <a:gs pos="97000">
                <a:srgbClr val="17434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userDrawn="1"/>
        </p:nvPicPr>
        <p:blipFill rotWithShape="1">
          <a:blip r:embed="rId2"/>
          <a:srcRect r="32437" b="30591"/>
          <a:stretch>
            <a:fillRect/>
          </a:stretch>
        </p:blipFill>
        <p:spPr>
          <a:xfrm>
            <a:off x="-1" y="0"/>
            <a:ext cx="12192001" cy="6858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EC2248D-23EA-4282-BDD4-C5422A7739E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259521F-E503-486D-8F2C-822C53B7C095}"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7" name="文本框 6"/>
          <p:cNvSpPr txBox="1"/>
          <p:nvPr userDrawn="1"/>
        </p:nvSpPr>
        <p:spPr>
          <a:xfrm>
            <a:off x="1652742" y="1169650"/>
            <a:ext cx="9023106" cy="2954069"/>
          </a:xfrm>
          <a:prstGeom prst="rect">
            <a:avLst/>
          </a:prstGeom>
          <a:noFill/>
        </p:spPr>
        <p:txBody>
          <a:bodyPr wrap="square" rtlCol="0">
            <a:spAutoFit/>
          </a:bodyPr>
          <a:lstStyle/>
          <a:p>
            <a:pPr algn="ctr" defTabSz="457200">
              <a:lnSpc>
                <a:spcPct val="150000"/>
              </a:lnSpc>
            </a:pPr>
            <a:r>
              <a:rPr lang="zh-CN" altLang="en-US" sz="2800" b="1" dirty="0">
                <a:solidFill>
                  <a:schemeClr val="bg1"/>
                </a:solidFill>
                <a:latin typeface="微软雅黑" panose="020B0503020204020204" pitchFamily="34" charset="-122"/>
                <a:ea typeface="微软雅黑" panose="020B0503020204020204" pitchFamily="34" charset="-122"/>
              </a:rPr>
              <a:t>版权声明</a:t>
            </a:r>
            <a:endParaRPr lang="zh-CN" altLang="en-US" sz="2800" b="1" dirty="0">
              <a:solidFill>
                <a:schemeClr val="bg1"/>
              </a:solidFill>
              <a:latin typeface="微软雅黑" panose="020B0503020204020204" pitchFamily="34" charset="-122"/>
              <a:ea typeface="微软雅黑" panose="020B0503020204020204" pitchFamily="34" charset="-122"/>
            </a:endParaRPr>
          </a:p>
          <a:p>
            <a:pPr algn="just" defTabSz="457200">
              <a:lnSpc>
                <a:spcPct val="150000"/>
              </a:lnSpc>
            </a:pPr>
            <a:endParaRPr lang="zh-CN" altLang="en-US" sz="1200" dirty="0">
              <a:solidFill>
                <a:schemeClr val="bg1"/>
              </a:solidFill>
              <a:latin typeface="微软雅黑" panose="020B0503020204020204" pitchFamily="34" charset="-122"/>
              <a:ea typeface="微软雅黑" panose="020B0503020204020204" pitchFamily="34" charset="-122"/>
            </a:endParaRPr>
          </a:p>
          <a:p>
            <a:pPr algn="just" defTabSz="457200">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感谢您下载觅知网平台上提供的</a:t>
            </a:r>
            <a:r>
              <a:rPr lang="en-US" altLang="zh-CN" sz="1200" dirty="0">
                <a:solidFill>
                  <a:schemeClr val="bg1"/>
                </a:solidFill>
                <a:latin typeface="微软雅黑" panose="020B0503020204020204" pitchFamily="34" charset="-122"/>
                <a:ea typeface="微软雅黑" panose="020B0503020204020204" pitchFamily="34" charset="-122"/>
              </a:rPr>
              <a:t>PPT</a:t>
            </a:r>
            <a:r>
              <a:rPr lang="zh-CN" altLang="en-US" sz="1200" dirty="0">
                <a:solidFill>
                  <a:schemeClr val="bg1"/>
                </a:solidFill>
                <a:latin typeface="微软雅黑" panose="020B0503020204020204" pitchFamily="34" charset="-122"/>
                <a:ea typeface="微软雅黑" panose="020B0503020204020204" pitchFamily="34" charset="-122"/>
              </a:rPr>
              <a:t>作品，为了您和觅知网以及原创作者的利益，请勿复制、传播、销售，否则将承担法律责任！觅知网将对作品进行维权，按照传播下载次数进行十倍的索取赔偿！</a:t>
            </a:r>
            <a:endParaRPr lang="en-US" altLang="zh-CN" sz="1200" dirty="0">
              <a:solidFill>
                <a:schemeClr val="bg1"/>
              </a:solidFill>
              <a:latin typeface="微软雅黑" panose="020B0503020204020204" pitchFamily="34" charset="-122"/>
              <a:ea typeface="微软雅黑" panose="020B0503020204020204" pitchFamily="34" charset="-122"/>
            </a:endParaRPr>
          </a:p>
          <a:p>
            <a:pPr algn="just" defTabSz="457200">
              <a:lnSpc>
                <a:spcPct val="150000"/>
              </a:lnSpc>
            </a:pPr>
            <a:endParaRPr lang="zh-CN" altLang="en-US" sz="1200" dirty="0">
              <a:solidFill>
                <a:schemeClr val="bg1"/>
              </a:solidFill>
              <a:latin typeface="微软雅黑" panose="020B0503020204020204" pitchFamily="34" charset="-122"/>
              <a:ea typeface="微软雅黑" panose="020B0503020204020204" pitchFamily="34" charset="-122"/>
            </a:endParaRPr>
          </a:p>
          <a:p>
            <a:pPr algn="just" defTabSz="457200">
              <a:lnSpc>
                <a:spcPct val="150000"/>
              </a:lnSpc>
            </a:pPr>
            <a:r>
              <a:rPr lang="en-US" altLang="zh-CN" sz="1200" dirty="0">
                <a:solidFill>
                  <a:schemeClr val="bg1"/>
                </a:solidFill>
                <a:latin typeface="微软雅黑" panose="020B0503020204020204" pitchFamily="34" charset="-122"/>
                <a:ea typeface="微软雅黑" panose="020B0503020204020204" pitchFamily="34" charset="-122"/>
              </a:rPr>
              <a:t>1.</a:t>
            </a:r>
            <a:r>
              <a:rPr lang="zh-CN" altLang="en-US" sz="1200" dirty="0">
                <a:solidFill>
                  <a:schemeClr val="bg1"/>
                </a:solidFill>
                <a:latin typeface="微软雅黑" panose="020B0503020204020204" pitchFamily="34" charset="-122"/>
                <a:ea typeface="微软雅黑" panose="020B0503020204020204" pitchFamily="34" charset="-122"/>
              </a:rPr>
              <a:t>在觅知网出售的</a:t>
            </a:r>
            <a:r>
              <a:rPr lang="en-US" altLang="zh-CN" sz="1200" dirty="0">
                <a:solidFill>
                  <a:schemeClr val="bg1"/>
                </a:solidFill>
                <a:latin typeface="微软雅黑" panose="020B0503020204020204" pitchFamily="34" charset="-122"/>
                <a:ea typeface="微软雅黑" panose="020B0503020204020204" pitchFamily="34" charset="-122"/>
              </a:rPr>
              <a:t>PPT</a:t>
            </a:r>
            <a:r>
              <a:rPr lang="zh-CN" altLang="en-US" sz="1200" dirty="0">
                <a:solidFill>
                  <a:schemeClr val="bg1"/>
                </a:solidFill>
                <a:latin typeface="微软雅黑" panose="020B0503020204020204" pitchFamily="34" charset="-122"/>
                <a:ea typeface="微软雅黑" panose="020B0503020204020204" pitchFamily="34" charset="-122"/>
              </a:rPr>
              <a:t>模板是免版税类（</a:t>
            </a:r>
            <a:r>
              <a:rPr lang="en-US" altLang="zh-CN" sz="1200" dirty="0">
                <a:solidFill>
                  <a:schemeClr val="bg1"/>
                </a:solidFill>
                <a:latin typeface="微软雅黑" panose="020B0503020204020204" pitchFamily="34" charset="-122"/>
                <a:ea typeface="微软雅黑" panose="020B0503020204020204" pitchFamily="34" charset="-122"/>
              </a:rPr>
              <a:t>RF</a:t>
            </a:r>
            <a:r>
              <a:rPr lang="zh-CN" altLang="en-US" sz="1200" dirty="0">
                <a:solidFill>
                  <a:schemeClr val="bg1"/>
                </a:solidFill>
                <a:latin typeface="微软雅黑" panose="020B0503020204020204" pitchFamily="34" charset="-122"/>
                <a:ea typeface="微软雅黑" panose="020B0503020204020204" pitchFamily="34" charset="-122"/>
              </a:rPr>
              <a:t>：</a:t>
            </a:r>
            <a:r>
              <a:rPr lang="en-US" altLang="zh-CN" sz="1200" dirty="0">
                <a:solidFill>
                  <a:schemeClr val="bg1"/>
                </a:solidFill>
                <a:latin typeface="微软雅黑" panose="020B0503020204020204" pitchFamily="34" charset="-122"/>
                <a:ea typeface="微软雅黑" panose="020B0503020204020204" pitchFamily="34" charset="-122"/>
              </a:rPr>
              <a:t>Royalty-Free</a:t>
            </a:r>
            <a:r>
              <a:rPr lang="zh-CN" altLang="en-US" sz="1200" dirty="0">
                <a:solidFill>
                  <a:schemeClr val="bg1"/>
                </a:solidFill>
                <a:latin typeface="微软雅黑" panose="020B0503020204020204" pitchFamily="34" charset="-122"/>
                <a:ea typeface="微软雅黑" panose="020B0503020204020204" pitchFamily="34" charset="-122"/>
              </a:rPr>
              <a:t>）正版受</a:t>
            </a:r>
            <a:r>
              <a:rPr lang="en-US" altLang="zh-CN" sz="1200" dirty="0">
                <a:solidFill>
                  <a:schemeClr val="bg1"/>
                </a:solidFill>
                <a:latin typeface="微软雅黑" panose="020B0503020204020204" pitchFamily="34" charset="-122"/>
                <a:ea typeface="微软雅黑" panose="020B0503020204020204" pitchFamily="34" charset="-122"/>
              </a:rPr>
              <a:t>《</a:t>
            </a:r>
            <a:r>
              <a:rPr lang="zh-CN" altLang="en-US" sz="120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200" dirty="0">
                <a:solidFill>
                  <a:schemeClr val="bg1"/>
                </a:solidFill>
                <a:latin typeface="微软雅黑" panose="020B0503020204020204" pitchFamily="34" charset="-122"/>
                <a:ea typeface="微软雅黑" panose="020B0503020204020204" pitchFamily="34" charset="-122"/>
              </a:rPr>
              <a:t>》</a:t>
            </a:r>
            <a:r>
              <a:rPr lang="zh-CN" altLang="en-US" sz="1200" dirty="0">
                <a:solidFill>
                  <a:schemeClr val="bg1"/>
                </a:solidFill>
                <a:latin typeface="微软雅黑" panose="020B0503020204020204" pitchFamily="34" charset="-122"/>
                <a:ea typeface="微软雅黑" panose="020B0503020204020204" pitchFamily="34" charset="-122"/>
              </a:rPr>
              <a:t>和</a:t>
            </a:r>
            <a:r>
              <a:rPr lang="en-US" altLang="zh-CN" sz="1200" dirty="0">
                <a:solidFill>
                  <a:schemeClr val="bg1"/>
                </a:solidFill>
                <a:latin typeface="微软雅黑" panose="020B0503020204020204" pitchFamily="34" charset="-122"/>
                <a:ea typeface="微软雅黑" panose="020B0503020204020204" pitchFamily="34" charset="-122"/>
              </a:rPr>
              <a:t>《</a:t>
            </a:r>
            <a:r>
              <a:rPr lang="zh-CN" altLang="en-US" sz="1200" dirty="0">
                <a:solidFill>
                  <a:schemeClr val="bg1"/>
                </a:solidFill>
                <a:latin typeface="微软雅黑" panose="020B0503020204020204" pitchFamily="34" charset="-122"/>
                <a:ea typeface="微软雅黑" panose="020B0503020204020204" pitchFamily="34" charset="-122"/>
              </a:rPr>
              <a:t>世界版权公约</a:t>
            </a:r>
            <a:r>
              <a:rPr lang="en-US" altLang="zh-CN" sz="1200" dirty="0">
                <a:solidFill>
                  <a:schemeClr val="bg1"/>
                </a:solidFill>
                <a:latin typeface="微软雅黑" panose="020B0503020204020204" pitchFamily="34" charset="-122"/>
                <a:ea typeface="微软雅黑" panose="020B0503020204020204" pitchFamily="34" charset="-122"/>
              </a:rPr>
              <a:t>》</a:t>
            </a:r>
            <a:r>
              <a:rPr lang="zh-CN" altLang="en-US" sz="1200" dirty="0">
                <a:solidFill>
                  <a:schemeClr val="bg1"/>
                </a:solidFill>
                <a:latin typeface="微软雅黑" panose="020B0503020204020204" pitchFamily="34" charset="-122"/>
                <a:ea typeface="微软雅黑" panose="020B0503020204020204" pitchFamily="34" charset="-122"/>
              </a:rPr>
              <a:t>的保护，作品的所有权、版权和著作权归觅知网所有，您下载的是</a:t>
            </a:r>
            <a:r>
              <a:rPr lang="en-US" altLang="zh-CN" sz="1200" dirty="0">
                <a:solidFill>
                  <a:schemeClr val="bg1"/>
                </a:solidFill>
                <a:latin typeface="微软雅黑" panose="020B0503020204020204" pitchFamily="34" charset="-122"/>
                <a:ea typeface="微软雅黑" panose="020B0503020204020204" pitchFamily="34" charset="-122"/>
              </a:rPr>
              <a:t>PPT</a:t>
            </a:r>
            <a:r>
              <a:rPr lang="zh-CN" altLang="en-US" sz="1200" dirty="0">
                <a:solidFill>
                  <a:schemeClr val="bg1"/>
                </a:solidFill>
                <a:latin typeface="微软雅黑" panose="020B0503020204020204" pitchFamily="34" charset="-122"/>
                <a:ea typeface="微软雅黑" panose="020B0503020204020204" pitchFamily="34" charset="-122"/>
              </a:rPr>
              <a:t>模板素材的使用权。</a:t>
            </a:r>
            <a:endParaRPr lang="zh-CN" altLang="en-US" sz="1200" dirty="0">
              <a:solidFill>
                <a:schemeClr val="bg1"/>
              </a:solidFill>
              <a:latin typeface="微软雅黑" panose="020B0503020204020204" pitchFamily="34" charset="-122"/>
              <a:ea typeface="微软雅黑" panose="020B0503020204020204" pitchFamily="34" charset="-122"/>
            </a:endParaRPr>
          </a:p>
          <a:p>
            <a:pPr algn="just" defTabSz="457200">
              <a:lnSpc>
                <a:spcPct val="150000"/>
              </a:lnSpc>
            </a:pPr>
            <a:r>
              <a:rPr lang="en-US" altLang="zh-CN" sz="1200" dirty="0">
                <a:solidFill>
                  <a:schemeClr val="bg1"/>
                </a:solidFill>
                <a:latin typeface="微软雅黑" panose="020B0503020204020204" pitchFamily="34" charset="-122"/>
                <a:ea typeface="微软雅黑" panose="020B0503020204020204" pitchFamily="34" charset="-122"/>
              </a:rPr>
              <a:t>2.</a:t>
            </a:r>
            <a:r>
              <a:rPr lang="zh-CN" altLang="en-US" sz="1200" dirty="0">
                <a:solidFill>
                  <a:schemeClr val="bg1"/>
                </a:solidFill>
                <a:latin typeface="微软雅黑" panose="020B0503020204020204" pitchFamily="34" charset="-122"/>
                <a:ea typeface="微软雅黑" panose="020B0503020204020204" pitchFamily="34" charset="-122"/>
              </a:rPr>
              <a:t>不得将觅知网的</a:t>
            </a:r>
            <a:r>
              <a:rPr lang="en-US" altLang="zh-CN" sz="1200" dirty="0">
                <a:solidFill>
                  <a:schemeClr val="bg1"/>
                </a:solidFill>
                <a:latin typeface="微软雅黑" panose="020B0503020204020204" pitchFamily="34" charset="-122"/>
                <a:ea typeface="微软雅黑" panose="020B0503020204020204" pitchFamily="34" charset="-122"/>
              </a:rPr>
              <a:t>PPT</a:t>
            </a:r>
            <a:r>
              <a:rPr lang="zh-CN" altLang="en-US" sz="1200" dirty="0">
                <a:solidFill>
                  <a:schemeClr val="bg1"/>
                </a:solidFill>
                <a:latin typeface="微软雅黑" panose="020B0503020204020204" pitchFamily="34" charset="-122"/>
                <a:ea typeface="微软雅黑" panose="020B0503020204020204" pitchFamily="34" charset="-122"/>
              </a:rPr>
              <a:t>模板、</a:t>
            </a:r>
            <a:r>
              <a:rPr lang="en-US" altLang="zh-CN" sz="1200" dirty="0">
                <a:solidFill>
                  <a:schemeClr val="bg1"/>
                </a:solidFill>
                <a:latin typeface="微软雅黑" panose="020B0503020204020204" pitchFamily="34" charset="-122"/>
                <a:ea typeface="微软雅黑" panose="020B0503020204020204" pitchFamily="34" charset="-122"/>
              </a:rPr>
              <a:t>PPT</a:t>
            </a:r>
            <a:r>
              <a:rPr lang="zh-CN" altLang="en-US" sz="120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8" name="文本框 7"/>
          <p:cNvSpPr txBox="1"/>
          <p:nvPr userDrawn="1"/>
        </p:nvSpPr>
        <p:spPr>
          <a:xfrm>
            <a:off x="1652741" y="4985563"/>
            <a:ext cx="7296131" cy="36838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just" defTabSz="457200"/>
            <a:r>
              <a:rPr lang="zh-CN" altLang="en-US" sz="1800" b="1" dirty="0">
                <a:solidFill>
                  <a:schemeClr val="bg1"/>
                </a:solidFill>
              </a:rPr>
              <a:t>更多精品</a:t>
            </a:r>
            <a:r>
              <a:rPr lang="en-US" altLang="zh-CN" sz="1800" b="1" dirty="0">
                <a:solidFill>
                  <a:schemeClr val="bg1"/>
                </a:solidFill>
              </a:rPr>
              <a:t>PPT</a:t>
            </a:r>
            <a:r>
              <a:rPr lang="zh-CN" altLang="en-US" sz="1800" b="1" dirty="0">
                <a:solidFill>
                  <a:schemeClr val="bg1"/>
                </a:solidFill>
              </a:rPr>
              <a:t>模板：</a:t>
            </a:r>
            <a:r>
              <a:rPr lang="en-US" altLang="zh-CN" sz="1800" b="1" dirty="0">
                <a:solidFill>
                  <a:schemeClr val="bg1"/>
                </a:solidFill>
              </a:rPr>
              <a:t>http://www.51miz.com/ppt/</a:t>
            </a:r>
            <a:endParaRPr lang="en-US" altLang="zh-CN" sz="1800" b="1" dirty="0">
              <a:solidFill>
                <a:schemeClr val="bg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C2248D-23EA-4282-BDD4-C5422A7739E1}"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9521F-E503-486D-8F2C-822C53B7C09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7.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5.xml"/><Relationship Id="rId2" Type="http://schemas.openxmlformats.org/officeDocument/2006/relationships/image" Target="../media/image17.png"/><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vmlDrawing" Target="../drawings/vmlDrawing1.vml"/><Relationship Id="rId4" Type="http://schemas.openxmlformats.org/officeDocument/2006/relationships/slideLayout" Target="../slideLayouts/slideLayout4.xml"/><Relationship Id="rId3" Type="http://schemas.openxmlformats.org/officeDocument/2006/relationships/image" Target="../media/image20.emf"/><Relationship Id="rId2" Type="http://schemas.openxmlformats.org/officeDocument/2006/relationships/oleObject" Target="../embeddings/oleObject1.bin"/><Relationship Id="rId1" Type="http://schemas.openxmlformats.org/officeDocument/2006/relationships/image" Target="../media/image19.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5.xml"/><Relationship Id="rId2" Type="http://schemas.microsoft.com/office/2007/relationships/hdphoto" Target="../media/image22.wdp"/><Relationship Id="rId1" Type="http://schemas.openxmlformats.org/officeDocument/2006/relationships/image" Target="../media/image21.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4.xml"/><Relationship Id="rId2" Type="http://schemas.openxmlformats.org/officeDocument/2006/relationships/image" Target="../media/image24.png"/><Relationship Id="rId1"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5.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1.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5.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xml"/><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932405"/>
            <a:ext cx="12192000" cy="4925595"/>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73" y="302353"/>
            <a:ext cx="8895809" cy="6587518"/>
          </a:xfrm>
          <a:prstGeom prst="rect">
            <a:avLst/>
          </a:prstGeom>
        </p:spPr>
      </p:pic>
      <p:sp>
        <p:nvSpPr>
          <p:cNvPr id="3" name="矩形 2"/>
          <p:cNvSpPr/>
          <p:nvPr/>
        </p:nvSpPr>
        <p:spPr>
          <a:xfrm>
            <a:off x="5177155" y="1649095"/>
            <a:ext cx="5692140" cy="2306955"/>
          </a:xfrm>
          <a:prstGeom prst="rect">
            <a:avLst/>
          </a:prstGeom>
          <a:noFill/>
          <a:ln>
            <a:noFill/>
          </a:ln>
        </p:spPr>
        <p:txBody>
          <a:bodyPr wrap="none" rtlCol="0" anchor="t">
            <a:spAutoFit/>
          </a:bodyPr>
          <a:p>
            <a:pPr algn="ctr"/>
            <a:r>
              <a:rPr lang="zh-CN" altLang="zh-CN" sz="7200" b="1">
                <a:solidFill>
                  <a:schemeClr val="bg1"/>
                </a:solidFill>
                <a:effectLst>
                  <a:glow rad="139700">
                    <a:srgbClr val="70AD47">
                      <a:satMod val="175000"/>
                      <a:alpha val="40000"/>
                    </a:srgbClr>
                  </a:glow>
                </a:effectLst>
              </a:rPr>
              <a:t>工业机器人的</a:t>
            </a:r>
            <a:endParaRPr lang="zh-CN" altLang="zh-CN" sz="7200" b="1">
              <a:solidFill>
                <a:schemeClr val="bg1"/>
              </a:solidFill>
              <a:effectLst>
                <a:glow rad="139700">
                  <a:srgbClr val="70AD47">
                    <a:satMod val="175000"/>
                    <a:alpha val="40000"/>
                  </a:srgbClr>
                </a:glow>
              </a:effectLst>
            </a:endParaRPr>
          </a:p>
          <a:p>
            <a:pPr algn="ctr"/>
            <a:r>
              <a:rPr lang="zh-CN" altLang="zh-CN" sz="7200" b="1">
                <a:solidFill>
                  <a:schemeClr val="bg1"/>
                </a:solidFill>
                <a:effectLst>
                  <a:glow rad="139700">
                    <a:srgbClr val="70AD47">
                      <a:satMod val="175000"/>
                      <a:alpha val="40000"/>
                    </a:srgbClr>
                  </a:glow>
                </a:effectLst>
              </a:rPr>
              <a:t>控制基础</a:t>
            </a:r>
            <a:endParaRPr lang="en-US" altLang="zh-CN" sz="7200" b="1">
              <a:solidFill>
                <a:schemeClr val="bg1"/>
              </a:solidFill>
              <a:effectLst>
                <a:glow rad="139700">
                  <a:srgbClr val="70AD47">
                    <a:satMod val="175000"/>
                    <a:alpha val="40000"/>
                  </a:srgbClr>
                </a:glow>
              </a:effectLst>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0"/>
                                        <p:tgtEl>
                                          <p:spTgt spid="4"/>
                                        </p:tgtEl>
                                      </p:cBhvr>
                                    </p:animEffect>
                                  </p:childTnLst>
                                </p:cTn>
                              </p:par>
                              <p:par>
                                <p:cTn id="8" presetID="42" presetClass="entr" presetSubtype="0" fill="hold" nodeType="withEffect">
                                  <p:stCondLst>
                                    <p:cond delay="7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1178" y="276953"/>
            <a:ext cx="8895809" cy="6587518"/>
          </a:xfrm>
          <a:prstGeom prst="rect">
            <a:avLst/>
          </a:prstGeom>
        </p:spPr>
      </p:pic>
      <p:sp>
        <p:nvSpPr>
          <p:cNvPr id="8" name="文本框 7"/>
          <p:cNvSpPr txBox="1"/>
          <p:nvPr/>
        </p:nvSpPr>
        <p:spPr>
          <a:xfrm>
            <a:off x="4826478" y="3087695"/>
            <a:ext cx="5516880" cy="1938020"/>
          </a:xfrm>
          <a:prstGeom prst="rect">
            <a:avLst/>
          </a:prstGeom>
          <a:noFill/>
        </p:spPr>
        <p:txBody>
          <a:bodyPr wrap="none" rtlCol="0">
            <a:spAutoFit/>
          </a:bodyPr>
          <a:lstStyle/>
          <a:p>
            <a:pPr algn="ctr"/>
            <a:r>
              <a:rPr lang="zh-CN" altLang="en-US" sz="6000" b="1" dirty="0">
                <a:solidFill>
                  <a:schemeClr val="bg1"/>
                </a:solidFill>
                <a:latin typeface="微软雅黑" panose="020B0503020204020204" pitchFamily="34" charset="-122"/>
                <a:ea typeface="微软雅黑" panose="020B0503020204020204" pitchFamily="34" charset="-122"/>
              </a:rPr>
              <a:t>控制系统的结构</a:t>
            </a:r>
            <a:endParaRPr lang="zh-CN" altLang="en-US" sz="6000" b="1" dirty="0">
              <a:solidFill>
                <a:schemeClr val="bg1"/>
              </a:solidFill>
              <a:latin typeface="微软雅黑" panose="020B0503020204020204" pitchFamily="34" charset="-122"/>
              <a:ea typeface="微软雅黑" panose="020B0503020204020204" pitchFamily="34" charset="-122"/>
            </a:endParaRPr>
          </a:p>
          <a:p>
            <a:pPr algn="ctr"/>
            <a:endParaRPr lang="zh-CN" altLang="en-US" sz="6000" b="1"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6304944" y="1113296"/>
            <a:ext cx="2153154" cy="1862048"/>
          </a:xfrm>
          <a:prstGeom prst="rect">
            <a:avLst/>
          </a:prstGeom>
          <a:noFill/>
        </p:spPr>
        <p:txBody>
          <a:bodyPr wrap="none" rtlCol="0">
            <a:spAutoFit/>
          </a:bodyPr>
          <a:lstStyle/>
          <a:p>
            <a:r>
              <a:rPr lang="en-US" altLang="zh-CN" sz="11500" dirty="0" smtClean="0">
                <a:ln>
                  <a:solidFill>
                    <a:schemeClr val="tx1">
                      <a:lumMod val="50000"/>
                      <a:lumOff val="50000"/>
                    </a:schemeClr>
                  </a:solidFill>
                </a:ln>
                <a:blipFill dpi="0" rotWithShape="1">
                  <a:blip r:embed="rId2">
                    <a:extLst>
                      <a:ext uri="{28A0092B-C50C-407E-A947-70E740481C1C}">
                        <a14:useLocalDpi xmlns:a14="http://schemas.microsoft.com/office/drawing/2010/main" val="0"/>
                      </a:ext>
                    </a:extLst>
                  </a:blip>
                  <a:srcRect/>
                  <a:stretch>
                    <a:fillRect/>
                  </a:stretch>
                </a:blipFill>
                <a:effectLst>
                  <a:outerShdw blurRad="50800" dist="38100" dir="13500000" algn="br" rotWithShape="0">
                    <a:prstClr val="black">
                      <a:alpha val="40000"/>
                    </a:prstClr>
                  </a:outerShdw>
                </a:effectLst>
                <a:latin typeface="Arial Black" panose="020B0A04020102020204" pitchFamily="34" charset="0"/>
              </a:rPr>
              <a:t>01</a:t>
            </a:r>
            <a:endParaRPr lang="zh-CN" altLang="en-US" sz="11500" dirty="0">
              <a:ln>
                <a:solidFill>
                  <a:schemeClr val="tx1">
                    <a:lumMod val="50000"/>
                    <a:lumOff val="50000"/>
                  </a:schemeClr>
                </a:solidFill>
              </a:ln>
              <a:blipFill dpi="0" rotWithShape="1">
                <a:blip r:embed="rId2">
                  <a:extLst>
                    <a:ext uri="{28A0092B-C50C-407E-A947-70E740481C1C}">
                      <a14:useLocalDpi xmlns:a14="http://schemas.microsoft.com/office/drawing/2010/main" val="0"/>
                    </a:ext>
                  </a:extLst>
                </a:blip>
                <a:srcRect/>
                <a:stretch>
                  <a:fillRect/>
                </a:stretch>
              </a:blipFill>
              <a:effectLst>
                <a:outerShdw blurRad="50800" dist="38100" dir="13500000" algn="br" rotWithShape="0">
                  <a:prstClr val="black">
                    <a:alpha val="40000"/>
                  </a:prstClr>
                </a:outerShdw>
              </a:effectLst>
              <a:latin typeface="Arial Black" panose="020B0A040201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fractur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400" fill="hold"/>
                                        <p:tgtEl>
                                          <p:spTgt spid="12"/>
                                        </p:tgtEl>
                                        <p:attrNameLst>
                                          <p:attrName>ppt_x</p:attrName>
                                        </p:attrNameLst>
                                      </p:cBhvr>
                                      <p:tavLst>
                                        <p:tav tm="0">
                                          <p:val>
                                            <p:strVal val="1+#ppt_w/2"/>
                                          </p:val>
                                        </p:tav>
                                        <p:tav tm="100000">
                                          <p:val>
                                            <p:strVal val="#ppt_x"/>
                                          </p:val>
                                        </p:tav>
                                      </p:tavLst>
                                    </p:anim>
                                    <p:anim calcmode="lin" valueType="num">
                                      <p:cBhvr additive="base">
                                        <p:cTn id="8" dur="14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53" presetClass="entr" presetSubtype="16"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 fill="hold"/>
                                        <p:tgtEl>
                                          <p:spTgt spid="10"/>
                                        </p:tgtEl>
                                        <p:attrNameLst>
                                          <p:attrName>ppt_w</p:attrName>
                                        </p:attrNameLst>
                                      </p:cBhvr>
                                      <p:tavLst>
                                        <p:tav tm="0">
                                          <p:val>
                                            <p:fltVal val="0"/>
                                          </p:val>
                                        </p:tav>
                                        <p:tav tm="100000">
                                          <p:val>
                                            <p:strVal val="#ppt_w"/>
                                          </p:val>
                                        </p:tav>
                                      </p:tavLst>
                                    </p:anim>
                                    <p:anim calcmode="lin" valueType="num">
                                      <p:cBhvr>
                                        <p:cTn id="13" dur="100" fill="hold"/>
                                        <p:tgtEl>
                                          <p:spTgt spid="10"/>
                                        </p:tgtEl>
                                        <p:attrNameLst>
                                          <p:attrName>ppt_h</p:attrName>
                                        </p:attrNameLst>
                                      </p:cBhvr>
                                      <p:tavLst>
                                        <p:tav tm="0">
                                          <p:val>
                                            <p:fltVal val="0"/>
                                          </p:val>
                                        </p:tav>
                                        <p:tav tm="100000">
                                          <p:val>
                                            <p:strVal val="#ppt_h"/>
                                          </p:val>
                                        </p:tav>
                                      </p:tavLst>
                                    </p:anim>
                                    <p:animEffect transition="in" filter="fade">
                                      <p:cBhvr>
                                        <p:cTn id="14" dur="100"/>
                                        <p:tgtEl>
                                          <p:spTgt spid="10"/>
                                        </p:tgtEl>
                                      </p:cBhvr>
                                    </p:animEffect>
                                  </p:childTnLst>
                                </p:cTn>
                              </p:par>
                              <p:par>
                                <p:cTn id="15" presetID="6" presetClass="emph" presetSubtype="0" fill="hold" grpId="1" nodeType="withEffect">
                                  <p:stCondLst>
                                    <p:cond delay="100"/>
                                  </p:stCondLst>
                                  <p:childTnLst>
                                    <p:animScale>
                                      <p:cBhvr>
                                        <p:cTn id="16" dur="100" fill="hold"/>
                                        <p:tgtEl>
                                          <p:spTgt spid="10"/>
                                        </p:tgtEl>
                                      </p:cBhvr>
                                      <p:by x="110000" y="110000"/>
                                    </p:animScale>
                                  </p:childTnLst>
                                </p:cTn>
                              </p:par>
                              <p:par>
                                <p:cTn id="17" presetID="6" presetClass="emph" presetSubtype="0" fill="hold" grpId="2" nodeType="withEffect">
                                  <p:stCondLst>
                                    <p:cond delay="200"/>
                                  </p:stCondLst>
                                  <p:childTnLst>
                                    <p:animScale>
                                      <p:cBhvr>
                                        <p:cTn id="18" dur="200" fill="hold"/>
                                        <p:tgtEl>
                                          <p:spTgt spid="10"/>
                                        </p:tgtEl>
                                      </p:cBhvr>
                                      <p:by x="90000" y="90000"/>
                                    </p:animScale>
                                  </p:childTnLst>
                                </p:cTn>
                              </p:par>
                              <p:par>
                                <p:cTn id="19" presetID="6" presetClass="emph" presetSubtype="0" fill="hold" grpId="3" nodeType="withEffect">
                                  <p:stCondLst>
                                    <p:cond delay="400"/>
                                  </p:stCondLst>
                                  <p:childTnLst>
                                    <p:animScale>
                                      <p:cBhvr>
                                        <p:cTn id="20" dur="100" fill="hold"/>
                                        <p:tgtEl>
                                          <p:spTgt spid="10"/>
                                        </p:tgtEl>
                                      </p:cBhvr>
                                      <p:by x="105000" y="105000"/>
                                    </p:animScale>
                                  </p:childTnLst>
                                </p:cTn>
                              </p:par>
                              <p:par>
                                <p:cTn id="21" presetID="6" presetClass="emph" presetSubtype="0" fill="hold" grpId="4" nodeType="withEffect">
                                  <p:stCondLst>
                                    <p:cond delay="500"/>
                                  </p:stCondLst>
                                  <p:childTnLst>
                                    <p:animScale>
                                      <p:cBhvr>
                                        <p:cTn id="22" dur="200" fill="hold"/>
                                        <p:tgtEl>
                                          <p:spTgt spid="10"/>
                                        </p:tgtEl>
                                      </p:cBhvr>
                                      <p:by x="95000" y="95000"/>
                                    </p:animScale>
                                  </p:childTnLst>
                                </p:cTn>
                              </p:par>
                            </p:childTnLst>
                          </p:cTn>
                        </p:par>
                        <p:par>
                          <p:cTn id="23" fill="hold">
                            <p:stCondLst>
                              <p:cond delay="2000"/>
                            </p:stCondLst>
                            <p:childTnLst>
                              <p:par>
                                <p:cTn id="24" presetID="52" presetClass="entr" presetSubtype="0" fill="hold" grpId="0" nodeType="afterEffect">
                                  <p:stCondLst>
                                    <p:cond delay="0"/>
                                  </p:stCondLst>
                                  <p:iterate type="lt">
                                    <p:tmPct val="10000"/>
                                  </p:iterate>
                                  <p:childTnLst>
                                    <p:set>
                                      <p:cBhvr>
                                        <p:cTn id="25" dur="1" fill="hold">
                                          <p:stCondLst>
                                            <p:cond delay="0"/>
                                          </p:stCondLst>
                                        </p:cTn>
                                        <p:tgtEl>
                                          <p:spTgt spid="8"/>
                                        </p:tgtEl>
                                        <p:attrNameLst>
                                          <p:attrName>style.visibility</p:attrName>
                                        </p:attrNameLst>
                                      </p:cBhvr>
                                      <p:to>
                                        <p:strVal val="visible"/>
                                      </p:to>
                                    </p:set>
                                    <p:animScale>
                                      <p:cBhvr>
                                        <p:cTn id="26"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8"/>
                                        </p:tgtEl>
                                        <p:attrNameLst>
                                          <p:attrName>ppt_x</p:attrName>
                                          <p:attrName>ppt_y</p:attrName>
                                        </p:attrNameLst>
                                      </p:cBhvr>
                                    </p:animMotion>
                                    <p:animEffect transition="in" filter="fade">
                                      <p:cBhvr>
                                        <p:cTn id="2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0" grpId="1"/>
      <p:bldP spid="10" grpId="2"/>
      <p:bldP spid="10" grpId="3"/>
      <p:bldP spid="10" grpId="4"/>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等腰三角形 73"/>
          <p:cNvSpPr/>
          <p:nvPr/>
        </p:nvSpPr>
        <p:spPr>
          <a:xfrm rot="10800000">
            <a:off x="5388787" y="0"/>
            <a:ext cx="1292746" cy="7874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90" name="矩形 13"/>
          <p:cNvSpPr>
            <a:spLocks noChangeArrowheads="1"/>
          </p:cNvSpPr>
          <p:nvPr/>
        </p:nvSpPr>
        <p:spPr bwMode="auto">
          <a:xfrm>
            <a:off x="849948" y="787083"/>
            <a:ext cx="4891087" cy="563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p>
            <a:pPr indent="539750" algn="just" defTabSz="1216025">
              <a:lnSpc>
                <a:spcPct val="150000"/>
              </a:lnSpc>
              <a:spcBef>
                <a:spcPct val="20000"/>
              </a:spcBef>
            </a:pPr>
            <a:r>
              <a:rPr lang="zh-CN" altLang="en-US" sz="2400" dirty="0">
                <a:solidFill>
                  <a:srgbClr val="1C4885"/>
                </a:solidFill>
                <a:latin typeface="微软雅黑" panose="020B0503020204020204" pitchFamily="34" charset="-122"/>
                <a:ea typeface="微软雅黑" panose="020B0503020204020204" pitchFamily="34" charset="-122"/>
                <a:sym typeface="Arial" panose="020B0604020202020204" pitchFamily="34" charset="0"/>
              </a:rPr>
              <a:t>如图所示， 机器人</a:t>
            </a:r>
            <a:r>
              <a:rPr lang="zh-CN" altLang="en-US" sz="2400" dirty="0" smtClean="0">
                <a:solidFill>
                  <a:srgbClr val="1C4885"/>
                </a:solidFill>
                <a:latin typeface="微软雅黑" panose="020B0503020204020204" pitchFamily="34" charset="-122"/>
                <a:ea typeface="微软雅黑" panose="020B0503020204020204" pitchFamily="34" charset="-122"/>
                <a:sym typeface="Arial" panose="020B0604020202020204" pitchFamily="34" charset="0"/>
              </a:rPr>
              <a:t>控制系统分为</a:t>
            </a:r>
            <a:r>
              <a:rPr lang="zh-CN" altLang="en-US" sz="2400" dirty="0">
                <a:solidFill>
                  <a:srgbClr val="1C4885"/>
                </a:solidFill>
                <a:latin typeface="微软雅黑" panose="020B0503020204020204" pitchFamily="34" charset="-122"/>
                <a:ea typeface="微软雅黑" panose="020B0503020204020204" pitchFamily="34" charset="-122"/>
                <a:sym typeface="Arial" panose="020B0604020202020204" pitchFamily="34" charset="0"/>
              </a:rPr>
              <a:t>四部分： 机器人及其感知器、环境、任务、控制器。机器人是由各种机构组成的装置， 它通过感知器实现本体和环境状态的检测及信息交互， 也是控制的最终目标；环境是指机器人所处的周围环境，包括几何条件、相对位置等， 如工件的形状、位置、障碍物、焊缝的几何偏差等；</a:t>
            </a:r>
            <a:endParaRPr lang="zh-CN" altLang="en-US" sz="2400" dirty="0">
              <a:solidFill>
                <a:srgbClr val="1C4885"/>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16391" name="Picture 2"/>
          <p:cNvPicPr>
            <a:picLocks noChangeAspect="1" noChangeArrowheads="1"/>
          </p:cNvPicPr>
          <p:nvPr/>
        </p:nvPicPr>
        <p:blipFill>
          <a:blip r:embed="rId1">
            <a:extLst>
              <a:ext uri="{28A0092B-C50C-407E-A947-70E740481C1C}">
                <a14:useLocalDpi xmlns:a14="http://schemas.microsoft.com/office/drawing/2010/main" val="0"/>
              </a:ext>
            </a:extLst>
          </a:blip>
          <a:srcRect l="2255" r="8998"/>
          <a:stretch>
            <a:fillRect/>
          </a:stretch>
        </p:blipFill>
        <p:spPr bwMode="auto">
          <a:xfrm>
            <a:off x="6176645" y="1326833"/>
            <a:ext cx="5305425" cy="3465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92" name="文本框 59"/>
          <p:cNvSpPr txBox="1">
            <a:spLocks noChangeArrowheads="1"/>
          </p:cNvSpPr>
          <p:nvPr/>
        </p:nvSpPr>
        <p:spPr bwMode="auto">
          <a:xfrm>
            <a:off x="7461251" y="5348923"/>
            <a:ext cx="273558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r>
              <a:rPr lang="zh-CN" altLang="en-US" sz="2000" b="1">
                <a:solidFill>
                  <a:srgbClr val="1C4885"/>
                </a:solidFill>
                <a:latin typeface="宋体" panose="02010600030101010101" pitchFamily="2" charset="-122"/>
              </a:rPr>
              <a:t>　机器人控制系统结构</a:t>
            </a:r>
            <a:endParaRPr lang="zh-CN" altLang="en-US" sz="2000" b="1">
              <a:solidFill>
                <a:srgbClr val="1C4885"/>
              </a:solidFill>
              <a:latin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等腰三角形 73"/>
          <p:cNvSpPr/>
          <p:nvPr/>
        </p:nvSpPr>
        <p:spPr>
          <a:xfrm rot="10800000">
            <a:off x="5388787" y="0"/>
            <a:ext cx="1292746" cy="7874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412" name="矩形 13"/>
          <p:cNvSpPr>
            <a:spLocks noChangeArrowheads="1"/>
          </p:cNvSpPr>
          <p:nvPr/>
        </p:nvSpPr>
        <p:spPr bwMode="auto">
          <a:xfrm>
            <a:off x="873125" y="1085215"/>
            <a:ext cx="10445750" cy="286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indent="539750" algn="just" defTabSz="1216025">
              <a:lnSpc>
                <a:spcPct val="150000"/>
              </a:lnSpc>
              <a:spcBef>
                <a:spcPct val="20000"/>
              </a:spcBef>
            </a:pPr>
            <a:r>
              <a:rPr lang="zh-CN" altLang="en-US" sz="2400" dirty="0">
                <a:solidFill>
                  <a:srgbClr val="1C4885"/>
                </a:solidFill>
                <a:latin typeface="微软雅黑" panose="020B0503020204020204" pitchFamily="34" charset="-122"/>
                <a:ea typeface="微软雅黑" panose="020B0503020204020204" pitchFamily="34" charset="-122"/>
                <a:sym typeface="Arial" panose="020B0604020202020204" pitchFamily="34" charset="0"/>
              </a:rPr>
              <a:t>任务是指机器人要完成的操作， 它需要适当的程序语言来描述， 并把它们存入主控制器中，随着系统的不同， 任务的输入可能是程序方式， 或文字、图形或声音方式； 控制器包括软件（控制策略和算法以及实现算法的软件程序）和硬件两大部分， 相当于人的大脑， 它是以计算机或专用控制器运行程序的方式来完成给定任务的</a:t>
            </a:r>
            <a:r>
              <a:rPr lang="zh-CN" altLang="en-US" sz="2400" dirty="0" smtClean="0">
                <a:solidFill>
                  <a:srgbClr val="1C4885"/>
                </a:solidFill>
                <a:latin typeface="微软雅黑" panose="020B0503020204020204" pitchFamily="34" charset="-122"/>
                <a:ea typeface="微软雅黑" panose="020B0503020204020204" pitchFamily="34" charset="-122"/>
                <a:sym typeface="Arial" panose="020B0604020202020204" pitchFamily="34" charset="0"/>
              </a:rPr>
              <a:t>。</a:t>
            </a:r>
            <a:endParaRPr lang="zh-CN" altLang="en-US" sz="2400" dirty="0">
              <a:solidFill>
                <a:srgbClr val="1C4885"/>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等腰三角形 73"/>
          <p:cNvSpPr/>
          <p:nvPr/>
        </p:nvSpPr>
        <p:spPr>
          <a:xfrm rot="10800000">
            <a:off x="5388787" y="0"/>
            <a:ext cx="1292746" cy="7874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436" name="矩形 4"/>
          <p:cNvSpPr>
            <a:spLocks noChangeArrowheads="1"/>
          </p:cNvSpPr>
          <p:nvPr/>
        </p:nvSpPr>
        <p:spPr bwMode="auto">
          <a:xfrm>
            <a:off x="946150" y="937260"/>
            <a:ext cx="10257790" cy="563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indent="539750" algn="just" defTabSz="1216025">
              <a:lnSpc>
                <a:spcPct val="150000"/>
              </a:lnSpc>
              <a:spcBef>
                <a:spcPct val="20000"/>
              </a:spcBef>
            </a:pPr>
            <a:r>
              <a:rPr lang="zh-CN" altLang="en-US" sz="2400" dirty="0">
                <a:solidFill>
                  <a:srgbClr val="1C4885"/>
                </a:solidFill>
                <a:latin typeface="微软雅黑" panose="020B0503020204020204" pitchFamily="34" charset="-122"/>
                <a:ea typeface="微软雅黑" panose="020B0503020204020204" pitchFamily="34" charset="-122"/>
                <a:sym typeface="Arial" panose="020B0604020202020204" pitchFamily="34" charset="0"/>
              </a:rPr>
              <a:t>机器人主控制器是控制系统的核心部分， 直接影响机器人性能的优劣。在控制器中，控制策略和算法主要是指机器人控制系统结构、控制信息产生模型和计算方法、控制信息传递方式等。根据对象和要求不同， 可采用多种不同的控制策略和算法， 如控制系统结构可以采用分布式或集中式； 控制信息传递方式可以采用开环控制或ＰＩＤ 伺服关节运动控制； 控制信息产生模型可以是基于模型或自适应等</a:t>
            </a:r>
            <a:r>
              <a:rPr lang="zh-CN" altLang="en-US" sz="2400" dirty="0" smtClean="0">
                <a:solidFill>
                  <a:srgbClr val="1C4885"/>
                </a:solidFill>
                <a:latin typeface="微软雅黑" panose="020B0503020204020204" pitchFamily="34" charset="-122"/>
                <a:ea typeface="微软雅黑" panose="020B0503020204020204" pitchFamily="34" charset="-122"/>
                <a:sym typeface="Arial" panose="020B0604020202020204" pitchFamily="34" charset="0"/>
              </a:rPr>
              <a:t>。目前</a:t>
            </a:r>
            <a:r>
              <a:rPr lang="zh-CN" altLang="en-US" sz="2400" dirty="0">
                <a:solidFill>
                  <a:srgbClr val="1C4885"/>
                </a:solidFill>
                <a:latin typeface="微软雅黑" panose="020B0503020204020204" pitchFamily="34" charset="-122"/>
                <a:ea typeface="微软雅黑" panose="020B0503020204020204" pitchFamily="34" charset="-122"/>
                <a:sym typeface="Arial" panose="020B0604020202020204" pitchFamily="34" charset="0"/>
              </a:rPr>
              <a:t>，机器人控制技术与系统的研究已经由专用控制系统发展到采用通用开放式计算机控制体系结构， 并逐渐向智能控制技术及其实际应用发展， </a:t>
            </a:r>
            <a:r>
              <a:rPr lang="zh-CN" altLang="en-US" sz="2400" dirty="0" smtClean="0">
                <a:solidFill>
                  <a:srgbClr val="1C4885"/>
                </a:solidFill>
                <a:latin typeface="微软雅黑" panose="020B0503020204020204" pitchFamily="34" charset="-122"/>
                <a:ea typeface="微软雅黑" panose="020B0503020204020204" pitchFamily="34" charset="-122"/>
                <a:sym typeface="Arial" panose="020B0604020202020204" pitchFamily="34" charset="0"/>
              </a:rPr>
              <a:t>技术</a:t>
            </a:r>
            <a:r>
              <a:rPr lang="zh-CN" altLang="en-US" sz="2400" dirty="0">
                <a:solidFill>
                  <a:srgbClr val="1C4885"/>
                </a:solidFill>
                <a:latin typeface="微软雅黑" panose="020B0503020204020204" pitchFamily="34" charset="-122"/>
                <a:ea typeface="微软雅黑" panose="020B0503020204020204" pitchFamily="34" charset="-122"/>
                <a:sym typeface="Arial" panose="020B0604020202020204" pitchFamily="34" charset="0"/>
              </a:rPr>
              <a:t>特点归纳起来主要在两个方面： ①智能控制、多算法融合和性能分析的功能结构； ②实时多任务操作系统、多控制器和网络化的实现结构。</a:t>
            </a:r>
            <a:endParaRPr lang="zh-CN" altLang="en-US" sz="2400" dirty="0">
              <a:solidFill>
                <a:srgbClr val="1C4885"/>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等腰三角形 73"/>
          <p:cNvSpPr/>
          <p:nvPr/>
        </p:nvSpPr>
        <p:spPr>
          <a:xfrm rot="10800000">
            <a:off x="5388787" y="0"/>
            <a:ext cx="1292746" cy="7874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460" name="矩形 4"/>
          <p:cNvSpPr>
            <a:spLocks noChangeArrowheads="1"/>
          </p:cNvSpPr>
          <p:nvPr/>
        </p:nvSpPr>
        <p:spPr bwMode="auto">
          <a:xfrm>
            <a:off x="94615" y="648335"/>
            <a:ext cx="1193863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indent="539750" defTabSz="1216025">
              <a:lnSpc>
                <a:spcPct val="150000"/>
              </a:lnSpc>
              <a:spcBef>
                <a:spcPct val="20000"/>
              </a:spcBef>
            </a:pPr>
            <a:r>
              <a:rPr lang="zh-CN" altLang="en-US" sz="2400">
                <a:solidFill>
                  <a:srgbClr val="1C4885"/>
                </a:solidFill>
                <a:latin typeface="微软雅黑" panose="020B0503020204020204" pitchFamily="34" charset="-122"/>
                <a:ea typeface="微软雅黑" panose="020B0503020204020204" pitchFamily="34" charset="-122"/>
                <a:sym typeface="Arial" panose="020B0604020202020204" pitchFamily="34" charset="0"/>
              </a:rPr>
              <a:t>控制系统硬件一般包括三个部分：</a:t>
            </a:r>
            <a:endParaRPr lang="zh-CN" altLang="en-US" sz="2400">
              <a:solidFill>
                <a:srgbClr val="1C4885"/>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9461" name="矩形 5"/>
          <p:cNvSpPr>
            <a:spLocks noChangeArrowheads="1"/>
          </p:cNvSpPr>
          <p:nvPr/>
        </p:nvSpPr>
        <p:spPr bwMode="auto">
          <a:xfrm>
            <a:off x="80645" y="1202690"/>
            <a:ext cx="11938635" cy="544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indent="539750" algn="just" defTabSz="1216025">
              <a:lnSpc>
                <a:spcPct val="150000"/>
              </a:lnSpc>
              <a:spcBef>
                <a:spcPct val="20000"/>
              </a:spcBef>
            </a:pPr>
            <a:r>
              <a:rPr lang="zh-CN" altLang="en-US" sz="2400" dirty="0">
                <a:solidFill>
                  <a:srgbClr val="1C4885"/>
                </a:solidFill>
                <a:latin typeface="微软雅黑" panose="020B0503020204020204" pitchFamily="34" charset="-122"/>
                <a:ea typeface="微软雅黑" panose="020B0503020204020204" pitchFamily="34" charset="-122"/>
                <a:sym typeface="Arial" panose="020B0604020202020204" pitchFamily="34" charset="0"/>
              </a:rPr>
              <a:t>（１） 传感部分　</a:t>
            </a:r>
            <a:endParaRPr lang="en-US" altLang="zh-CN" sz="2400" dirty="0">
              <a:solidFill>
                <a:srgbClr val="1C4885"/>
              </a:solidFill>
              <a:latin typeface="微软雅黑" panose="020B0503020204020204" pitchFamily="34" charset="-122"/>
              <a:ea typeface="微软雅黑" panose="020B0503020204020204" pitchFamily="34" charset="-122"/>
              <a:sym typeface="Arial" panose="020B0604020202020204" pitchFamily="34" charset="0"/>
            </a:endParaRPr>
          </a:p>
          <a:p>
            <a:pPr indent="539750" algn="just" defTabSz="1216025">
              <a:lnSpc>
                <a:spcPct val="150000"/>
              </a:lnSpc>
              <a:spcBef>
                <a:spcPct val="20000"/>
              </a:spcBef>
            </a:pPr>
            <a:r>
              <a:rPr lang="zh-CN" altLang="en-US" sz="2400" dirty="0">
                <a:solidFill>
                  <a:srgbClr val="1C4885"/>
                </a:solidFill>
                <a:latin typeface="微软雅黑" panose="020B0503020204020204" pitchFamily="34" charset="-122"/>
                <a:ea typeface="微软雅黑" panose="020B0503020204020204" pitchFamily="34" charset="-122"/>
                <a:sym typeface="Arial" panose="020B0604020202020204" pitchFamily="34" charset="0"/>
              </a:rPr>
              <a:t>用来收集机器人的内部和外部信息， 如位置、速度、加速度传感器可检测机器人本体运动的状态， 而视觉、触觉、力觉传感器可感受机器人和外部工作环境的状态信息。</a:t>
            </a:r>
            <a:endParaRPr lang="en-US" altLang="zh-CN" sz="2400" dirty="0">
              <a:solidFill>
                <a:srgbClr val="1C4885"/>
              </a:solidFill>
              <a:latin typeface="微软雅黑" panose="020B0503020204020204" pitchFamily="34" charset="-122"/>
              <a:ea typeface="微软雅黑" panose="020B0503020204020204" pitchFamily="34" charset="-122"/>
              <a:sym typeface="Arial" panose="020B0604020202020204" pitchFamily="34" charset="0"/>
            </a:endParaRPr>
          </a:p>
          <a:p>
            <a:pPr indent="539750" algn="just" defTabSz="1216025">
              <a:lnSpc>
                <a:spcPct val="150000"/>
              </a:lnSpc>
              <a:spcBef>
                <a:spcPct val="20000"/>
              </a:spcBef>
            </a:pPr>
            <a:r>
              <a:rPr lang="zh-CN" altLang="en-US" sz="2400" dirty="0">
                <a:solidFill>
                  <a:srgbClr val="1C4885"/>
                </a:solidFill>
                <a:latin typeface="微软雅黑" panose="020B0503020204020204" pitchFamily="34" charset="-122"/>
                <a:ea typeface="微软雅黑" panose="020B0503020204020204" pitchFamily="34" charset="-122"/>
                <a:sym typeface="Arial" panose="020B0604020202020204" pitchFamily="34" charset="0"/>
              </a:rPr>
              <a:t>（２） 控制装置　</a:t>
            </a:r>
            <a:endParaRPr lang="en-US" altLang="zh-CN" sz="2400" dirty="0">
              <a:solidFill>
                <a:srgbClr val="1C4885"/>
              </a:solidFill>
              <a:latin typeface="微软雅黑" panose="020B0503020204020204" pitchFamily="34" charset="-122"/>
              <a:ea typeface="微软雅黑" panose="020B0503020204020204" pitchFamily="34" charset="-122"/>
              <a:sym typeface="Arial" panose="020B0604020202020204" pitchFamily="34" charset="0"/>
            </a:endParaRPr>
          </a:p>
          <a:p>
            <a:pPr indent="539750" algn="just" defTabSz="1216025">
              <a:lnSpc>
                <a:spcPct val="150000"/>
              </a:lnSpc>
              <a:spcBef>
                <a:spcPct val="20000"/>
              </a:spcBef>
            </a:pPr>
            <a:r>
              <a:rPr lang="zh-CN" altLang="en-US" sz="2400" dirty="0">
                <a:solidFill>
                  <a:srgbClr val="1C4885"/>
                </a:solidFill>
                <a:latin typeface="微软雅黑" panose="020B0503020204020204" pitchFamily="34" charset="-122"/>
                <a:ea typeface="微软雅黑" panose="020B0503020204020204" pitchFamily="34" charset="-122"/>
                <a:sym typeface="Arial" panose="020B0604020202020204" pitchFamily="34" charset="0"/>
              </a:rPr>
              <a:t>用来处理各种信息， 完成控制算法， 产生必要的控制指令， 它包括计算机及相应的接口， 通常为多ＣＰＵ 层次控制模块化结构。</a:t>
            </a:r>
            <a:endParaRPr lang="zh-CN" altLang="en-US" sz="2400" dirty="0">
              <a:solidFill>
                <a:srgbClr val="1C4885"/>
              </a:solidFill>
              <a:latin typeface="微软雅黑" panose="020B0503020204020204" pitchFamily="34" charset="-122"/>
              <a:ea typeface="微软雅黑" panose="020B0503020204020204" pitchFamily="34" charset="-122"/>
              <a:sym typeface="Arial" panose="020B0604020202020204" pitchFamily="34" charset="0"/>
            </a:endParaRPr>
          </a:p>
          <a:p>
            <a:pPr indent="539750" algn="just" defTabSz="1216025">
              <a:lnSpc>
                <a:spcPct val="150000"/>
              </a:lnSpc>
              <a:spcBef>
                <a:spcPct val="20000"/>
              </a:spcBef>
            </a:pPr>
            <a:r>
              <a:rPr lang="zh-CN" altLang="en-US" sz="2400" dirty="0">
                <a:solidFill>
                  <a:srgbClr val="1C4885"/>
                </a:solidFill>
                <a:latin typeface="微软雅黑" panose="020B0503020204020204" pitchFamily="34" charset="-122"/>
                <a:ea typeface="微软雅黑" panose="020B0503020204020204" pitchFamily="34" charset="-122"/>
                <a:sym typeface="Arial" panose="020B0604020202020204" pitchFamily="34" charset="0"/>
              </a:rPr>
              <a:t>（３） 伺服驱动部分　</a:t>
            </a:r>
            <a:endParaRPr lang="en-US" altLang="zh-CN" sz="2400" dirty="0">
              <a:solidFill>
                <a:srgbClr val="1C4885"/>
              </a:solidFill>
              <a:latin typeface="微软雅黑" panose="020B0503020204020204" pitchFamily="34" charset="-122"/>
              <a:ea typeface="微软雅黑" panose="020B0503020204020204" pitchFamily="34" charset="-122"/>
              <a:sym typeface="Arial" panose="020B0604020202020204" pitchFamily="34" charset="0"/>
            </a:endParaRPr>
          </a:p>
          <a:p>
            <a:pPr indent="539750" algn="just" defTabSz="1216025">
              <a:lnSpc>
                <a:spcPct val="150000"/>
              </a:lnSpc>
              <a:spcBef>
                <a:spcPct val="20000"/>
              </a:spcBef>
            </a:pPr>
            <a:r>
              <a:rPr lang="zh-CN" altLang="en-US" sz="2400" dirty="0">
                <a:solidFill>
                  <a:srgbClr val="1C4885"/>
                </a:solidFill>
                <a:latin typeface="微软雅黑" panose="020B0503020204020204" pitchFamily="34" charset="-122"/>
                <a:ea typeface="微软雅黑" panose="020B0503020204020204" pitchFamily="34" charset="-122"/>
                <a:sym typeface="Arial" panose="020B0604020202020204" pitchFamily="34" charset="0"/>
              </a:rPr>
              <a:t>为了使机器人完成操作及移动功能， 机器人各关节的驱动器视作业要求不同可为气动、液压、交流伺服和直流伺服等。</a:t>
            </a:r>
            <a:endParaRPr lang="zh-CN" altLang="en-US" sz="2400" dirty="0">
              <a:solidFill>
                <a:srgbClr val="1C4885"/>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等腰三角形 73"/>
          <p:cNvSpPr/>
          <p:nvPr/>
        </p:nvSpPr>
        <p:spPr>
          <a:xfrm rot="10800000">
            <a:off x="5388787" y="0"/>
            <a:ext cx="1292746" cy="7874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6131" name="Text Box 3"/>
          <p:cNvSpPr txBox="1"/>
          <p:nvPr/>
        </p:nvSpPr>
        <p:spPr>
          <a:xfrm>
            <a:off x="395605" y="787400"/>
            <a:ext cx="4993005" cy="1198880"/>
          </a:xfrm>
          <a:prstGeom prst="rect">
            <a:avLst/>
          </a:prstGeom>
          <a:noFill/>
          <a:ln w="9525">
            <a:noFill/>
          </a:ln>
        </p:spPr>
        <p:txBody>
          <a:bodyPr wrap="square">
            <a:spAutoFit/>
          </a:bodyPr>
          <a:p>
            <a:pPr algn="just"/>
            <a:r>
              <a:rPr lang="zh-CN" altLang="en-US" sz="2400" dirty="0">
                <a:solidFill>
                  <a:srgbClr val="1C4885"/>
                </a:solidFill>
                <a:latin typeface="微软雅黑" panose="020B0503020204020204" pitchFamily="34" charset="-122"/>
                <a:ea typeface="微软雅黑" panose="020B0503020204020204" pitchFamily="34" charset="-122"/>
              </a:rPr>
              <a:t>下面通过PUMA-562机器人来说明机器人的控制系统的结构和工作原理。</a:t>
            </a:r>
            <a:endParaRPr lang="zh-CN" altLang="en-US" sz="2400" dirty="0">
              <a:solidFill>
                <a:srgbClr val="1C4885"/>
              </a:solidFill>
              <a:latin typeface="微软雅黑" panose="020B0503020204020204" pitchFamily="34" charset="-122"/>
              <a:ea typeface="微软雅黑" panose="020B0503020204020204" pitchFamily="34" charset="-122"/>
            </a:endParaRPr>
          </a:p>
        </p:txBody>
      </p:sp>
      <p:pic>
        <p:nvPicPr>
          <p:cNvPr id="176137" name="Picture 9"/>
          <p:cNvPicPr>
            <a:picLocks noChangeAspect="1"/>
          </p:cNvPicPr>
          <p:nvPr/>
        </p:nvPicPr>
        <p:blipFill>
          <a:blip r:embed="rId1"/>
          <a:srcRect b="7919"/>
          <a:stretch>
            <a:fillRect/>
          </a:stretch>
        </p:blipFill>
        <p:spPr>
          <a:xfrm>
            <a:off x="883285" y="2202815"/>
            <a:ext cx="4164965" cy="4272280"/>
          </a:xfrm>
          <a:prstGeom prst="rect">
            <a:avLst/>
          </a:prstGeom>
          <a:noFill/>
          <a:ln w="9525">
            <a:noFill/>
          </a:ln>
        </p:spPr>
      </p:pic>
      <p:graphicFrame>
        <p:nvGraphicFramePr>
          <p:cNvPr id="11270" name="Object 9"/>
          <p:cNvGraphicFramePr>
            <a:graphicFrameLocks noChangeAspect="1"/>
          </p:cNvGraphicFramePr>
          <p:nvPr/>
        </p:nvGraphicFramePr>
        <p:xfrm>
          <a:off x="6176010" y="579120"/>
          <a:ext cx="6015990" cy="6278245"/>
        </p:xfrm>
        <a:graphic>
          <a:graphicData uri="http://schemas.openxmlformats.org/presentationml/2006/ole">
            <mc:AlternateContent xmlns:mc="http://schemas.openxmlformats.org/markup-compatibility/2006">
              <mc:Choice xmlns:v="urn:schemas-microsoft-com:vml" Requires="v">
                <p:oleObj spid="_x0000_s3077" name="" r:id="rId2" imgW="7855585" imgH="8322945" progId="Visio.Drawing.11">
                  <p:embed/>
                </p:oleObj>
              </mc:Choice>
              <mc:Fallback>
                <p:oleObj name="" r:id="rId2" imgW="7855585" imgH="8322945" progId="Visio.Drawing.11">
                  <p:embed/>
                  <p:pic>
                    <p:nvPicPr>
                      <p:cNvPr id="0" name="图片 3076"/>
                      <p:cNvPicPr/>
                      <p:nvPr/>
                    </p:nvPicPr>
                    <p:blipFill>
                      <a:blip r:embed="rId3"/>
                      <a:stretch>
                        <a:fillRect/>
                      </a:stretch>
                    </p:blipFill>
                    <p:spPr>
                      <a:xfrm>
                        <a:off x="6176010" y="579120"/>
                        <a:ext cx="6015990" cy="6278245"/>
                      </a:xfrm>
                      <a:prstGeom prst="rect">
                        <a:avLst/>
                      </a:prstGeom>
                      <a:noFill/>
                      <a:ln w="38100">
                        <a:noFill/>
                        <a:miter/>
                      </a:ln>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6131">
                                            <p:txEl>
                                              <p:charRg st="0" end="36"/>
                                            </p:txEl>
                                          </p:spTgt>
                                        </p:tgtEl>
                                        <p:attrNameLst>
                                          <p:attrName>style.visibility</p:attrName>
                                        </p:attrNameLst>
                                      </p:cBhvr>
                                      <p:to>
                                        <p:strVal val="visible"/>
                                      </p:to>
                                    </p:set>
                                    <p:animEffect transition="in" filter="wipe(left)">
                                      <p:cBhvr>
                                        <p:cTn id="7" dur="500"/>
                                        <p:tgtEl>
                                          <p:spTgt spid="176131">
                                            <p:txEl>
                                              <p:charRg st="0" end="36"/>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6137"/>
                                        </p:tgtEl>
                                        <p:attrNameLst>
                                          <p:attrName>style.visibility</p:attrName>
                                        </p:attrNameLst>
                                      </p:cBhvr>
                                      <p:to>
                                        <p:strVal val="visible"/>
                                      </p:to>
                                    </p:set>
                                    <p:anim calcmode="lin" valueType="num">
                                      <p:cBhvr additive="base">
                                        <p:cTn id="12" dur="500" fill="hold"/>
                                        <p:tgtEl>
                                          <p:spTgt spid="176137"/>
                                        </p:tgtEl>
                                        <p:attrNameLst>
                                          <p:attrName>ppt_x</p:attrName>
                                        </p:attrNameLst>
                                      </p:cBhvr>
                                      <p:tavLst>
                                        <p:tav tm="0">
                                          <p:val>
                                            <p:strVal val="#ppt_x"/>
                                          </p:val>
                                        </p:tav>
                                        <p:tav tm="100000">
                                          <p:val>
                                            <p:strVal val="#ppt_x"/>
                                          </p:val>
                                        </p:tav>
                                      </p:tavLst>
                                    </p:anim>
                                    <p:anim calcmode="lin" valueType="num">
                                      <p:cBhvr additive="base">
                                        <p:cTn id="13" dur="500" fill="hold"/>
                                        <p:tgtEl>
                                          <p:spTgt spid="1761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文本框 249"/>
          <p:cNvSpPr txBox="1"/>
          <p:nvPr/>
        </p:nvSpPr>
        <p:spPr>
          <a:xfrm>
            <a:off x="2756989" y="2936154"/>
            <a:ext cx="921385" cy="1322070"/>
          </a:xfrm>
          <a:prstGeom prst="rect">
            <a:avLst/>
          </a:prstGeom>
          <a:noFill/>
        </p:spPr>
        <p:txBody>
          <a:bodyPr wrap="none" rtlCol="0">
            <a:spAutoFit/>
          </a:bodyPr>
          <a:lstStyle/>
          <a:p>
            <a:pPr algn="ctr"/>
            <a:r>
              <a:rPr lang="en-US" altLang="zh-CN" sz="8000" dirty="0" smtClean="0">
                <a:solidFill>
                  <a:schemeClr val="bg1"/>
                </a:solidFill>
                <a:latin typeface="Stencil" panose="040409050D0802020404" pitchFamily="82" charset="0"/>
                <a:ea typeface="微软雅黑" panose="020B0503020204020204" pitchFamily="34" charset="-122"/>
              </a:rPr>
              <a:t>02</a:t>
            </a:r>
            <a:endParaRPr lang="en-US" altLang="zh-CN" sz="8000" dirty="0" smtClean="0">
              <a:solidFill>
                <a:schemeClr val="bg1"/>
              </a:solidFill>
              <a:latin typeface="Stencil" panose="040409050D0802020404" pitchFamily="82" charset="0"/>
              <a:ea typeface="微软雅黑" panose="020B0503020204020204" pitchFamily="34" charset="-122"/>
            </a:endParaRPr>
          </a:p>
        </p:txBody>
      </p:sp>
      <p:sp>
        <p:nvSpPr>
          <p:cNvPr id="251" name="文本框 250"/>
          <p:cNvSpPr txBox="1"/>
          <p:nvPr/>
        </p:nvSpPr>
        <p:spPr>
          <a:xfrm>
            <a:off x="4095937" y="3157334"/>
            <a:ext cx="4983480" cy="922020"/>
          </a:xfrm>
          <a:prstGeom prst="rect">
            <a:avLst/>
          </a:prstGeom>
          <a:noFill/>
        </p:spPr>
        <p:txBody>
          <a:bodyPr wrap="none" rtlCol="0">
            <a:spAutoFit/>
          </a:bodyPr>
          <a:lstStyle/>
          <a:p>
            <a:pPr algn="ctr"/>
            <a:r>
              <a:rPr lang="zh-CN" altLang="en-US" sz="5400" b="1" dirty="0">
                <a:solidFill>
                  <a:schemeClr val="bg1"/>
                </a:solidFill>
                <a:latin typeface="微软雅黑" panose="020B0503020204020204" pitchFamily="34" charset="-122"/>
                <a:ea typeface="微软雅黑" panose="020B0503020204020204" pitchFamily="34" charset="-122"/>
              </a:rPr>
              <a:t>控制系统的特点</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pic>
        <p:nvPicPr>
          <p:cNvPr id="254" name="图片 253"/>
          <p:cNvPicPr>
            <a:picLocks noChangeAspect="1"/>
          </p:cNvPicPr>
          <p:nvPr/>
        </p:nvPicPr>
        <p:blipFill>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594355" y="124619"/>
            <a:ext cx="4070703" cy="2493642"/>
          </a:xfrm>
          <a:prstGeom prst="rect">
            <a:avLst/>
          </a:prstGeom>
        </p:spPr>
      </p:pic>
      <p:cxnSp>
        <p:nvCxnSpPr>
          <p:cNvPr id="255" name="直接连接符 254"/>
          <p:cNvCxnSpPr/>
          <p:nvPr/>
        </p:nvCxnSpPr>
        <p:spPr>
          <a:xfrm>
            <a:off x="3899753" y="2936103"/>
            <a:ext cx="0" cy="1363495"/>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66000">
                                      <p:stCondLst>
                                        <p:cond delay="0"/>
                                      </p:stCondLst>
                                      <p:childTnLst>
                                        <p:set>
                                          <p:cBhvr>
                                            <p:cTn id="6" dur="1" fill="hold">
                                              <p:stCondLst>
                                                <p:cond delay="0"/>
                                              </p:stCondLst>
                                            </p:cTn>
                                            <p:tgtEl>
                                              <p:spTgt spid="250"/>
                                            </p:tgtEl>
                                            <p:attrNameLst>
                                              <p:attrName>style.visibility</p:attrName>
                                            </p:attrNameLst>
                                          </p:cBhvr>
                                          <p:to>
                                            <p:strVal val="visible"/>
                                          </p:to>
                                        </p:set>
                                        <p:anim calcmode="lin" valueType="num" p14:bounceEnd="66000">
                                          <p:cBhvr additive="base">
                                            <p:cTn id="7" dur="2000" fill="hold"/>
                                            <p:tgtEl>
                                              <p:spTgt spid="250"/>
                                            </p:tgtEl>
                                            <p:attrNameLst>
                                              <p:attrName>ppt_x</p:attrName>
                                            </p:attrNameLst>
                                          </p:cBhvr>
                                          <p:tavLst>
                                            <p:tav tm="0">
                                              <p:val>
                                                <p:strVal val="0-#ppt_w/2"/>
                                              </p:val>
                                            </p:tav>
                                            <p:tav tm="100000">
                                              <p:val>
                                                <p:strVal val="#ppt_x"/>
                                              </p:val>
                                            </p:tav>
                                          </p:tavLst>
                                        </p:anim>
                                        <p:anim calcmode="lin" valueType="num" p14:bounceEnd="66000">
                                          <p:cBhvr additive="base">
                                            <p:cTn id="8" dur="2000" fill="hold"/>
                                            <p:tgtEl>
                                              <p:spTgt spid="250"/>
                                            </p:tgtEl>
                                            <p:attrNameLst>
                                              <p:attrName>ppt_y</p:attrName>
                                            </p:attrNameLst>
                                          </p:cBhvr>
                                          <p:tavLst>
                                            <p:tav tm="0">
                                              <p:val>
                                                <p:strVal val="#ppt_y"/>
                                              </p:val>
                                            </p:tav>
                                            <p:tav tm="100000">
                                              <p:val>
                                                <p:strVal val="#ppt_y"/>
                                              </p:val>
                                            </p:tav>
                                          </p:tavLst>
                                        </p:anim>
                                      </p:childTnLst>
                                    </p:cTn>
                                  </p:par>
                                  <p:par>
                                    <p:cTn id="9" presetID="16" presetClass="entr" presetSubtype="42" fill="hold" nodeType="withEffect">
                                      <p:stCondLst>
                                        <p:cond delay="0"/>
                                      </p:stCondLst>
                                      <p:childTnLst>
                                        <p:set>
                                          <p:cBhvr>
                                            <p:cTn id="10" dur="1" fill="hold">
                                              <p:stCondLst>
                                                <p:cond delay="0"/>
                                              </p:stCondLst>
                                            </p:cTn>
                                            <p:tgtEl>
                                              <p:spTgt spid="255"/>
                                            </p:tgtEl>
                                            <p:attrNameLst>
                                              <p:attrName>style.visibility</p:attrName>
                                            </p:attrNameLst>
                                          </p:cBhvr>
                                          <p:to>
                                            <p:strVal val="visible"/>
                                          </p:to>
                                        </p:set>
                                        <p:animEffect transition="in" filter="barn(outHorizontal)">
                                          <p:cBhvr>
                                            <p:cTn id="11" dur="500"/>
                                            <p:tgtEl>
                                              <p:spTgt spid="255"/>
                                            </p:tgtEl>
                                          </p:cBhvr>
                                        </p:animEffect>
                                      </p:childTnLst>
                                    </p:cTn>
                                  </p:par>
                                  <p:par>
                                    <p:cTn id="12" presetID="41" presetClass="entr" presetSubtype="0" fill="hold" grpId="0" nodeType="withEffect">
                                      <p:stCondLst>
                                        <p:cond delay="1000"/>
                                      </p:stCondLst>
                                      <p:iterate type="lt">
                                        <p:tmPct val="10000"/>
                                      </p:iterate>
                                      <p:childTnLst>
                                        <p:set>
                                          <p:cBhvr>
                                            <p:cTn id="13" dur="1" fill="hold">
                                              <p:stCondLst>
                                                <p:cond delay="0"/>
                                              </p:stCondLst>
                                            </p:cTn>
                                            <p:tgtEl>
                                              <p:spTgt spid="251"/>
                                            </p:tgtEl>
                                            <p:attrNameLst>
                                              <p:attrName>style.visibility</p:attrName>
                                            </p:attrNameLst>
                                          </p:cBhvr>
                                          <p:to>
                                            <p:strVal val="visible"/>
                                          </p:to>
                                        </p:set>
                                        <p:anim calcmode="lin" valueType="num">
                                          <p:cBhvr>
                                            <p:cTn id="14" dur="500" fill="hold"/>
                                            <p:tgtEl>
                                              <p:spTgt spid="251"/>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51"/>
                                            </p:tgtEl>
                                            <p:attrNameLst>
                                              <p:attrName>ppt_y</p:attrName>
                                            </p:attrNameLst>
                                          </p:cBhvr>
                                          <p:tavLst>
                                            <p:tav tm="0">
                                              <p:val>
                                                <p:strVal val="#ppt_y"/>
                                              </p:val>
                                            </p:tav>
                                            <p:tav tm="100000">
                                              <p:val>
                                                <p:strVal val="#ppt_y"/>
                                              </p:val>
                                            </p:tav>
                                          </p:tavLst>
                                        </p:anim>
                                        <p:anim calcmode="lin" valueType="num">
                                          <p:cBhvr>
                                            <p:cTn id="16" dur="500" fill="hold"/>
                                            <p:tgtEl>
                                              <p:spTgt spid="251"/>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51"/>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51"/>
                                            </p:tgtEl>
                                          </p:cBhvr>
                                        </p:animEffect>
                                      </p:childTnLst>
                                    </p:cTn>
                                  </p:par>
                                  <p:par>
                                    <p:cTn id="19" presetID="53" presetClass="entr" presetSubtype="16" fill="hold" nodeType="withEffect">
                                      <p:stCondLst>
                                        <p:cond delay="1000"/>
                                      </p:stCondLst>
                                      <p:childTnLst>
                                        <p:set>
                                          <p:cBhvr>
                                            <p:cTn id="20" dur="1" fill="hold">
                                              <p:stCondLst>
                                                <p:cond delay="0"/>
                                              </p:stCondLst>
                                            </p:cTn>
                                            <p:tgtEl>
                                              <p:spTgt spid="254"/>
                                            </p:tgtEl>
                                            <p:attrNameLst>
                                              <p:attrName>style.visibility</p:attrName>
                                            </p:attrNameLst>
                                          </p:cBhvr>
                                          <p:to>
                                            <p:strVal val="visible"/>
                                          </p:to>
                                        </p:set>
                                        <p:anim calcmode="lin" valueType="num">
                                          <p:cBhvr>
                                            <p:cTn id="21" dur="100" fill="hold"/>
                                            <p:tgtEl>
                                              <p:spTgt spid="254"/>
                                            </p:tgtEl>
                                            <p:attrNameLst>
                                              <p:attrName>ppt_w</p:attrName>
                                            </p:attrNameLst>
                                          </p:cBhvr>
                                          <p:tavLst>
                                            <p:tav tm="0">
                                              <p:val>
                                                <p:fltVal val="0"/>
                                              </p:val>
                                            </p:tav>
                                            <p:tav tm="100000">
                                              <p:val>
                                                <p:strVal val="#ppt_w"/>
                                              </p:val>
                                            </p:tav>
                                          </p:tavLst>
                                        </p:anim>
                                        <p:anim calcmode="lin" valueType="num">
                                          <p:cBhvr>
                                            <p:cTn id="22" dur="100" fill="hold"/>
                                            <p:tgtEl>
                                              <p:spTgt spid="254"/>
                                            </p:tgtEl>
                                            <p:attrNameLst>
                                              <p:attrName>ppt_h</p:attrName>
                                            </p:attrNameLst>
                                          </p:cBhvr>
                                          <p:tavLst>
                                            <p:tav tm="0">
                                              <p:val>
                                                <p:fltVal val="0"/>
                                              </p:val>
                                            </p:tav>
                                            <p:tav tm="100000">
                                              <p:val>
                                                <p:strVal val="#ppt_h"/>
                                              </p:val>
                                            </p:tav>
                                          </p:tavLst>
                                        </p:anim>
                                        <p:animEffect transition="in" filter="fade">
                                          <p:cBhvr>
                                            <p:cTn id="23" dur="100"/>
                                            <p:tgtEl>
                                              <p:spTgt spid="254"/>
                                            </p:tgtEl>
                                          </p:cBhvr>
                                        </p:animEffect>
                                      </p:childTnLst>
                                    </p:cTn>
                                  </p:par>
                                  <p:par>
                                    <p:cTn id="24" presetID="6" presetClass="emph" presetSubtype="0" fill="hold" nodeType="withEffect">
                                      <p:stCondLst>
                                        <p:cond delay="1100"/>
                                      </p:stCondLst>
                                      <p:childTnLst>
                                        <p:animScale>
                                          <p:cBhvr>
                                            <p:cTn id="25" dur="100" fill="hold"/>
                                            <p:tgtEl>
                                              <p:spTgt spid="254"/>
                                            </p:tgtEl>
                                          </p:cBhvr>
                                          <p:by x="110000" y="110000"/>
                                        </p:animScale>
                                      </p:childTnLst>
                                    </p:cTn>
                                  </p:par>
                                  <p:par>
                                    <p:cTn id="26" presetID="6" presetClass="emph" presetSubtype="0" fill="hold" nodeType="withEffect">
                                      <p:stCondLst>
                                        <p:cond delay="1200"/>
                                      </p:stCondLst>
                                      <p:childTnLst>
                                        <p:animScale>
                                          <p:cBhvr>
                                            <p:cTn id="27" dur="200" fill="hold"/>
                                            <p:tgtEl>
                                              <p:spTgt spid="254"/>
                                            </p:tgtEl>
                                          </p:cBhvr>
                                          <p:by x="90000" y="90000"/>
                                        </p:animScale>
                                      </p:childTnLst>
                                    </p:cTn>
                                  </p:par>
                                  <p:par>
                                    <p:cTn id="28" presetID="6" presetClass="emph" presetSubtype="0" fill="hold" nodeType="withEffect">
                                      <p:stCondLst>
                                        <p:cond delay="1400"/>
                                      </p:stCondLst>
                                      <p:childTnLst>
                                        <p:animScale>
                                          <p:cBhvr>
                                            <p:cTn id="29" dur="100" fill="hold"/>
                                            <p:tgtEl>
                                              <p:spTgt spid="254"/>
                                            </p:tgtEl>
                                          </p:cBhvr>
                                          <p:by x="105000" y="105000"/>
                                        </p:animScale>
                                      </p:childTnLst>
                                    </p:cTn>
                                  </p:par>
                                  <p:par>
                                    <p:cTn id="30" presetID="6" presetClass="emph" presetSubtype="0" fill="hold" nodeType="withEffect">
                                      <p:stCondLst>
                                        <p:cond delay="1500"/>
                                      </p:stCondLst>
                                      <p:childTnLst>
                                        <p:animScale>
                                          <p:cBhvr>
                                            <p:cTn id="31" dur="200" fill="hold"/>
                                            <p:tgtEl>
                                              <p:spTgt spid="254"/>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0"/>
          <p:bldP spid="25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50"/>
                                            </p:tgtEl>
                                            <p:attrNameLst>
                                              <p:attrName>style.visibility</p:attrName>
                                            </p:attrNameLst>
                                          </p:cBhvr>
                                          <p:to>
                                            <p:strVal val="visible"/>
                                          </p:to>
                                        </p:set>
                                        <p:anim calcmode="lin" valueType="num">
                                          <p:cBhvr additive="base">
                                            <p:cTn id="7" dur="2000" fill="hold"/>
                                            <p:tgtEl>
                                              <p:spTgt spid="250"/>
                                            </p:tgtEl>
                                            <p:attrNameLst>
                                              <p:attrName>ppt_x</p:attrName>
                                            </p:attrNameLst>
                                          </p:cBhvr>
                                          <p:tavLst>
                                            <p:tav tm="0">
                                              <p:val>
                                                <p:strVal val="0-#ppt_w/2"/>
                                              </p:val>
                                            </p:tav>
                                            <p:tav tm="100000">
                                              <p:val>
                                                <p:strVal val="#ppt_x"/>
                                              </p:val>
                                            </p:tav>
                                          </p:tavLst>
                                        </p:anim>
                                        <p:anim calcmode="lin" valueType="num">
                                          <p:cBhvr additive="base">
                                            <p:cTn id="8" dur="2000" fill="hold"/>
                                            <p:tgtEl>
                                              <p:spTgt spid="250"/>
                                            </p:tgtEl>
                                            <p:attrNameLst>
                                              <p:attrName>ppt_y</p:attrName>
                                            </p:attrNameLst>
                                          </p:cBhvr>
                                          <p:tavLst>
                                            <p:tav tm="0">
                                              <p:val>
                                                <p:strVal val="#ppt_y"/>
                                              </p:val>
                                            </p:tav>
                                            <p:tav tm="100000">
                                              <p:val>
                                                <p:strVal val="#ppt_y"/>
                                              </p:val>
                                            </p:tav>
                                          </p:tavLst>
                                        </p:anim>
                                      </p:childTnLst>
                                    </p:cTn>
                                  </p:par>
                                  <p:par>
                                    <p:cTn id="9" presetID="16" presetClass="entr" presetSubtype="42" fill="hold" nodeType="withEffect">
                                      <p:stCondLst>
                                        <p:cond delay="0"/>
                                      </p:stCondLst>
                                      <p:childTnLst>
                                        <p:set>
                                          <p:cBhvr>
                                            <p:cTn id="10" dur="1" fill="hold">
                                              <p:stCondLst>
                                                <p:cond delay="0"/>
                                              </p:stCondLst>
                                            </p:cTn>
                                            <p:tgtEl>
                                              <p:spTgt spid="255"/>
                                            </p:tgtEl>
                                            <p:attrNameLst>
                                              <p:attrName>style.visibility</p:attrName>
                                            </p:attrNameLst>
                                          </p:cBhvr>
                                          <p:to>
                                            <p:strVal val="visible"/>
                                          </p:to>
                                        </p:set>
                                        <p:animEffect transition="in" filter="barn(outHorizontal)">
                                          <p:cBhvr>
                                            <p:cTn id="11" dur="500"/>
                                            <p:tgtEl>
                                              <p:spTgt spid="255"/>
                                            </p:tgtEl>
                                          </p:cBhvr>
                                        </p:animEffect>
                                      </p:childTnLst>
                                    </p:cTn>
                                  </p:par>
                                  <p:par>
                                    <p:cTn id="12" presetID="41" presetClass="entr" presetSubtype="0" fill="hold" grpId="0" nodeType="withEffect">
                                      <p:stCondLst>
                                        <p:cond delay="1000"/>
                                      </p:stCondLst>
                                      <p:iterate type="lt">
                                        <p:tmPct val="10000"/>
                                      </p:iterate>
                                      <p:childTnLst>
                                        <p:set>
                                          <p:cBhvr>
                                            <p:cTn id="13" dur="1" fill="hold">
                                              <p:stCondLst>
                                                <p:cond delay="0"/>
                                              </p:stCondLst>
                                            </p:cTn>
                                            <p:tgtEl>
                                              <p:spTgt spid="251"/>
                                            </p:tgtEl>
                                            <p:attrNameLst>
                                              <p:attrName>style.visibility</p:attrName>
                                            </p:attrNameLst>
                                          </p:cBhvr>
                                          <p:to>
                                            <p:strVal val="visible"/>
                                          </p:to>
                                        </p:set>
                                        <p:anim calcmode="lin" valueType="num">
                                          <p:cBhvr>
                                            <p:cTn id="14" dur="500" fill="hold"/>
                                            <p:tgtEl>
                                              <p:spTgt spid="251"/>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51"/>
                                            </p:tgtEl>
                                            <p:attrNameLst>
                                              <p:attrName>ppt_y</p:attrName>
                                            </p:attrNameLst>
                                          </p:cBhvr>
                                          <p:tavLst>
                                            <p:tav tm="0">
                                              <p:val>
                                                <p:strVal val="#ppt_y"/>
                                              </p:val>
                                            </p:tav>
                                            <p:tav tm="100000">
                                              <p:val>
                                                <p:strVal val="#ppt_y"/>
                                              </p:val>
                                            </p:tav>
                                          </p:tavLst>
                                        </p:anim>
                                        <p:anim calcmode="lin" valueType="num">
                                          <p:cBhvr>
                                            <p:cTn id="16" dur="500" fill="hold"/>
                                            <p:tgtEl>
                                              <p:spTgt spid="251"/>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51"/>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51"/>
                                            </p:tgtEl>
                                          </p:cBhvr>
                                        </p:animEffect>
                                      </p:childTnLst>
                                    </p:cTn>
                                  </p:par>
                                  <p:par>
                                    <p:cTn id="19" presetID="53" presetClass="entr" presetSubtype="16" fill="hold" nodeType="withEffect">
                                      <p:stCondLst>
                                        <p:cond delay="1000"/>
                                      </p:stCondLst>
                                      <p:childTnLst>
                                        <p:set>
                                          <p:cBhvr>
                                            <p:cTn id="20" dur="1" fill="hold">
                                              <p:stCondLst>
                                                <p:cond delay="0"/>
                                              </p:stCondLst>
                                            </p:cTn>
                                            <p:tgtEl>
                                              <p:spTgt spid="254"/>
                                            </p:tgtEl>
                                            <p:attrNameLst>
                                              <p:attrName>style.visibility</p:attrName>
                                            </p:attrNameLst>
                                          </p:cBhvr>
                                          <p:to>
                                            <p:strVal val="visible"/>
                                          </p:to>
                                        </p:set>
                                        <p:anim calcmode="lin" valueType="num">
                                          <p:cBhvr>
                                            <p:cTn id="21" dur="100" fill="hold"/>
                                            <p:tgtEl>
                                              <p:spTgt spid="254"/>
                                            </p:tgtEl>
                                            <p:attrNameLst>
                                              <p:attrName>ppt_w</p:attrName>
                                            </p:attrNameLst>
                                          </p:cBhvr>
                                          <p:tavLst>
                                            <p:tav tm="0">
                                              <p:val>
                                                <p:fltVal val="0"/>
                                              </p:val>
                                            </p:tav>
                                            <p:tav tm="100000">
                                              <p:val>
                                                <p:strVal val="#ppt_w"/>
                                              </p:val>
                                            </p:tav>
                                          </p:tavLst>
                                        </p:anim>
                                        <p:anim calcmode="lin" valueType="num">
                                          <p:cBhvr>
                                            <p:cTn id="22" dur="100" fill="hold"/>
                                            <p:tgtEl>
                                              <p:spTgt spid="254"/>
                                            </p:tgtEl>
                                            <p:attrNameLst>
                                              <p:attrName>ppt_h</p:attrName>
                                            </p:attrNameLst>
                                          </p:cBhvr>
                                          <p:tavLst>
                                            <p:tav tm="0">
                                              <p:val>
                                                <p:fltVal val="0"/>
                                              </p:val>
                                            </p:tav>
                                            <p:tav tm="100000">
                                              <p:val>
                                                <p:strVal val="#ppt_h"/>
                                              </p:val>
                                            </p:tav>
                                          </p:tavLst>
                                        </p:anim>
                                        <p:animEffect transition="in" filter="fade">
                                          <p:cBhvr>
                                            <p:cTn id="23" dur="100"/>
                                            <p:tgtEl>
                                              <p:spTgt spid="254"/>
                                            </p:tgtEl>
                                          </p:cBhvr>
                                        </p:animEffect>
                                      </p:childTnLst>
                                    </p:cTn>
                                  </p:par>
                                  <p:par>
                                    <p:cTn id="24" presetID="6" presetClass="emph" presetSubtype="0" fill="hold" nodeType="withEffect">
                                      <p:stCondLst>
                                        <p:cond delay="1100"/>
                                      </p:stCondLst>
                                      <p:childTnLst>
                                        <p:animScale>
                                          <p:cBhvr>
                                            <p:cTn id="25" dur="100" fill="hold"/>
                                            <p:tgtEl>
                                              <p:spTgt spid="254"/>
                                            </p:tgtEl>
                                          </p:cBhvr>
                                          <p:by x="110000" y="110000"/>
                                        </p:animScale>
                                      </p:childTnLst>
                                    </p:cTn>
                                  </p:par>
                                  <p:par>
                                    <p:cTn id="26" presetID="6" presetClass="emph" presetSubtype="0" fill="hold" nodeType="withEffect">
                                      <p:stCondLst>
                                        <p:cond delay="1200"/>
                                      </p:stCondLst>
                                      <p:childTnLst>
                                        <p:animScale>
                                          <p:cBhvr>
                                            <p:cTn id="27" dur="200" fill="hold"/>
                                            <p:tgtEl>
                                              <p:spTgt spid="254"/>
                                            </p:tgtEl>
                                          </p:cBhvr>
                                          <p:by x="90000" y="90000"/>
                                        </p:animScale>
                                      </p:childTnLst>
                                    </p:cTn>
                                  </p:par>
                                  <p:par>
                                    <p:cTn id="28" presetID="6" presetClass="emph" presetSubtype="0" fill="hold" nodeType="withEffect">
                                      <p:stCondLst>
                                        <p:cond delay="1400"/>
                                      </p:stCondLst>
                                      <p:childTnLst>
                                        <p:animScale>
                                          <p:cBhvr>
                                            <p:cTn id="29" dur="100" fill="hold"/>
                                            <p:tgtEl>
                                              <p:spTgt spid="254"/>
                                            </p:tgtEl>
                                          </p:cBhvr>
                                          <p:by x="105000" y="105000"/>
                                        </p:animScale>
                                      </p:childTnLst>
                                    </p:cTn>
                                  </p:par>
                                  <p:par>
                                    <p:cTn id="30" presetID="6" presetClass="emph" presetSubtype="0" fill="hold" nodeType="withEffect">
                                      <p:stCondLst>
                                        <p:cond delay="1500"/>
                                      </p:stCondLst>
                                      <p:childTnLst>
                                        <p:animScale>
                                          <p:cBhvr>
                                            <p:cTn id="31" dur="200" fill="hold"/>
                                            <p:tgtEl>
                                              <p:spTgt spid="254"/>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0"/>
          <p:bldP spid="251"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等腰三角形 73"/>
          <p:cNvSpPr/>
          <p:nvPr/>
        </p:nvSpPr>
        <p:spPr>
          <a:xfrm rot="10800000">
            <a:off x="5388787" y="0"/>
            <a:ext cx="1292746" cy="7874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40970" y="1125855"/>
            <a:ext cx="11788140" cy="4670425"/>
          </a:xfrm>
          <a:prstGeom prst="rect">
            <a:avLst/>
          </a:prstGeom>
          <a:noFill/>
        </p:spPr>
        <p:txBody>
          <a:bodyPr wrap="square" rtlCol="0" anchor="t">
            <a:spAutoFit/>
          </a:bodyPr>
          <a:p>
            <a:pPr indent="539750" algn="just" defTabSz="1216025">
              <a:lnSpc>
                <a:spcPct val="150000"/>
              </a:lnSpc>
              <a:spcBef>
                <a:spcPct val="20000"/>
              </a:spcBef>
            </a:pPr>
            <a:r>
              <a:rPr lang="zh-CN" altLang="en-US" sz="2400" dirty="0">
                <a:solidFill>
                  <a:srgbClr val="1C4885"/>
                </a:solidFill>
                <a:latin typeface="微软雅黑" panose="020B0503020204020204" pitchFamily="34" charset="-122"/>
                <a:ea typeface="微软雅黑" panose="020B0503020204020204" pitchFamily="34" charset="-122"/>
                <a:sym typeface="Arial" panose="020B0604020202020204" pitchFamily="34" charset="0"/>
              </a:rPr>
              <a:t>与一般的伺服系统或过程控制系统相比， 机器人控制系统有如下特点：</a:t>
            </a:r>
            <a:endParaRPr lang="zh-CN" altLang="en-US" sz="2400" dirty="0">
              <a:solidFill>
                <a:srgbClr val="1C4885"/>
              </a:solidFill>
              <a:latin typeface="微软雅黑" panose="020B0503020204020204" pitchFamily="34" charset="-122"/>
              <a:ea typeface="微软雅黑" panose="020B0503020204020204" pitchFamily="34" charset="-122"/>
              <a:sym typeface="Arial" panose="020B0604020202020204" pitchFamily="34" charset="0"/>
            </a:endParaRPr>
          </a:p>
          <a:p>
            <a:pPr indent="539750" algn="just" defTabSz="1216025">
              <a:lnSpc>
                <a:spcPct val="150000"/>
              </a:lnSpc>
              <a:spcBef>
                <a:spcPct val="20000"/>
              </a:spcBef>
            </a:pPr>
            <a:r>
              <a:rPr lang="zh-CN" altLang="en-US" sz="2400" dirty="0">
                <a:solidFill>
                  <a:srgbClr val="1C4885"/>
                </a:solidFill>
                <a:latin typeface="微软雅黑" panose="020B0503020204020204" pitchFamily="34" charset="-122"/>
                <a:ea typeface="微软雅黑" panose="020B0503020204020204" pitchFamily="34" charset="-122"/>
                <a:sym typeface="Arial" panose="020B0604020202020204" pitchFamily="34" charset="0"/>
              </a:rPr>
              <a:t>１） 机器人的控制与机构运动学及动力学密切相关。机器人手足的状态可以在各种坐标下进行描述， 应当根据需要， 选择不同的参考坐标系， 并做适当的坐标变换。经常要求解运动学正问题和逆问题， 除此之外还要考虑惯性力、外力（包括重力）、哥氏力、向心力的影响。</a:t>
            </a:r>
            <a:endParaRPr lang="zh-CN" altLang="en-US" sz="2400" dirty="0">
              <a:solidFill>
                <a:srgbClr val="1C4885"/>
              </a:solidFill>
              <a:latin typeface="微软雅黑" panose="020B0503020204020204" pitchFamily="34" charset="-122"/>
              <a:ea typeface="微软雅黑" panose="020B0503020204020204" pitchFamily="34" charset="-122"/>
              <a:sym typeface="Arial" panose="020B0604020202020204" pitchFamily="34" charset="0"/>
            </a:endParaRPr>
          </a:p>
          <a:p>
            <a:pPr indent="539750" algn="just" defTabSz="1216025">
              <a:lnSpc>
                <a:spcPct val="150000"/>
              </a:lnSpc>
              <a:spcBef>
                <a:spcPct val="20000"/>
              </a:spcBef>
            </a:pPr>
            <a:r>
              <a:rPr lang="zh-CN" altLang="en-US" sz="2400" dirty="0">
                <a:solidFill>
                  <a:srgbClr val="1C4885"/>
                </a:solidFill>
                <a:latin typeface="微软雅黑" panose="020B0503020204020204" pitchFamily="34" charset="-122"/>
                <a:ea typeface="微软雅黑" panose="020B0503020204020204" pitchFamily="34" charset="-122"/>
                <a:sym typeface="Arial" panose="020B0604020202020204" pitchFamily="34" charset="0"/>
              </a:rPr>
              <a:t>２） 一个简单的机器人也至少有３～５ 个自由度， 比较复杂的机器人有十几个、甚至几十个自由度。每个自由度一般包含一个伺服机构， 它们必须协调起来， 组成一个多变量控制系统。</a:t>
            </a:r>
            <a:endParaRPr lang="zh-CN" altLang="en-US" sz="2400"/>
          </a:p>
        </p:txBody>
      </p:sp>
      <p:pic>
        <p:nvPicPr>
          <p:cNvPr id="6" name="图片 5"/>
          <p:cNvPicPr>
            <a:picLocks noChangeAspect="1"/>
          </p:cNvPicPr>
          <p:nvPr/>
        </p:nvPicPr>
        <p:blipFill>
          <a:blip r:embed="rId1"/>
          <a:stretch>
            <a:fillRect/>
          </a:stretch>
        </p:blipFill>
        <p:spPr>
          <a:xfrm>
            <a:off x="224155" y="2495233"/>
            <a:ext cx="5740400" cy="2681287"/>
          </a:xfrm>
          <a:prstGeom prst="rect">
            <a:avLst/>
          </a:prstGeom>
          <a:noFill/>
          <a:ln w="9525">
            <a:noFill/>
          </a:ln>
        </p:spPr>
      </p:pic>
      <p:pic>
        <p:nvPicPr>
          <p:cNvPr id="7" name="图片 6"/>
          <p:cNvPicPr>
            <a:picLocks noChangeAspect="1"/>
          </p:cNvPicPr>
          <p:nvPr/>
        </p:nvPicPr>
        <p:blipFill>
          <a:blip r:embed="rId2"/>
          <a:stretch>
            <a:fillRect/>
          </a:stretch>
        </p:blipFill>
        <p:spPr>
          <a:xfrm>
            <a:off x="3097530" y="3000058"/>
            <a:ext cx="5576888" cy="294957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000000"/>
                                          </p:val>
                                        </p:tav>
                                        <p:tav tm="100000">
                                          <p:val>
                                            <p:strVal val="#ppt_w"/>
                                          </p:val>
                                        </p:tav>
                                      </p:tavLst>
                                    </p:anim>
                                    <p:anim calcmode="lin" valueType="num">
                                      <p:cBhvr>
                                        <p:cTn id="13" dur="1000" fill="hold"/>
                                        <p:tgtEl>
                                          <p:spTgt spid="7"/>
                                        </p:tgtEl>
                                        <p:attrNameLst>
                                          <p:attrName>ppt_h</p:attrName>
                                        </p:attrNameLst>
                                      </p:cBhvr>
                                      <p:tavLst>
                                        <p:tav tm="0">
                                          <p:val>
                                            <p:fltVal val="0.000000"/>
                                          </p:val>
                                        </p:tav>
                                        <p:tav tm="100000">
                                          <p:val>
                                            <p:strVal val="#ppt_h"/>
                                          </p:val>
                                        </p:tav>
                                      </p:tavLst>
                                    </p:anim>
                                    <p:anim calcmode="lin" valueType="num">
                                      <p:cBhvr>
                                        <p:cTn id="14" dur="1000" fill="hold"/>
                                        <p:tgtEl>
                                          <p:spTgt spid="7"/>
                                        </p:tgtEl>
                                        <p:attrNameLst>
                                          <p:attrName>ppt_x</p:attrName>
                                        </p:attrNameLst>
                                      </p:cBhvr>
                                      <p:tavLst>
                                        <p:tav tm="0" fmla="#ppt_x+(cos(-2*pi*(1-$))*-#ppt_x-sin(-2*pi*(1-$))*(1-#ppt_y))*(1-$)">
                                          <p:val>
                                            <p:fltVal val="0.000000"/>
                                          </p:val>
                                        </p:tav>
                                        <p:tav tm="100000">
                                          <p:val>
                                            <p:fltVal val="1.000000"/>
                                          </p:val>
                                        </p:tav>
                                      </p:tavLst>
                                    </p:anim>
                                    <p:anim calcmode="lin" valueType="num">
                                      <p:cBhvr>
                                        <p:cTn id="15" dur="1000" fill="hold"/>
                                        <p:tgtEl>
                                          <p:spTgt spid="7"/>
                                        </p:tgtEl>
                                        <p:attrNameLst>
                                          <p:attrName>ppt_y</p:attrName>
                                        </p:attrNameLst>
                                      </p:cBhvr>
                                      <p:tavLst>
                                        <p:tav tm="0" fmla="#ppt_y+(sin(-2*pi*(1-$))*-#ppt_x+cos(-2*pi*(1-$))*(1-#ppt_y))*(1-$)">
                                          <p:val>
                                            <p:fltVal val="0.000000"/>
                                          </p:val>
                                        </p:tav>
                                        <p:tav tm="100000">
                                          <p:val>
                                            <p:fltVal val="1.00000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等腰三角形 73"/>
          <p:cNvSpPr/>
          <p:nvPr/>
        </p:nvSpPr>
        <p:spPr>
          <a:xfrm rot="10800000">
            <a:off x="5388787" y="0"/>
            <a:ext cx="1292746" cy="7874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08" name="矩形 5"/>
          <p:cNvSpPr>
            <a:spLocks noChangeArrowheads="1"/>
          </p:cNvSpPr>
          <p:nvPr/>
        </p:nvSpPr>
        <p:spPr bwMode="auto">
          <a:xfrm>
            <a:off x="673100" y="1358900"/>
            <a:ext cx="10798810" cy="4043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indent="539750" algn="just" defTabSz="1216025">
              <a:lnSpc>
                <a:spcPct val="150000"/>
              </a:lnSpc>
              <a:spcBef>
                <a:spcPct val="20000"/>
              </a:spcBef>
            </a:pPr>
            <a:r>
              <a:rPr lang="zh-CN" altLang="en-US" sz="2400" dirty="0">
                <a:solidFill>
                  <a:srgbClr val="1C4885"/>
                </a:solidFill>
                <a:latin typeface="微软雅黑" panose="020B0503020204020204" pitchFamily="34" charset="-122"/>
                <a:ea typeface="微软雅黑" panose="020B0503020204020204" pitchFamily="34" charset="-122"/>
                <a:sym typeface="Arial" panose="020B0604020202020204" pitchFamily="34" charset="0"/>
              </a:rPr>
              <a:t>３） 把多个独立的伺服系统有机地协调起来， 使其按照人的意志行动， 甚至赋予机器人一定的“智能”， 这个任务只能由计算机来完成。因此， 机器人控制系统必须是一个计算机控制系统。同时， 计算机软件担负着艰巨的任务。</a:t>
            </a:r>
            <a:endParaRPr lang="en-US" altLang="zh-CN" sz="2400" dirty="0">
              <a:solidFill>
                <a:srgbClr val="1C4885"/>
              </a:solidFill>
              <a:latin typeface="微软雅黑" panose="020B0503020204020204" pitchFamily="34" charset="-122"/>
              <a:ea typeface="微软雅黑" panose="020B0503020204020204" pitchFamily="34" charset="-122"/>
              <a:sym typeface="Arial" panose="020B0604020202020204" pitchFamily="34" charset="0"/>
            </a:endParaRPr>
          </a:p>
          <a:p>
            <a:pPr indent="539750" algn="just" defTabSz="1216025">
              <a:lnSpc>
                <a:spcPct val="150000"/>
              </a:lnSpc>
              <a:spcBef>
                <a:spcPct val="20000"/>
              </a:spcBef>
            </a:pPr>
            <a:r>
              <a:rPr lang="zh-CN" altLang="en-US" sz="2400" dirty="0">
                <a:solidFill>
                  <a:srgbClr val="1C4885"/>
                </a:solidFill>
                <a:latin typeface="微软雅黑" panose="020B0503020204020204" pitchFamily="34" charset="-122"/>
                <a:ea typeface="微软雅黑" panose="020B0503020204020204" pitchFamily="34" charset="-122"/>
                <a:sym typeface="Arial" panose="020B0604020202020204" pitchFamily="34" charset="0"/>
              </a:rPr>
              <a:t>４） 描述机器人状态和运动的数学模型是一个非线性模型， 随着状态的不同和外力的变化， 其参数也在变化， 各变量之间还存在耦合。因此， 仅仅利用位置闭环是不够的，还要利用速度闭环， 甚至加速度闭环。系统中经常使用重力补偿、前馈、解耦或自适应控制等方法。</a:t>
            </a:r>
            <a:endParaRPr lang="zh-CN" altLang="en-US" sz="2400" dirty="0">
              <a:solidFill>
                <a:srgbClr val="1C4885"/>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等腰三角形 73"/>
          <p:cNvSpPr/>
          <p:nvPr/>
        </p:nvSpPr>
        <p:spPr>
          <a:xfrm rot="10800000">
            <a:off x="5388787" y="0"/>
            <a:ext cx="1292746" cy="7874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1993900" y="5245735"/>
            <a:ext cx="2379980" cy="386080"/>
          </a:xfrm>
          <a:prstGeom prst="roundRect">
            <a:avLst/>
          </a:prstGeom>
          <a:ln>
            <a:noFill/>
          </a:ln>
        </p:spPr>
        <p:style>
          <a:lnRef idx="2">
            <a:schemeClr val="accent3"/>
          </a:lnRef>
          <a:fillRef idx="1">
            <a:schemeClr val="lt1"/>
          </a:fillRef>
          <a:effectRef idx="0">
            <a:schemeClr val="accent3"/>
          </a:effectRef>
          <a:fontRef idx="minor">
            <a:schemeClr val="dk1"/>
          </a:fontRef>
        </p:style>
        <p:txBody>
          <a:bodyPr rtlCol="0" anchor="ctr"/>
          <a:p>
            <a:pPr algn="ctr"/>
            <a:endParaRPr lang="zh-CN" altLang="en-US"/>
          </a:p>
        </p:txBody>
      </p:sp>
      <p:sp>
        <p:nvSpPr>
          <p:cNvPr id="22532" name="矩形 5"/>
          <p:cNvSpPr>
            <a:spLocks noChangeArrowheads="1"/>
          </p:cNvSpPr>
          <p:nvPr/>
        </p:nvSpPr>
        <p:spPr bwMode="auto">
          <a:xfrm>
            <a:off x="604520" y="1183005"/>
            <a:ext cx="10861040" cy="515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indent="539750" algn="just" defTabSz="1216025">
              <a:lnSpc>
                <a:spcPct val="150000"/>
              </a:lnSpc>
              <a:spcBef>
                <a:spcPct val="20000"/>
              </a:spcBef>
            </a:pPr>
            <a:r>
              <a:rPr lang="zh-CN" altLang="en-US" sz="2400">
                <a:solidFill>
                  <a:srgbClr val="1C4885"/>
                </a:solidFill>
                <a:latin typeface="微软雅黑" panose="020B0503020204020204" pitchFamily="34" charset="-122"/>
                <a:ea typeface="微软雅黑" panose="020B0503020204020204" pitchFamily="34" charset="-122"/>
                <a:sym typeface="Arial" panose="020B0604020202020204" pitchFamily="34" charset="0"/>
              </a:rPr>
              <a:t>５） 机器人的动作往往可以通过不同的方式和路径来完成， 因此存在一个“最优” 的问题。较高级的机器人可以用人工智能的方法， 用计算机建立起庞大的信息库， 借助信息库进行控制、决策、管理和操作。根据传感器和模式识别的方法获得对象及环境的工况， 按照给定的指标要求， 自动地选择最佳的控制规律。</a:t>
            </a:r>
            <a:endParaRPr lang="en-US" altLang="zh-CN" sz="2400">
              <a:solidFill>
                <a:srgbClr val="1C4885"/>
              </a:solidFill>
              <a:latin typeface="微软雅黑" panose="020B0503020204020204" pitchFamily="34" charset="-122"/>
              <a:ea typeface="微软雅黑" panose="020B0503020204020204" pitchFamily="34" charset="-122"/>
              <a:sym typeface="Arial" panose="020B0604020202020204" pitchFamily="34" charset="0"/>
            </a:endParaRPr>
          </a:p>
          <a:p>
            <a:pPr indent="539750" algn="just" defTabSz="1216025">
              <a:lnSpc>
                <a:spcPct val="150000"/>
              </a:lnSpc>
              <a:spcBef>
                <a:spcPct val="20000"/>
              </a:spcBef>
            </a:pPr>
            <a:r>
              <a:rPr lang="zh-CN" altLang="en-US" sz="2400">
                <a:solidFill>
                  <a:srgbClr val="1C4885"/>
                </a:solidFill>
                <a:latin typeface="微软雅黑" panose="020B0503020204020204" pitchFamily="34" charset="-122"/>
                <a:ea typeface="微软雅黑" panose="020B0503020204020204" pitchFamily="34" charset="-122"/>
                <a:sym typeface="Arial" panose="020B0604020202020204" pitchFamily="34" charset="0"/>
              </a:rPr>
              <a:t>总而言之， 机器人控制系统是一个与运动学和动力学原理密切相关的、有耦合的、非线性的多变量控制系统。由于它的特殊性， 经典控制理论和现代控制理论都不能照搬使用。然而到目前为止， 机器人控制理论还是不完整的、不系统的。相信随着机器人事业的发展， 机器人控制理论必将日趋成熟。</a:t>
            </a:r>
            <a:endParaRPr lang="zh-CN" altLang="en-US" sz="2400">
              <a:solidFill>
                <a:srgbClr val="1C4885"/>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空心弧 2"/>
          <p:cNvSpPr/>
          <p:nvPr/>
        </p:nvSpPr>
        <p:spPr>
          <a:xfrm rot="13500000">
            <a:off x="5061641" y="-1332105"/>
            <a:ext cx="7388609" cy="7388609"/>
          </a:xfrm>
          <a:prstGeom prst="blockArc">
            <a:avLst>
              <a:gd name="adj1" fmla="val 10800000"/>
              <a:gd name="adj2" fmla="val 5220618"/>
              <a:gd name="adj3" fmla="val 2711"/>
            </a:avLst>
          </a:prstGeom>
          <a:solidFill>
            <a:schemeClr val="bg1">
              <a:lumMod val="7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521847" y="459453"/>
            <a:ext cx="5849889" cy="6398547"/>
          </a:xfrm>
          <a:prstGeom prst="rect">
            <a:avLst/>
          </a:prstGeom>
          <a:effectLst/>
        </p:spPr>
      </p:pic>
      <p:pic>
        <p:nvPicPr>
          <p:cNvPr id="48" name="图片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9469" y="594998"/>
            <a:ext cx="2738549" cy="1282711"/>
          </a:xfrm>
          <a:prstGeom prst="rect">
            <a:avLst/>
          </a:prstGeom>
        </p:spPr>
      </p:pic>
      <p:grpSp>
        <p:nvGrpSpPr>
          <p:cNvPr id="5" name="组合 4"/>
          <p:cNvGrpSpPr/>
          <p:nvPr/>
        </p:nvGrpSpPr>
        <p:grpSpPr>
          <a:xfrm>
            <a:off x="4534535" y="848995"/>
            <a:ext cx="1454785" cy="946785"/>
            <a:chOff x="4937104" y="407417"/>
            <a:chExt cx="940791" cy="946566"/>
          </a:xfrm>
        </p:grpSpPr>
        <p:grpSp>
          <p:nvGrpSpPr>
            <p:cNvPr id="68" name="组合 67"/>
            <p:cNvGrpSpPr/>
            <p:nvPr/>
          </p:nvGrpSpPr>
          <p:grpSpPr>
            <a:xfrm>
              <a:off x="5065394" y="518473"/>
              <a:ext cx="725979" cy="725979"/>
              <a:chOff x="9527594" y="3608106"/>
              <a:chExt cx="2037989" cy="2037989"/>
            </a:xfrm>
          </p:grpSpPr>
          <p:sp>
            <p:nvSpPr>
              <p:cNvPr id="69" name="椭圆 68"/>
              <p:cNvSpPr/>
              <p:nvPr/>
            </p:nvSpPr>
            <p:spPr>
              <a:xfrm>
                <a:off x="9527594" y="3608106"/>
                <a:ext cx="2037989" cy="2037989"/>
              </a:xfrm>
              <a:prstGeom prst="ellipse">
                <a:avLst/>
              </a:prstGeom>
              <a:gradFill flip="none" rotWithShape="1">
                <a:gsLst>
                  <a:gs pos="0">
                    <a:srgbClr val="BFBFBF"/>
                  </a:gs>
                  <a:gs pos="54000">
                    <a:srgbClr val="FFFFFF"/>
                  </a:gs>
                  <a:gs pos="100000">
                    <a:schemeClr val="bg1">
                      <a:tint val="0"/>
                    </a:schemeClr>
                  </a:gs>
                </a:gsLst>
                <a:lin ang="13500000" scaled="1"/>
                <a:tileRect/>
              </a:gradFill>
              <a:ln w="28575">
                <a:noFill/>
              </a:ln>
              <a:effectLst>
                <a:outerShdw blurRad="88900" dir="5100000" sx="103000" sy="103000" rotWithShape="0">
                  <a:scrgbClr r="0" g="0" b="0">
                    <a:alpha val="15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0000"/>
                  </a:solidFill>
                </a:endParaRPr>
              </a:p>
            </p:txBody>
          </p:sp>
          <p:grpSp>
            <p:nvGrpSpPr>
              <p:cNvPr id="70" name="组合 69"/>
              <p:cNvGrpSpPr/>
              <p:nvPr/>
            </p:nvGrpSpPr>
            <p:grpSpPr>
              <a:xfrm>
                <a:off x="9557029" y="4250219"/>
                <a:ext cx="2008549" cy="266788"/>
                <a:chOff x="2555818" y="3410981"/>
                <a:chExt cx="1542580" cy="266788"/>
              </a:xfrm>
            </p:grpSpPr>
            <p:cxnSp>
              <p:nvCxnSpPr>
                <p:cNvPr id="71" name="直接连接符 70"/>
                <p:cNvCxnSpPr>
                  <a:stCxn id="69" idx="2"/>
                </p:cNvCxnSpPr>
                <p:nvPr/>
              </p:nvCxnSpPr>
              <p:spPr>
                <a:xfrm>
                  <a:off x="2555818" y="3677769"/>
                  <a:ext cx="337665"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flipV="1">
                  <a:off x="2893483" y="3410981"/>
                  <a:ext cx="158460" cy="266788"/>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flipH="1">
                  <a:off x="3760733" y="3677769"/>
                  <a:ext cx="337665"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flipH="1" flipV="1">
                  <a:off x="3602273" y="3410981"/>
                  <a:ext cx="158460" cy="266788"/>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3051943" y="3410981"/>
                  <a:ext cx="550330"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grpSp>
        <p:sp>
          <p:nvSpPr>
            <p:cNvPr id="109" name="椭圆 108"/>
            <p:cNvSpPr/>
            <p:nvPr/>
          </p:nvSpPr>
          <p:spPr>
            <a:xfrm>
              <a:off x="4937104" y="407417"/>
              <a:ext cx="940791" cy="946566"/>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0" name="组合 169"/>
          <p:cNvGrpSpPr/>
          <p:nvPr/>
        </p:nvGrpSpPr>
        <p:grpSpPr>
          <a:xfrm>
            <a:off x="4734560" y="2861310"/>
            <a:ext cx="1494155" cy="946785"/>
            <a:chOff x="4937104" y="407417"/>
            <a:chExt cx="940791" cy="946566"/>
          </a:xfrm>
        </p:grpSpPr>
        <p:grpSp>
          <p:nvGrpSpPr>
            <p:cNvPr id="171" name="组合 170"/>
            <p:cNvGrpSpPr/>
            <p:nvPr/>
          </p:nvGrpSpPr>
          <p:grpSpPr>
            <a:xfrm>
              <a:off x="5065394" y="518473"/>
              <a:ext cx="725979" cy="725979"/>
              <a:chOff x="9527594" y="3608106"/>
              <a:chExt cx="2037989" cy="2037989"/>
            </a:xfrm>
          </p:grpSpPr>
          <p:sp>
            <p:nvSpPr>
              <p:cNvPr id="173" name="椭圆 172"/>
              <p:cNvSpPr/>
              <p:nvPr/>
            </p:nvSpPr>
            <p:spPr>
              <a:xfrm>
                <a:off x="9527594" y="3608106"/>
                <a:ext cx="2037989" cy="2037989"/>
              </a:xfrm>
              <a:prstGeom prst="ellipse">
                <a:avLst/>
              </a:prstGeom>
              <a:gradFill flip="none" rotWithShape="1">
                <a:gsLst>
                  <a:gs pos="0">
                    <a:srgbClr val="BFBFBF"/>
                  </a:gs>
                  <a:gs pos="54000">
                    <a:srgbClr val="FFFFFF"/>
                  </a:gs>
                  <a:gs pos="100000">
                    <a:schemeClr val="bg1">
                      <a:tint val="0"/>
                    </a:schemeClr>
                  </a:gs>
                </a:gsLst>
                <a:lin ang="13500000" scaled="1"/>
                <a:tileRect/>
              </a:gradFill>
              <a:ln w="28575">
                <a:noFill/>
              </a:ln>
              <a:effectLst>
                <a:outerShdw blurRad="88900" dir="5100000" sx="103000" sy="103000" rotWithShape="0">
                  <a:scrgbClr r="0" g="0" b="0">
                    <a:alpha val="15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0000"/>
                  </a:solidFill>
                </a:endParaRPr>
              </a:p>
            </p:txBody>
          </p:sp>
          <p:grpSp>
            <p:nvGrpSpPr>
              <p:cNvPr id="174" name="组合 173"/>
              <p:cNvGrpSpPr/>
              <p:nvPr/>
            </p:nvGrpSpPr>
            <p:grpSpPr>
              <a:xfrm>
                <a:off x="9557029" y="4250219"/>
                <a:ext cx="2008549" cy="266788"/>
                <a:chOff x="2555818" y="3410981"/>
                <a:chExt cx="1542580" cy="266788"/>
              </a:xfrm>
            </p:grpSpPr>
            <p:cxnSp>
              <p:nvCxnSpPr>
                <p:cNvPr id="175" name="直接连接符 174"/>
                <p:cNvCxnSpPr>
                  <a:stCxn id="173" idx="2"/>
                </p:cNvCxnSpPr>
                <p:nvPr/>
              </p:nvCxnSpPr>
              <p:spPr>
                <a:xfrm>
                  <a:off x="2555818" y="3677769"/>
                  <a:ext cx="337665"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76" name="直接连接符 175"/>
                <p:cNvCxnSpPr/>
                <p:nvPr/>
              </p:nvCxnSpPr>
              <p:spPr>
                <a:xfrm flipV="1">
                  <a:off x="2893483" y="3410981"/>
                  <a:ext cx="158460" cy="266788"/>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77" name="直接连接符 176"/>
                <p:cNvCxnSpPr/>
                <p:nvPr/>
              </p:nvCxnSpPr>
              <p:spPr>
                <a:xfrm flipH="1">
                  <a:off x="3760733" y="3677769"/>
                  <a:ext cx="337665"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78" name="直接连接符 177"/>
                <p:cNvCxnSpPr/>
                <p:nvPr/>
              </p:nvCxnSpPr>
              <p:spPr>
                <a:xfrm flipH="1" flipV="1">
                  <a:off x="3602273" y="3410981"/>
                  <a:ext cx="158460" cy="266788"/>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3051943" y="3410981"/>
                  <a:ext cx="550330"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grpSp>
        <p:sp>
          <p:nvSpPr>
            <p:cNvPr id="172" name="椭圆 171"/>
            <p:cNvSpPr/>
            <p:nvPr/>
          </p:nvSpPr>
          <p:spPr>
            <a:xfrm>
              <a:off x="4937104" y="407417"/>
              <a:ext cx="940791" cy="946566"/>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0" name="组合 179"/>
          <p:cNvGrpSpPr/>
          <p:nvPr/>
        </p:nvGrpSpPr>
        <p:grpSpPr>
          <a:xfrm>
            <a:off x="5425440" y="4533900"/>
            <a:ext cx="1485265" cy="946785"/>
            <a:chOff x="4937104" y="407417"/>
            <a:chExt cx="940791" cy="946566"/>
          </a:xfrm>
        </p:grpSpPr>
        <p:grpSp>
          <p:nvGrpSpPr>
            <p:cNvPr id="181" name="组合 180"/>
            <p:cNvGrpSpPr/>
            <p:nvPr/>
          </p:nvGrpSpPr>
          <p:grpSpPr>
            <a:xfrm>
              <a:off x="5065394" y="518473"/>
              <a:ext cx="725979" cy="725979"/>
              <a:chOff x="9527594" y="3608106"/>
              <a:chExt cx="2037989" cy="2037989"/>
            </a:xfrm>
          </p:grpSpPr>
          <p:sp>
            <p:nvSpPr>
              <p:cNvPr id="183" name="椭圆 182"/>
              <p:cNvSpPr/>
              <p:nvPr/>
            </p:nvSpPr>
            <p:spPr>
              <a:xfrm>
                <a:off x="9527594" y="3608106"/>
                <a:ext cx="2037989" cy="2037989"/>
              </a:xfrm>
              <a:prstGeom prst="ellipse">
                <a:avLst/>
              </a:prstGeom>
              <a:gradFill flip="none" rotWithShape="1">
                <a:gsLst>
                  <a:gs pos="0">
                    <a:srgbClr val="BFBFBF"/>
                  </a:gs>
                  <a:gs pos="54000">
                    <a:srgbClr val="FFFFFF"/>
                  </a:gs>
                  <a:gs pos="100000">
                    <a:schemeClr val="bg1">
                      <a:tint val="0"/>
                    </a:schemeClr>
                  </a:gs>
                </a:gsLst>
                <a:lin ang="13500000" scaled="1"/>
                <a:tileRect/>
              </a:gradFill>
              <a:ln w="28575">
                <a:noFill/>
              </a:ln>
              <a:effectLst>
                <a:outerShdw blurRad="88900" dir="5100000" sx="103000" sy="103000" rotWithShape="0">
                  <a:scrgbClr r="0" g="0" b="0">
                    <a:alpha val="15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0000"/>
                  </a:solidFill>
                </a:endParaRPr>
              </a:p>
            </p:txBody>
          </p:sp>
          <p:grpSp>
            <p:nvGrpSpPr>
              <p:cNvPr id="184" name="组合 183"/>
              <p:cNvGrpSpPr/>
              <p:nvPr/>
            </p:nvGrpSpPr>
            <p:grpSpPr>
              <a:xfrm>
                <a:off x="9557029" y="4250219"/>
                <a:ext cx="2008549" cy="266788"/>
                <a:chOff x="2555818" y="3410981"/>
                <a:chExt cx="1542580" cy="266788"/>
              </a:xfrm>
            </p:grpSpPr>
            <p:cxnSp>
              <p:nvCxnSpPr>
                <p:cNvPr id="185" name="直接连接符 184"/>
                <p:cNvCxnSpPr>
                  <a:stCxn id="183" idx="2"/>
                </p:cNvCxnSpPr>
                <p:nvPr/>
              </p:nvCxnSpPr>
              <p:spPr>
                <a:xfrm>
                  <a:off x="2555818" y="3677769"/>
                  <a:ext cx="337665"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86" name="直接连接符 185"/>
                <p:cNvCxnSpPr/>
                <p:nvPr/>
              </p:nvCxnSpPr>
              <p:spPr>
                <a:xfrm flipV="1">
                  <a:off x="2893483" y="3410981"/>
                  <a:ext cx="158460" cy="266788"/>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87" name="直接连接符 186"/>
                <p:cNvCxnSpPr/>
                <p:nvPr/>
              </p:nvCxnSpPr>
              <p:spPr>
                <a:xfrm flipH="1">
                  <a:off x="3760733" y="3677769"/>
                  <a:ext cx="337665"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88" name="直接连接符 187"/>
                <p:cNvCxnSpPr/>
                <p:nvPr/>
              </p:nvCxnSpPr>
              <p:spPr>
                <a:xfrm flipH="1" flipV="1">
                  <a:off x="3602273" y="3410981"/>
                  <a:ext cx="158460" cy="266788"/>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89" name="直接连接符 188"/>
                <p:cNvCxnSpPr/>
                <p:nvPr/>
              </p:nvCxnSpPr>
              <p:spPr>
                <a:xfrm>
                  <a:off x="3051943" y="3410981"/>
                  <a:ext cx="550330"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grpSp>
        <p:sp>
          <p:nvSpPr>
            <p:cNvPr id="182" name="椭圆 181"/>
            <p:cNvSpPr/>
            <p:nvPr/>
          </p:nvSpPr>
          <p:spPr>
            <a:xfrm>
              <a:off x="4937104" y="407417"/>
              <a:ext cx="940791" cy="946566"/>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0" name="矩形 239"/>
          <p:cNvSpPr/>
          <p:nvPr/>
        </p:nvSpPr>
        <p:spPr>
          <a:xfrm>
            <a:off x="2123995" y="3011923"/>
            <a:ext cx="2302688" cy="683571"/>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outerShdw blurRad="50800" dist="889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ysClr val="windowText" lastClr="000000"/>
                </a:solidFill>
                <a:latin typeface="微软雅黑" panose="020B0503020204020204" pitchFamily="34" charset="-122"/>
                <a:ea typeface="微软雅黑" panose="020B0503020204020204" pitchFamily="34" charset="-122"/>
              </a:rPr>
              <a:t>控制系统的特点</a:t>
            </a:r>
            <a:endParaRPr lang="zh-CN" altLang="en-US" sz="2000" b="1" dirty="0">
              <a:solidFill>
                <a:sysClr val="windowText" lastClr="000000"/>
              </a:solidFill>
              <a:latin typeface="微软雅黑" panose="020B0503020204020204" pitchFamily="34" charset="-122"/>
              <a:ea typeface="微软雅黑" panose="020B0503020204020204" pitchFamily="34" charset="-122"/>
            </a:endParaRPr>
          </a:p>
        </p:txBody>
      </p:sp>
      <p:sp>
        <p:nvSpPr>
          <p:cNvPr id="241" name="矩形 240"/>
          <p:cNvSpPr/>
          <p:nvPr/>
        </p:nvSpPr>
        <p:spPr>
          <a:xfrm>
            <a:off x="2463800" y="4688205"/>
            <a:ext cx="2961640" cy="68326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outerShdw blurRad="50800" dist="889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ysClr val="windowText" lastClr="000000"/>
                </a:solidFill>
                <a:latin typeface="微软雅黑" panose="020B0503020204020204" pitchFamily="34" charset="-122"/>
                <a:ea typeface="微软雅黑" panose="020B0503020204020204" pitchFamily="34" charset="-122"/>
              </a:rPr>
              <a:t>控制系统的控制方式</a:t>
            </a:r>
            <a:endParaRPr lang="zh-CN" altLang="en-US" sz="2000" b="1" dirty="0">
              <a:solidFill>
                <a:sysClr val="windowText" lastClr="000000"/>
              </a:solidFill>
              <a:latin typeface="微软雅黑" panose="020B0503020204020204" pitchFamily="34" charset="-122"/>
              <a:ea typeface="微软雅黑" panose="020B0503020204020204" pitchFamily="34" charset="-122"/>
            </a:endParaRPr>
          </a:p>
        </p:txBody>
      </p:sp>
      <p:sp>
        <p:nvSpPr>
          <p:cNvPr id="243" name="矩形 242"/>
          <p:cNvSpPr/>
          <p:nvPr/>
        </p:nvSpPr>
        <p:spPr>
          <a:xfrm>
            <a:off x="1917065" y="1003300"/>
            <a:ext cx="2509520" cy="68326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outerShdw blurRad="50800" dist="889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ysClr val="windowText" lastClr="000000"/>
                </a:solidFill>
                <a:latin typeface="微软雅黑" panose="020B0503020204020204" pitchFamily="34" charset="-122"/>
                <a:ea typeface="微软雅黑" panose="020B0503020204020204" pitchFamily="34" charset="-122"/>
              </a:rPr>
              <a:t>控制系统的结构</a:t>
            </a:r>
            <a:endParaRPr lang="zh-CN" altLang="en-US" sz="2000" b="1" dirty="0">
              <a:solidFill>
                <a:sysClr val="windowText" lastClr="000000"/>
              </a:solidFill>
              <a:latin typeface="微软雅黑" panose="020B0503020204020204" pitchFamily="34" charset="-122"/>
              <a:ea typeface="微软雅黑" panose="020B0503020204020204" pitchFamily="34" charset="-122"/>
            </a:endParaRPr>
          </a:p>
        </p:txBody>
      </p:sp>
      <p:sp>
        <p:nvSpPr>
          <p:cNvPr id="85" name="TextBox 39"/>
          <p:cNvSpPr txBox="1"/>
          <p:nvPr/>
        </p:nvSpPr>
        <p:spPr>
          <a:xfrm>
            <a:off x="5062664" y="1018011"/>
            <a:ext cx="479618"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en-US" altLang="zh-CN" sz="3600" kern="0" dirty="0" smtClean="0">
                <a:solidFill>
                  <a:schemeClr val="bg1">
                    <a:lumMod val="50000"/>
                  </a:schemeClr>
                </a:solidFill>
                <a:latin typeface="Agency FB" panose="020B0503020202020204" pitchFamily="34" charset="0"/>
                <a:ea typeface="+mj-ea"/>
              </a:rPr>
              <a:t>01</a:t>
            </a:r>
            <a:endParaRPr kumimoji="0" lang="zh-CN" altLang="en-US" sz="3600" i="0" u="none" strike="noStrike" kern="0" cap="none" spc="0" normalizeH="0" baseline="0" noProof="0" dirty="0">
              <a:ln>
                <a:noFill/>
              </a:ln>
              <a:solidFill>
                <a:schemeClr val="bg1">
                  <a:lumMod val="50000"/>
                </a:schemeClr>
              </a:solidFill>
              <a:effectLst/>
              <a:uLnTx/>
              <a:uFillTx/>
              <a:latin typeface="Agency FB" panose="020B0503020202020204" pitchFamily="34" charset="0"/>
              <a:ea typeface="+mj-ea"/>
            </a:endParaRPr>
          </a:p>
        </p:txBody>
      </p:sp>
      <p:sp>
        <p:nvSpPr>
          <p:cNvPr id="86" name="TextBox 39"/>
          <p:cNvSpPr txBox="1"/>
          <p:nvPr/>
        </p:nvSpPr>
        <p:spPr>
          <a:xfrm>
            <a:off x="5133975" y="3011805"/>
            <a:ext cx="694690" cy="64516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en-US" altLang="zh-CN" sz="3600" kern="0" dirty="0" smtClean="0">
                <a:solidFill>
                  <a:schemeClr val="bg1">
                    <a:lumMod val="50000"/>
                  </a:schemeClr>
                </a:solidFill>
                <a:latin typeface="Agency FB" panose="020B0503020202020204" pitchFamily="34" charset="0"/>
                <a:ea typeface="+mj-ea"/>
              </a:rPr>
              <a:t>02</a:t>
            </a:r>
            <a:endParaRPr kumimoji="0" lang="zh-CN" altLang="en-US" sz="3600" i="0" u="none" strike="noStrike" kern="0" cap="none" spc="0" normalizeH="0" baseline="0" noProof="0" dirty="0">
              <a:ln>
                <a:noFill/>
              </a:ln>
              <a:solidFill>
                <a:schemeClr val="bg1">
                  <a:lumMod val="50000"/>
                </a:schemeClr>
              </a:solidFill>
              <a:effectLst/>
              <a:uLnTx/>
              <a:uFillTx/>
              <a:latin typeface="Agency FB" panose="020B0503020202020204" pitchFamily="34" charset="0"/>
              <a:ea typeface="+mj-ea"/>
            </a:endParaRPr>
          </a:p>
        </p:txBody>
      </p:sp>
      <p:sp>
        <p:nvSpPr>
          <p:cNvPr id="87" name="TextBox 39"/>
          <p:cNvSpPr txBox="1"/>
          <p:nvPr/>
        </p:nvSpPr>
        <p:spPr>
          <a:xfrm>
            <a:off x="5850255" y="4646295"/>
            <a:ext cx="718820" cy="64516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en-US" altLang="zh-CN" sz="3600" kern="0" dirty="0" smtClean="0">
                <a:solidFill>
                  <a:schemeClr val="bg1">
                    <a:lumMod val="50000"/>
                  </a:schemeClr>
                </a:solidFill>
                <a:latin typeface="Agency FB" panose="020B0503020202020204" pitchFamily="34" charset="0"/>
                <a:ea typeface="+mj-ea"/>
              </a:rPr>
              <a:t>03</a:t>
            </a:r>
            <a:endParaRPr kumimoji="0" lang="zh-CN" altLang="en-US" sz="3600" i="0" u="none" strike="noStrike" kern="0" cap="none" spc="0" normalizeH="0" baseline="0" noProof="0" dirty="0">
              <a:ln>
                <a:noFill/>
              </a:ln>
              <a:solidFill>
                <a:schemeClr val="bg1">
                  <a:lumMod val="50000"/>
                </a:schemeClr>
              </a:solidFill>
              <a:effectLst/>
              <a:uLnTx/>
              <a:uFillTx/>
              <a:latin typeface="Agency FB" panose="020B0503020202020204" pitchFamily="34" charset="0"/>
              <a:ea typeface="+mj-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fallOver"/>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400" fill="hold"/>
                                            <p:tgtEl>
                                              <p:spTgt spid="2"/>
                                            </p:tgtEl>
                                            <p:attrNameLst>
                                              <p:attrName>ppt_x</p:attrName>
                                            </p:attrNameLst>
                                          </p:cBhvr>
                                          <p:tavLst>
                                            <p:tav tm="0">
                                              <p:val>
                                                <p:strVal val="1+#ppt_w/2"/>
                                              </p:val>
                                            </p:tav>
                                            <p:tav tm="100000">
                                              <p:val>
                                                <p:strVal val="#ppt_x"/>
                                              </p:val>
                                            </p:tav>
                                          </p:tavLst>
                                        </p:anim>
                                        <p:anim calcmode="lin" valueType="num">
                                          <p:cBhvr additive="base">
                                            <p:cTn id="8" dur="14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53" presetClass="entr" presetSubtype="16" fill="hold" nodeType="after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p:cTn id="12" dur="100" fill="hold"/>
                                            <p:tgtEl>
                                              <p:spTgt spid="48"/>
                                            </p:tgtEl>
                                            <p:attrNameLst>
                                              <p:attrName>ppt_w</p:attrName>
                                            </p:attrNameLst>
                                          </p:cBhvr>
                                          <p:tavLst>
                                            <p:tav tm="0">
                                              <p:val>
                                                <p:fltVal val="0"/>
                                              </p:val>
                                            </p:tav>
                                            <p:tav tm="100000">
                                              <p:val>
                                                <p:strVal val="#ppt_w"/>
                                              </p:val>
                                            </p:tav>
                                          </p:tavLst>
                                        </p:anim>
                                        <p:anim calcmode="lin" valueType="num">
                                          <p:cBhvr>
                                            <p:cTn id="13" dur="100" fill="hold"/>
                                            <p:tgtEl>
                                              <p:spTgt spid="48"/>
                                            </p:tgtEl>
                                            <p:attrNameLst>
                                              <p:attrName>ppt_h</p:attrName>
                                            </p:attrNameLst>
                                          </p:cBhvr>
                                          <p:tavLst>
                                            <p:tav tm="0">
                                              <p:val>
                                                <p:fltVal val="0"/>
                                              </p:val>
                                            </p:tav>
                                            <p:tav tm="100000">
                                              <p:val>
                                                <p:strVal val="#ppt_h"/>
                                              </p:val>
                                            </p:tav>
                                          </p:tavLst>
                                        </p:anim>
                                        <p:animEffect transition="in" filter="fade">
                                          <p:cBhvr>
                                            <p:cTn id="14" dur="100"/>
                                            <p:tgtEl>
                                              <p:spTgt spid="48"/>
                                            </p:tgtEl>
                                          </p:cBhvr>
                                        </p:animEffect>
                                      </p:childTnLst>
                                    </p:cTn>
                                  </p:par>
                                  <p:par>
                                    <p:cTn id="15" presetID="6" presetClass="emph" presetSubtype="0" fill="hold" nodeType="withEffect">
                                      <p:stCondLst>
                                        <p:cond delay="100"/>
                                      </p:stCondLst>
                                      <p:childTnLst>
                                        <p:animScale>
                                          <p:cBhvr>
                                            <p:cTn id="16" dur="100" fill="hold"/>
                                            <p:tgtEl>
                                              <p:spTgt spid="48"/>
                                            </p:tgtEl>
                                          </p:cBhvr>
                                          <p:by x="110000" y="110000"/>
                                        </p:animScale>
                                      </p:childTnLst>
                                    </p:cTn>
                                  </p:par>
                                  <p:par>
                                    <p:cTn id="17" presetID="6" presetClass="emph" presetSubtype="0" fill="hold" nodeType="withEffect">
                                      <p:stCondLst>
                                        <p:cond delay="200"/>
                                      </p:stCondLst>
                                      <p:childTnLst>
                                        <p:animScale>
                                          <p:cBhvr>
                                            <p:cTn id="18" dur="200" fill="hold"/>
                                            <p:tgtEl>
                                              <p:spTgt spid="48"/>
                                            </p:tgtEl>
                                          </p:cBhvr>
                                          <p:by x="90000" y="90000"/>
                                        </p:animScale>
                                      </p:childTnLst>
                                    </p:cTn>
                                  </p:par>
                                  <p:par>
                                    <p:cTn id="19" presetID="6" presetClass="emph" presetSubtype="0" fill="hold" nodeType="withEffect">
                                      <p:stCondLst>
                                        <p:cond delay="400"/>
                                      </p:stCondLst>
                                      <p:childTnLst>
                                        <p:animScale>
                                          <p:cBhvr>
                                            <p:cTn id="20" dur="100" fill="hold"/>
                                            <p:tgtEl>
                                              <p:spTgt spid="48"/>
                                            </p:tgtEl>
                                          </p:cBhvr>
                                          <p:by x="105000" y="105000"/>
                                        </p:animScale>
                                      </p:childTnLst>
                                    </p:cTn>
                                  </p:par>
                                  <p:par>
                                    <p:cTn id="21" presetID="6" presetClass="emph" presetSubtype="0" fill="hold" nodeType="withEffect">
                                      <p:stCondLst>
                                        <p:cond delay="500"/>
                                      </p:stCondLst>
                                      <p:childTnLst>
                                        <p:animScale>
                                          <p:cBhvr>
                                            <p:cTn id="22" dur="200" fill="hold"/>
                                            <p:tgtEl>
                                              <p:spTgt spid="48"/>
                                            </p:tgtEl>
                                          </p:cBhvr>
                                          <p:by x="95000" y="95000"/>
                                        </p:animScale>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up)">
                                          <p:cBhvr>
                                            <p:cTn id="26" dur="500"/>
                                            <p:tgtEl>
                                              <p:spTgt spid="3"/>
                                            </p:tgtEl>
                                          </p:cBhvr>
                                        </p:animEffect>
                                      </p:childTnLst>
                                    </p:cTn>
                                  </p:par>
                                </p:childTnLst>
                              </p:cTn>
                            </p:par>
                            <p:par>
                              <p:cTn id="27" fill="hold">
                                <p:stCondLst>
                                  <p:cond delay="2500"/>
                                </p:stCondLst>
                                <p:childTnLst>
                                  <p:par>
                                    <p:cTn id="28" presetID="2" presetClass="entr" presetSubtype="8" fill="hold" nodeType="afterEffect" p14:presetBounceEnd="66000">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14:bounceEnd="66000">
                                          <p:cBhvr additive="base">
                                            <p:cTn id="30" dur="500" fill="hold"/>
                                            <p:tgtEl>
                                              <p:spTgt spid="5"/>
                                            </p:tgtEl>
                                            <p:attrNameLst>
                                              <p:attrName>ppt_x</p:attrName>
                                            </p:attrNameLst>
                                          </p:cBhvr>
                                          <p:tavLst>
                                            <p:tav tm="0">
                                              <p:val>
                                                <p:strVal val="0-#ppt_w/2"/>
                                              </p:val>
                                            </p:tav>
                                            <p:tav tm="100000">
                                              <p:val>
                                                <p:strVal val="#ppt_x"/>
                                              </p:val>
                                            </p:tav>
                                          </p:tavLst>
                                        </p:anim>
                                        <p:anim calcmode="lin" valueType="num" p14:bounceEnd="66000">
                                          <p:cBhvr additive="base">
                                            <p:cTn id="31" dur="500" fill="hold"/>
                                            <p:tgtEl>
                                              <p:spTgt spid="5"/>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8" fill="hold" nodeType="afterEffect" p14:presetBounceEnd="66000">
                                      <p:stCondLst>
                                        <p:cond delay="0"/>
                                      </p:stCondLst>
                                      <p:childTnLst>
                                        <p:set>
                                          <p:cBhvr>
                                            <p:cTn id="34" dur="1" fill="hold">
                                              <p:stCondLst>
                                                <p:cond delay="0"/>
                                              </p:stCondLst>
                                            </p:cTn>
                                            <p:tgtEl>
                                              <p:spTgt spid="170"/>
                                            </p:tgtEl>
                                            <p:attrNameLst>
                                              <p:attrName>style.visibility</p:attrName>
                                            </p:attrNameLst>
                                          </p:cBhvr>
                                          <p:to>
                                            <p:strVal val="visible"/>
                                          </p:to>
                                        </p:set>
                                        <p:anim calcmode="lin" valueType="num" p14:bounceEnd="66000">
                                          <p:cBhvr additive="base">
                                            <p:cTn id="35" dur="500" fill="hold"/>
                                            <p:tgtEl>
                                              <p:spTgt spid="170"/>
                                            </p:tgtEl>
                                            <p:attrNameLst>
                                              <p:attrName>ppt_x</p:attrName>
                                            </p:attrNameLst>
                                          </p:cBhvr>
                                          <p:tavLst>
                                            <p:tav tm="0">
                                              <p:val>
                                                <p:strVal val="0-#ppt_w/2"/>
                                              </p:val>
                                            </p:tav>
                                            <p:tav tm="100000">
                                              <p:val>
                                                <p:strVal val="#ppt_x"/>
                                              </p:val>
                                            </p:tav>
                                          </p:tavLst>
                                        </p:anim>
                                        <p:anim calcmode="lin" valueType="num" p14:bounceEnd="66000">
                                          <p:cBhvr additive="base">
                                            <p:cTn id="36" dur="500" fill="hold"/>
                                            <p:tgtEl>
                                              <p:spTgt spid="170"/>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2" presetClass="entr" presetSubtype="8" fill="hold" nodeType="afterEffect" p14:presetBounceEnd="66000">
                                      <p:stCondLst>
                                        <p:cond delay="0"/>
                                      </p:stCondLst>
                                      <p:childTnLst>
                                        <p:set>
                                          <p:cBhvr>
                                            <p:cTn id="39" dur="1" fill="hold">
                                              <p:stCondLst>
                                                <p:cond delay="0"/>
                                              </p:stCondLst>
                                            </p:cTn>
                                            <p:tgtEl>
                                              <p:spTgt spid="180"/>
                                            </p:tgtEl>
                                            <p:attrNameLst>
                                              <p:attrName>style.visibility</p:attrName>
                                            </p:attrNameLst>
                                          </p:cBhvr>
                                          <p:to>
                                            <p:strVal val="visible"/>
                                          </p:to>
                                        </p:set>
                                        <p:anim calcmode="lin" valueType="num" p14:bounceEnd="66000">
                                          <p:cBhvr additive="base">
                                            <p:cTn id="40" dur="500" fill="hold"/>
                                            <p:tgtEl>
                                              <p:spTgt spid="180"/>
                                            </p:tgtEl>
                                            <p:attrNameLst>
                                              <p:attrName>ppt_x</p:attrName>
                                            </p:attrNameLst>
                                          </p:cBhvr>
                                          <p:tavLst>
                                            <p:tav tm="0">
                                              <p:val>
                                                <p:strVal val="0-#ppt_w/2"/>
                                              </p:val>
                                            </p:tav>
                                            <p:tav tm="100000">
                                              <p:val>
                                                <p:strVal val="#ppt_x"/>
                                              </p:val>
                                            </p:tav>
                                          </p:tavLst>
                                        </p:anim>
                                        <p:anim calcmode="lin" valueType="num" p14:bounceEnd="66000">
                                          <p:cBhvr additive="base">
                                            <p:cTn id="41" dur="500" fill="hold"/>
                                            <p:tgtEl>
                                              <p:spTgt spid="180"/>
                                            </p:tgtEl>
                                            <p:attrNameLst>
                                              <p:attrName>ppt_y</p:attrName>
                                            </p:attrNameLst>
                                          </p:cBhvr>
                                          <p:tavLst>
                                            <p:tav tm="0">
                                              <p:val>
                                                <p:strVal val="#ppt_y"/>
                                              </p:val>
                                            </p:tav>
                                            <p:tav tm="100000">
                                              <p:val>
                                                <p:strVal val="#ppt_y"/>
                                              </p:val>
                                            </p:tav>
                                          </p:tavLst>
                                        </p:anim>
                                      </p:childTnLst>
                                    </p:cTn>
                                  </p:par>
                                  <p:par>
                                    <p:cTn id="42" presetID="14" presetClass="entr" presetSubtype="10" fill="hold" grpId="0" nodeType="withEffect">
                                      <p:stCondLst>
                                        <p:cond delay="0"/>
                                      </p:stCondLst>
                                      <p:childTnLst>
                                        <p:set>
                                          <p:cBhvr>
                                            <p:cTn id="43" dur="1" fill="hold">
                                              <p:stCondLst>
                                                <p:cond delay="0"/>
                                              </p:stCondLst>
                                            </p:cTn>
                                            <p:tgtEl>
                                              <p:spTgt spid="85"/>
                                            </p:tgtEl>
                                            <p:attrNameLst>
                                              <p:attrName>style.visibility</p:attrName>
                                            </p:attrNameLst>
                                          </p:cBhvr>
                                          <p:to>
                                            <p:strVal val="visible"/>
                                          </p:to>
                                        </p:set>
                                        <p:animEffect transition="in" filter="randombar(horizontal)">
                                          <p:cBhvr>
                                            <p:cTn id="44" dur="500"/>
                                            <p:tgtEl>
                                              <p:spTgt spid="85"/>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86"/>
                                            </p:tgtEl>
                                            <p:attrNameLst>
                                              <p:attrName>style.visibility</p:attrName>
                                            </p:attrNameLst>
                                          </p:cBhvr>
                                          <p:to>
                                            <p:strVal val="visible"/>
                                          </p:to>
                                        </p:set>
                                        <p:animEffect transition="in" filter="randombar(horizontal)">
                                          <p:cBhvr>
                                            <p:cTn id="47" dur="500"/>
                                            <p:tgtEl>
                                              <p:spTgt spid="86"/>
                                            </p:tgtEl>
                                          </p:cBhvr>
                                        </p:animEffect>
                                      </p:childTnLst>
                                    </p:cTn>
                                  </p:par>
                                </p:childTnLst>
                              </p:cTn>
                            </p:par>
                            <p:par>
                              <p:cTn id="48" fill="hold">
                                <p:stCondLst>
                                  <p:cond delay="4000"/>
                                </p:stCondLst>
                                <p:childTnLst>
                                  <p:par>
                                    <p:cTn id="49" presetID="14" presetClass="entr" presetSubtype="10" fill="hold" grpId="0" nodeType="afterEffect">
                                      <p:stCondLst>
                                        <p:cond delay="0"/>
                                      </p:stCondLst>
                                      <p:childTnLst>
                                        <p:set>
                                          <p:cBhvr>
                                            <p:cTn id="50" dur="1" fill="hold">
                                              <p:stCondLst>
                                                <p:cond delay="0"/>
                                              </p:stCondLst>
                                            </p:cTn>
                                            <p:tgtEl>
                                              <p:spTgt spid="240"/>
                                            </p:tgtEl>
                                            <p:attrNameLst>
                                              <p:attrName>style.visibility</p:attrName>
                                            </p:attrNameLst>
                                          </p:cBhvr>
                                          <p:to>
                                            <p:strVal val="visible"/>
                                          </p:to>
                                        </p:set>
                                        <p:animEffect transition="in" filter="randombar(horizontal)">
                                          <p:cBhvr>
                                            <p:cTn id="51" dur="500"/>
                                            <p:tgtEl>
                                              <p:spTgt spid="240"/>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87"/>
                                            </p:tgtEl>
                                            <p:attrNameLst>
                                              <p:attrName>style.visibility</p:attrName>
                                            </p:attrNameLst>
                                          </p:cBhvr>
                                          <p:to>
                                            <p:strVal val="visible"/>
                                          </p:to>
                                        </p:set>
                                        <p:animEffect transition="in" filter="randombar(horizontal)">
                                          <p:cBhvr>
                                            <p:cTn id="54" dur="500"/>
                                            <p:tgtEl>
                                              <p:spTgt spid="87"/>
                                            </p:tgtEl>
                                          </p:cBhvr>
                                        </p:animEffect>
                                      </p:childTnLst>
                                    </p:cTn>
                                  </p:par>
                                </p:childTnLst>
                              </p:cTn>
                            </p:par>
                            <p:par>
                              <p:cTn id="55" fill="hold">
                                <p:stCondLst>
                                  <p:cond delay="4500"/>
                                </p:stCondLst>
                                <p:childTnLst>
                                  <p:par>
                                    <p:cTn id="56" presetID="14" presetClass="entr" presetSubtype="10" fill="hold" grpId="0" nodeType="afterEffect">
                                      <p:stCondLst>
                                        <p:cond delay="0"/>
                                      </p:stCondLst>
                                      <p:childTnLst>
                                        <p:set>
                                          <p:cBhvr>
                                            <p:cTn id="57" dur="1" fill="hold">
                                              <p:stCondLst>
                                                <p:cond delay="0"/>
                                              </p:stCondLst>
                                            </p:cTn>
                                            <p:tgtEl>
                                              <p:spTgt spid="241"/>
                                            </p:tgtEl>
                                            <p:attrNameLst>
                                              <p:attrName>style.visibility</p:attrName>
                                            </p:attrNameLst>
                                          </p:cBhvr>
                                          <p:to>
                                            <p:strVal val="visible"/>
                                          </p:to>
                                        </p:set>
                                        <p:animEffect transition="in" filter="randombar(horizontal)">
                                          <p:cBhvr>
                                            <p:cTn id="58" dur="500"/>
                                            <p:tgtEl>
                                              <p:spTgt spid="241"/>
                                            </p:tgtEl>
                                          </p:cBhvr>
                                        </p:animEffect>
                                      </p:childTnLst>
                                    </p:cTn>
                                  </p:par>
                                </p:childTnLst>
                              </p:cTn>
                            </p:par>
                            <p:par>
                              <p:cTn id="59" fill="hold">
                                <p:stCondLst>
                                  <p:cond delay="5000"/>
                                </p:stCondLst>
                                <p:childTnLst>
                                  <p:par>
                                    <p:cTn id="60" presetID="14" presetClass="entr" presetSubtype="10" fill="hold" grpId="0" nodeType="afterEffect">
                                      <p:stCondLst>
                                        <p:cond delay="0"/>
                                      </p:stCondLst>
                                      <p:childTnLst>
                                        <p:set>
                                          <p:cBhvr>
                                            <p:cTn id="61" dur="1" fill="hold">
                                              <p:stCondLst>
                                                <p:cond delay="0"/>
                                              </p:stCondLst>
                                            </p:cTn>
                                            <p:tgtEl>
                                              <p:spTgt spid="243"/>
                                            </p:tgtEl>
                                            <p:attrNameLst>
                                              <p:attrName>style.visibility</p:attrName>
                                            </p:attrNameLst>
                                          </p:cBhvr>
                                          <p:to>
                                            <p:strVal val="visible"/>
                                          </p:to>
                                        </p:set>
                                        <p:animEffect transition="in" filter="randombar(horizontal)">
                                          <p:cBhvr>
                                            <p:cTn id="62" dur="5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0" grpId="0" bldLvl="0" animBg="1"/>
          <p:bldP spid="241" grpId="0" bldLvl="0" animBg="1"/>
          <p:bldP spid="243" grpId="0" bldLvl="0" animBg="1"/>
          <p:bldP spid="85" grpId="0"/>
          <p:bldP spid="86" grpId="0"/>
          <p:bldP spid="8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400" fill="hold"/>
                                            <p:tgtEl>
                                              <p:spTgt spid="2"/>
                                            </p:tgtEl>
                                            <p:attrNameLst>
                                              <p:attrName>ppt_x</p:attrName>
                                            </p:attrNameLst>
                                          </p:cBhvr>
                                          <p:tavLst>
                                            <p:tav tm="0">
                                              <p:val>
                                                <p:strVal val="1+#ppt_w/2"/>
                                              </p:val>
                                            </p:tav>
                                            <p:tav tm="100000">
                                              <p:val>
                                                <p:strVal val="#ppt_x"/>
                                              </p:val>
                                            </p:tav>
                                          </p:tavLst>
                                        </p:anim>
                                        <p:anim calcmode="lin" valueType="num">
                                          <p:cBhvr additive="base">
                                            <p:cTn id="8" dur="14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53" presetClass="entr" presetSubtype="16" fill="hold" nodeType="after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p:cTn id="12" dur="100" fill="hold"/>
                                            <p:tgtEl>
                                              <p:spTgt spid="48"/>
                                            </p:tgtEl>
                                            <p:attrNameLst>
                                              <p:attrName>ppt_w</p:attrName>
                                            </p:attrNameLst>
                                          </p:cBhvr>
                                          <p:tavLst>
                                            <p:tav tm="0">
                                              <p:val>
                                                <p:fltVal val="0"/>
                                              </p:val>
                                            </p:tav>
                                            <p:tav tm="100000">
                                              <p:val>
                                                <p:strVal val="#ppt_w"/>
                                              </p:val>
                                            </p:tav>
                                          </p:tavLst>
                                        </p:anim>
                                        <p:anim calcmode="lin" valueType="num">
                                          <p:cBhvr>
                                            <p:cTn id="13" dur="100" fill="hold"/>
                                            <p:tgtEl>
                                              <p:spTgt spid="48"/>
                                            </p:tgtEl>
                                            <p:attrNameLst>
                                              <p:attrName>ppt_h</p:attrName>
                                            </p:attrNameLst>
                                          </p:cBhvr>
                                          <p:tavLst>
                                            <p:tav tm="0">
                                              <p:val>
                                                <p:fltVal val="0"/>
                                              </p:val>
                                            </p:tav>
                                            <p:tav tm="100000">
                                              <p:val>
                                                <p:strVal val="#ppt_h"/>
                                              </p:val>
                                            </p:tav>
                                          </p:tavLst>
                                        </p:anim>
                                        <p:animEffect transition="in" filter="fade">
                                          <p:cBhvr>
                                            <p:cTn id="14" dur="100"/>
                                            <p:tgtEl>
                                              <p:spTgt spid="48"/>
                                            </p:tgtEl>
                                          </p:cBhvr>
                                        </p:animEffect>
                                      </p:childTnLst>
                                    </p:cTn>
                                  </p:par>
                                  <p:par>
                                    <p:cTn id="15" presetID="6" presetClass="emph" presetSubtype="0" fill="hold" nodeType="withEffect">
                                      <p:stCondLst>
                                        <p:cond delay="100"/>
                                      </p:stCondLst>
                                      <p:childTnLst>
                                        <p:animScale>
                                          <p:cBhvr>
                                            <p:cTn id="16" dur="100" fill="hold"/>
                                            <p:tgtEl>
                                              <p:spTgt spid="48"/>
                                            </p:tgtEl>
                                          </p:cBhvr>
                                          <p:by x="110000" y="110000"/>
                                        </p:animScale>
                                      </p:childTnLst>
                                    </p:cTn>
                                  </p:par>
                                  <p:par>
                                    <p:cTn id="17" presetID="6" presetClass="emph" presetSubtype="0" fill="hold" nodeType="withEffect">
                                      <p:stCondLst>
                                        <p:cond delay="200"/>
                                      </p:stCondLst>
                                      <p:childTnLst>
                                        <p:animScale>
                                          <p:cBhvr>
                                            <p:cTn id="18" dur="200" fill="hold"/>
                                            <p:tgtEl>
                                              <p:spTgt spid="48"/>
                                            </p:tgtEl>
                                          </p:cBhvr>
                                          <p:by x="90000" y="90000"/>
                                        </p:animScale>
                                      </p:childTnLst>
                                    </p:cTn>
                                  </p:par>
                                  <p:par>
                                    <p:cTn id="19" presetID="6" presetClass="emph" presetSubtype="0" fill="hold" nodeType="withEffect">
                                      <p:stCondLst>
                                        <p:cond delay="400"/>
                                      </p:stCondLst>
                                      <p:childTnLst>
                                        <p:animScale>
                                          <p:cBhvr>
                                            <p:cTn id="20" dur="100" fill="hold"/>
                                            <p:tgtEl>
                                              <p:spTgt spid="48"/>
                                            </p:tgtEl>
                                          </p:cBhvr>
                                          <p:by x="105000" y="105000"/>
                                        </p:animScale>
                                      </p:childTnLst>
                                    </p:cTn>
                                  </p:par>
                                  <p:par>
                                    <p:cTn id="21" presetID="6" presetClass="emph" presetSubtype="0" fill="hold" nodeType="withEffect">
                                      <p:stCondLst>
                                        <p:cond delay="500"/>
                                      </p:stCondLst>
                                      <p:childTnLst>
                                        <p:animScale>
                                          <p:cBhvr>
                                            <p:cTn id="22" dur="200" fill="hold"/>
                                            <p:tgtEl>
                                              <p:spTgt spid="48"/>
                                            </p:tgtEl>
                                          </p:cBhvr>
                                          <p:by x="95000" y="95000"/>
                                        </p:animScale>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up)">
                                          <p:cBhvr>
                                            <p:cTn id="26" dur="500"/>
                                            <p:tgtEl>
                                              <p:spTgt spid="3"/>
                                            </p:tgtEl>
                                          </p:cBhvr>
                                        </p:animEffect>
                                      </p:childTnLst>
                                    </p:cTn>
                                  </p:par>
                                </p:childTnLst>
                              </p:cTn>
                            </p:par>
                            <p:par>
                              <p:cTn id="27" fill="hold">
                                <p:stCondLst>
                                  <p:cond delay="2500"/>
                                </p:stCondLst>
                                <p:childTnLst>
                                  <p:par>
                                    <p:cTn id="28" presetID="2" presetClass="entr" presetSubtype="8"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0-#ppt_w/2"/>
                                              </p:val>
                                            </p:tav>
                                            <p:tav tm="100000">
                                              <p:val>
                                                <p:strVal val="#ppt_x"/>
                                              </p:val>
                                            </p:tav>
                                          </p:tavLst>
                                        </p:anim>
                                        <p:anim calcmode="lin" valueType="num">
                                          <p:cBhvr additive="base">
                                            <p:cTn id="31" dur="500" fill="hold"/>
                                            <p:tgtEl>
                                              <p:spTgt spid="5"/>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8" fill="hold" nodeType="afterEffect">
                                      <p:stCondLst>
                                        <p:cond delay="0"/>
                                      </p:stCondLst>
                                      <p:childTnLst>
                                        <p:set>
                                          <p:cBhvr>
                                            <p:cTn id="34" dur="1" fill="hold">
                                              <p:stCondLst>
                                                <p:cond delay="0"/>
                                              </p:stCondLst>
                                            </p:cTn>
                                            <p:tgtEl>
                                              <p:spTgt spid="170"/>
                                            </p:tgtEl>
                                            <p:attrNameLst>
                                              <p:attrName>style.visibility</p:attrName>
                                            </p:attrNameLst>
                                          </p:cBhvr>
                                          <p:to>
                                            <p:strVal val="visible"/>
                                          </p:to>
                                        </p:set>
                                        <p:anim calcmode="lin" valueType="num">
                                          <p:cBhvr additive="base">
                                            <p:cTn id="35" dur="500" fill="hold"/>
                                            <p:tgtEl>
                                              <p:spTgt spid="170"/>
                                            </p:tgtEl>
                                            <p:attrNameLst>
                                              <p:attrName>ppt_x</p:attrName>
                                            </p:attrNameLst>
                                          </p:cBhvr>
                                          <p:tavLst>
                                            <p:tav tm="0">
                                              <p:val>
                                                <p:strVal val="0-#ppt_w/2"/>
                                              </p:val>
                                            </p:tav>
                                            <p:tav tm="100000">
                                              <p:val>
                                                <p:strVal val="#ppt_x"/>
                                              </p:val>
                                            </p:tav>
                                          </p:tavLst>
                                        </p:anim>
                                        <p:anim calcmode="lin" valueType="num">
                                          <p:cBhvr additive="base">
                                            <p:cTn id="36" dur="500" fill="hold"/>
                                            <p:tgtEl>
                                              <p:spTgt spid="170"/>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2" presetClass="entr" presetSubtype="8" fill="hold" nodeType="afterEffect">
                                      <p:stCondLst>
                                        <p:cond delay="0"/>
                                      </p:stCondLst>
                                      <p:childTnLst>
                                        <p:set>
                                          <p:cBhvr>
                                            <p:cTn id="39" dur="1" fill="hold">
                                              <p:stCondLst>
                                                <p:cond delay="0"/>
                                              </p:stCondLst>
                                            </p:cTn>
                                            <p:tgtEl>
                                              <p:spTgt spid="180"/>
                                            </p:tgtEl>
                                            <p:attrNameLst>
                                              <p:attrName>style.visibility</p:attrName>
                                            </p:attrNameLst>
                                          </p:cBhvr>
                                          <p:to>
                                            <p:strVal val="visible"/>
                                          </p:to>
                                        </p:set>
                                        <p:anim calcmode="lin" valueType="num">
                                          <p:cBhvr additive="base">
                                            <p:cTn id="40" dur="500" fill="hold"/>
                                            <p:tgtEl>
                                              <p:spTgt spid="180"/>
                                            </p:tgtEl>
                                            <p:attrNameLst>
                                              <p:attrName>ppt_x</p:attrName>
                                            </p:attrNameLst>
                                          </p:cBhvr>
                                          <p:tavLst>
                                            <p:tav tm="0">
                                              <p:val>
                                                <p:strVal val="0-#ppt_w/2"/>
                                              </p:val>
                                            </p:tav>
                                            <p:tav tm="100000">
                                              <p:val>
                                                <p:strVal val="#ppt_x"/>
                                              </p:val>
                                            </p:tav>
                                          </p:tavLst>
                                        </p:anim>
                                        <p:anim calcmode="lin" valueType="num">
                                          <p:cBhvr additive="base">
                                            <p:cTn id="41" dur="500" fill="hold"/>
                                            <p:tgtEl>
                                              <p:spTgt spid="180"/>
                                            </p:tgtEl>
                                            <p:attrNameLst>
                                              <p:attrName>ppt_y</p:attrName>
                                            </p:attrNameLst>
                                          </p:cBhvr>
                                          <p:tavLst>
                                            <p:tav tm="0">
                                              <p:val>
                                                <p:strVal val="#ppt_y"/>
                                              </p:val>
                                            </p:tav>
                                            <p:tav tm="100000">
                                              <p:val>
                                                <p:strVal val="#ppt_y"/>
                                              </p:val>
                                            </p:tav>
                                          </p:tavLst>
                                        </p:anim>
                                      </p:childTnLst>
                                    </p:cTn>
                                  </p:par>
                                  <p:par>
                                    <p:cTn id="42" presetID="14" presetClass="entr" presetSubtype="10" fill="hold" grpId="0" nodeType="withEffect">
                                      <p:stCondLst>
                                        <p:cond delay="0"/>
                                      </p:stCondLst>
                                      <p:childTnLst>
                                        <p:set>
                                          <p:cBhvr>
                                            <p:cTn id="43" dur="1" fill="hold">
                                              <p:stCondLst>
                                                <p:cond delay="0"/>
                                              </p:stCondLst>
                                            </p:cTn>
                                            <p:tgtEl>
                                              <p:spTgt spid="85"/>
                                            </p:tgtEl>
                                            <p:attrNameLst>
                                              <p:attrName>style.visibility</p:attrName>
                                            </p:attrNameLst>
                                          </p:cBhvr>
                                          <p:to>
                                            <p:strVal val="visible"/>
                                          </p:to>
                                        </p:set>
                                        <p:animEffect transition="in" filter="randombar(horizontal)">
                                          <p:cBhvr>
                                            <p:cTn id="44" dur="500"/>
                                            <p:tgtEl>
                                              <p:spTgt spid="85"/>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86"/>
                                            </p:tgtEl>
                                            <p:attrNameLst>
                                              <p:attrName>style.visibility</p:attrName>
                                            </p:attrNameLst>
                                          </p:cBhvr>
                                          <p:to>
                                            <p:strVal val="visible"/>
                                          </p:to>
                                        </p:set>
                                        <p:animEffect transition="in" filter="randombar(horizontal)">
                                          <p:cBhvr>
                                            <p:cTn id="47" dur="500"/>
                                            <p:tgtEl>
                                              <p:spTgt spid="86"/>
                                            </p:tgtEl>
                                          </p:cBhvr>
                                        </p:animEffect>
                                      </p:childTnLst>
                                    </p:cTn>
                                  </p:par>
                                </p:childTnLst>
                              </p:cTn>
                            </p:par>
                            <p:par>
                              <p:cTn id="48" fill="hold">
                                <p:stCondLst>
                                  <p:cond delay="4000"/>
                                </p:stCondLst>
                                <p:childTnLst>
                                  <p:par>
                                    <p:cTn id="49" presetID="14" presetClass="entr" presetSubtype="10" fill="hold" grpId="0" nodeType="afterEffect">
                                      <p:stCondLst>
                                        <p:cond delay="0"/>
                                      </p:stCondLst>
                                      <p:childTnLst>
                                        <p:set>
                                          <p:cBhvr>
                                            <p:cTn id="50" dur="1" fill="hold">
                                              <p:stCondLst>
                                                <p:cond delay="0"/>
                                              </p:stCondLst>
                                            </p:cTn>
                                            <p:tgtEl>
                                              <p:spTgt spid="240"/>
                                            </p:tgtEl>
                                            <p:attrNameLst>
                                              <p:attrName>style.visibility</p:attrName>
                                            </p:attrNameLst>
                                          </p:cBhvr>
                                          <p:to>
                                            <p:strVal val="visible"/>
                                          </p:to>
                                        </p:set>
                                        <p:animEffect transition="in" filter="randombar(horizontal)">
                                          <p:cBhvr>
                                            <p:cTn id="51" dur="500"/>
                                            <p:tgtEl>
                                              <p:spTgt spid="240"/>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87"/>
                                            </p:tgtEl>
                                            <p:attrNameLst>
                                              <p:attrName>style.visibility</p:attrName>
                                            </p:attrNameLst>
                                          </p:cBhvr>
                                          <p:to>
                                            <p:strVal val="visible"/>
                                          </p:to>
                                        </p:set>
                                        <p:animEffect transition="in" filter="randombar(horizontal)">
                                          <p:cBhvr>
                                            <p:cTn id="54" dur="500"/>
                                            <p:tgtEl>
                                              <p:spTgt spid="87"/>
                                            </p:tgtEl>
                                          </p:cBhvr>
                                        </p:animEffect>
                                      </p:childTnLst>
                                    </p:cTn>
                                  </p:par>
                                </p:childTnLst>
                              </p:cTn>
                            </p:par>
                            <p:par>
                              <p:cTn id="55" fill="hold">
                                <p:stCondLst>
                                  <p:cond delay="4500"/>
                                </p:stCondLst>
                                <p:childTnLst>
                                  <p:par>
                                    <p:cTn id="56" presetID="14" presetClass="entr" presetSubtype="10" fill="hold" grpId="0" nodeType="afterEffect">
                                      <p:stCondLst>
                                        <p:cond delay="0"/>
                                      </p:stCondLst>
                                      <p:childTnLst>
                                        <p:set>
                                          <p:cBhvr>
                                            <p:cTn id="57" dur="1" fill="hold">
                                              <p:stCondLst>
                                                <p:cond delay="0"/>
                                              </p:stCondLst>
                                            </p:cTn>
                                            <p:tgtEl>
                                              <p:spTgt spid="241"/>
                                            </p:tgtEl>
                                            <p:attrNameLst>
                                              <p:attrName>style.visibility</p:attrName>
                                            </p:attrNameLst>
                                          </p:cBhvr>
                                          <p:to>
                                            <p:strVal val="visible"/>
                                          </p:to>
                                        </p:set>
                                        <p:animEffect transition="in" filter="randombar(horizontal)">
                                          <p:cBhvr>
                                            <p:cTn id="58" dur="500"/>
                                            <p:tgtEl>
                                              <p:spTgt spid="241"/>
                                            </p:tgtEl>
                                          </p:cBhvr>
                                        </p:animEffect>
                                      </p:childTnLst>
                                    </p:cTn>
                                  </p:par>
                                </p:childTnLst>
                              </p:cTn>
                            </p:par>
                            <p:par>
                              <p:cTn id="59" fill="hold">
                                <p:stCondLst>
                                  <p:cond delay="5000"/>
                                </p:stCondLst>
                                <p:childTnLst>
                                  <p:par>
                                    <p:cTn id="60" presetID="14" presetClass="entr" presetSubtype="10" fill="hold" grpId="0" nodeType="afterEffect">
                                      <p:stCondLst>
                                        <p:cond delay="0"/>
                                      </p:stCondLst>
                                      <p:childTnLst>
                                        <p:set>
                                          <p:cBhvr>
                                            <p:cTn id="61" dur="1" fill="hold">
                                              <p:stCondLst>
                                                <p:cond delay="0"/>
                                              </p:stCondLst>
                                            </p:cTn>
                                            <p:tgtEl>
                                              <p:spTgt spid="243"/>
                                            </p:tgtEl>
                                            <p:attrNameLst>
                                              <p:attrName>style.visibility</p:attrName>
                                            </p:attrNameLst>
                                          </p:cBhvr>
                                          <p:to>
                                            <p:strVal val="visible"/>
                                          </p:to>
                                        </p:set>
                                        <p:animEffect transition="in" filter="randombar(horizontal)">
                                          <p:cBhvr>
                                            <p:cTn id="62" dur="5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0" grpId="0" bldLvl="0" animBg="1"/>
          <p:bldP spid="241" grpId="0" bldLvl="0" animBg="1"/>
          <p:bldP spid="243" grpId="0" bldLvl="0" animBg="1"/>
          <p:bldP spid="85" grpId="0"/>
          <p:bldP spid="86" grpId="0"/>
          <p:bldP spid="87"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1925" y="432435"/>
            <a:ext cx="5580380" cy="6242050"/>
          </a:xfrm>
          <a:prstGeom prst="rect">
            <a:avLst/>
          </a:prstGeom>
        </p:spPr>
      </p:pic>
      <p:sp>
        <p:nvSpPr>
          <p:cNvPr id="31" name="文本框 30"/>
          <p:cNvSpPr txBox="1"/>
          <p:nvPr/>
        </p:nvSpPr>
        <p:spPr>
          <a:xfrm>
            <a:off x="8151615" y="1878713"/>
            <a:ext cx="923925" cy="1322070"/>
          </a:xfrm>
          <a:prstGeom prst="rect">
            <a:avLst/>
          </a:prstGeom>
          <a:noFill/>
        </p:spPr>
        <p:txBody>
          <a:bodyPr wrap="none" rtlCol="0">
            <a:spAutoFit/>
          </a:bodyPr>
          <a:lstStyle/>
          <a:p>
            <a:pPr algn="ctr"/>
            <a:r>
              <a:rPr lang="en-US" altLang="zh-CN" sz="8000" dirty="0" smtClean="0">
                <a:solidFill>
                  <a:srgbClr val="00B0F0"/>
                </a:solidFill>
                <a:latin typeface="Stencil" panose="040409050D0802020404" pitchFamily="82" charset="0"/>
                <a:ea typeface="微软雅黑" panose="020B0503020204020204" pitchFamily="34" charset="-122"/>
              </a:rPr>
              <a:t>03</a:t>
            </a:r>
            <a:endParaRPr lang="en-US" altLang="zh-CN" sz="8000" dirty="0" smtClean="0">
              <a:solidFill>
                <a:srgbClr val="00B0F0"/>
              </a:solidFill>
              <a:latin typeface="Stencil" panose="040409050D0802020404" pitchFamily="82" charset="0"/>
              <a:ea typeface="微软雅黑" panose="020B0503020204020204" pitchFamily="34" charset="-122"/>
            </a:endParaRPr>
          </a:p>
        </p:txBody>
      </p:sp>
      <p:sp>
        <p:nvSpPr>
          <p:cNvPr id="32" name="文本框 31"/>
          <p:cNvSpPr txBox="1"/>
          <p:nvPr/>
        </p:nvSpPr>
        <p:spPr>
          <a:xfrm>
            <a:off x="5436353" y="3361532"/>
            <a:ext cx="6355080" cy="922020"/>
          </a:xfrm>
          <a:prstGeom prst="rect">
            <a:avLst/>
          </a:prstGeom>
          <a:noFill/>
        </p:spPr>
        <p:txBody>
          <a:bodyPr wrap="none" rtlCol="0">
            <a:spAutoFit/>
          </a:bodyPr>
          <a:lstStyle/>
          <a:p>
            <a:r>
              <a:rPr lang="zh-CN" altLang="en-US" sz="5400" b="1" dirty="0">
                <a:solidFill>
                  <a:srgbClr val="00B0F0"/>
                </a:solidFill>
                <a:latin typeface="微软雅黑" panose="020B0503020204020204" pitchFamily="34" charset="-122"/>
                <a:ea typeface="微软雅黑" panose="020B0503020204020204" pitchFamily="34" charset="-122"/>
              </a:rPr>
              <a:t>控制系统的控制方式</a:t>
            </a:r>
            <a:endParaRPr lang="zh-CN" altLang="en-US" sz="5400" b="1" dirty="0">
              <a:solidFill>
                <a:srgbClr val="00B0F0"/>
              </a:solidFill>
              <a:latin typeface="微软雅黑" panose="020B0503020204020204" pitchFamily="34" charset="-122"/>
              <a:ea typeface="微软雅黑" panose="020B0503020204020204" pitchFamily="34" charset="-122"/>
            </a:endParaRPr>
          </a:p>
        </p:txBody>
      </p:sp>
      <p:cxnSp>
        <p:nvCxnSpPr>
          <p:cNvPr id="34" name="直接连接符 33"/>
          <p:cNvCxnSpPr/>
          <p:nvPr/>
        </p:nvCxnSpPr>
        <p:spPr>
          <a:xfrm>
            <a:off x="6593323" y="2831826"/>
            <a:ext cx="5032148" cy="0"/>
          </a:xfrm>
          <a:prstGeom prst="line">
            <a:avLst/>
          </a:prstGeom>
          <a:ln>
            <a:solidFill>
              <a:srgbClr val="00B0F0">
                <a:alpha val="36000"/>
              </a:srgbClr>
            </a:solidFill>
            <a:prstDash val="dash"/>
          </a:ln>
        </p:spPr>
        <p:style>
          <a:lnRef idx="1">
            <a:schemeClr val="accent1"/>
          </a:lnRef>
          <a:fillRef idx="0">
            <a:schemeClr val="accent1"/>
          </a:fillRef>
          <a:effectRef idx="0">
            <a:schemeClr val="accent1"/>
          </a:effectRef>
          <a:fontRef idx="minor">
            <a:schemeClr val="tx1"/>
          </a:fontRef>
        </p:style>
      </p:cxnSp>
      <p:sp>
        <p:nvSpPr>
          <p:cNvPr id="41" name="等腰三角形 40"/>
          <p:cNvSpPr/>
          <p:nvPr/>
        </p:nvSpPr>
        <p:spPr>
          <a:xfrm rot="10800000">
            <a:off x="8491160" y="0"/>
            <a:ext cx="1292746" cy="7874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crush"/>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000">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14:bounceEnd="66000">
                                          <p:cBhvr additive="base">
                                            <p:cTn id="7" dur="2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8" dur="2000" fill="hold"/>
                                            <p:tgtEl>
                                              <p:spTgt spid="31"/>
                                            </p:tgtEl>
                                            <p:attrNameLst>
                                              <p:attrName>ppt_y</p:attrName>
                                            </p:attrNameLst>
                                          </p:cBhvr>
                                          <p:tavLst>
                                            <p:tav tm="0">
                                              <p:val>
                                                <p:strVal val="0-#ppt_h/2"/>
                                              </p:val>
                                            </p:tav>
                                            <p:tav tm="100000">
                                              <p:val>
                                                <p:strVal val="#ppt_y"/>
                                              </p:val>
                                            </p:tav>
                                          </p:tavLst>
                                        </p:anim>
                                      </p:childTnLst>
                                    </p:cTn>
                                  </p:par>
                                  <p:par>
                                    <p:cTn id="9" presetID="41" presetClass="entr" presetSubtype="0" fill="hold" grpId="0" nodeType="withEffect">
                                      <p:stCondLst>
                                        <p:cond delay="1000"/>
                                      </p:stCondLst>
                                      <p:iterate type="lt">
                                        <p:tmPct val="10000"/>
                                      </p:iterate>
                                      <p:childTnLst>
                                        <p:set>
                                          <p:cBhvr>
                                            <p:cTn id="10" dur="1" fill="hold">
                                              <p:stCondLst>
                                                <p:cond delay="0"/>
                                              </p:stCondLst>
                                            </p:cTn>
                                            <p:tgtEl>
                                              <p:spTgt spid="32"/>
                                            </p:tgtEl>
                                            <p:attrNameLst>
                                              <p:attrName>style.visibility</p:attrName>
                                            </p:attrNameLst>
                                          </p:cBhvr>
                                          <p:to>
                                            <p:strVal val="visible"/>
                                          </p:to>
                                        </p:set>
                                        <p:anim calcmode="lin" valueType="num">
                                          <p:cBhvr>
                                            <p:cTn id="11"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2"/>
                                            </p:tgtEl>
                                            <p:attrNameLst>
                                              <p:attrName>ppt_y</p:attrName>
                                            </p:attrNameLst>
                                          </p:cBhvr>
                                          <p:tavLst>
                                            <p:tav tm="0">
                                              <p:val>
                                                <p:strVal val="#ppt_y"/>
                                              </p:val>
                                            </p:tav>
                                            <p:tav tm="100000">
                                              <p:val>
                                                <p:strVal val="#ppt_y"/>
                                              </p:val>
                                            </p:tav>
                                          </p:tavLst>
                                        </p:anim>
                                        <p:anim calcmode="lin" valueType="num">
                                          <p:cBhvr>
                                            <p:cTn id="13"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2"/>
                                            </p:tgtEl>
                                          </p:cBhvr>
                                        </p:animEffect>
                                      </p:childTnLst>
                                    </p:cTn>
                                  </p:par>
                                  <p:par>
                                    <p:cTn id="16" presetID="2" presetClass="entr" presetSubtype="8" fill="hold" nodeType="withEffect">
                                      <p:stCondLst>
                                        <p:cond delay="2000"/>
                                      </p:stCondLst>
                                      <p:childTnLst>
                                        <p:set>
                                          <p:cBhvr>
                                            <p:cTn id="17" dur="1" fill="hold">
                                              <p:stCondLst>
                                                <p:cond delay="0"/>
                                              </p:stCondLst>
                                            </p:cTn>
                                            <p:tgtEl>
                                              <p:spTgt spid="34"/>
                                            </p:tgtEl>
                                            <p:attrNameLst>
                                              <p:attrName>style.visibility</p:attrName>
                                            </p:attrNameLst>
                                          </p:cBhvr>
                                          <p:to>
                                            <p:strVal val="visible"/>
                                          </p:to>
                                        </p:set>
                                        <p:anim calcmode="lin" valueType="num">
                                          <p:cBhvr additive="base">
                                            <p:cTn id="18" dur="500" fill="hold"/>
                                            <p:tgtEl>
                                              <p:spTgt spid="34"/>
                                            </p:tgtEl>
                                            <p:attrNameLst>
                                              <p:attrName>ppt_x</p:attrName>
                                            </p:attrNameLst>
                                          </p:cBhvr>
                                          <p:tavLst>
                                            <p:tav tm="0">
                                              <p:val>
                                                <p:strVal val="0-#ppt_w/2"/>
                                              </p:val>
                                            </p:tav>
                                            <p:tav tm="100000">
                                              <p:val>
                                                <p:strVal val="#ppt_x"/>
                                              </p:val>
                                            </p:tav>
                                          </p:tavLst>
                                        </p:anim>
                                        <p:anim calcmode="lin" valueType="num">
                                          <p:cBhvr additive="base">
                                            <p:cTn id="19" dur="500" fill="hold"/>
                                            <p:tgtEl>
                                              <p:spTgt spid="34"/>
                                            </p:tgtEl>
                                            <p:attrNameLst>
                                              <p:attrName>ppt_y</p:attrName>
                                            </p:attrNameLst>
                                          </p:cBhvr>
                                          <p:tavLst>
                                            <p:tav tm="0">
                                              <p:val>
                                                <p:strVal val="#ppt_y"/>
                                              </p:val>
                                            </p:tav>
                                            <p:tav tm="100000">
                                              <p:val>
                                                <p:strVal val="#ppt_y"/>
                                              </p:val>
                                            </p:tav>
                                          </p:tavLst>
                                        </p:anim>
                                      </p:childTnLst>
                                    </p:cTn>
                                  </p:par>
                                </p:childTnLst>
                              </p:cTn>
                            </p:par>
                            <p:par>
                              <p:cTn id="20" fill="hold">
                                <p:stCondLst>
                                  <p:cond delay="0"/>
                                </p:stCondLst>
                                <p:childTnLst>
                                  <p:par>
                                    <p:cTn id="21" presetID="2" presetClass="entr" presetSubtype="8" fill="hold" nodeType="afterEffect" p14:presetBounceEnd="66000">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14:bounceEnd="66000">
                                          <p:cBhvr additive="base">
                                            <p:cTn id="23" dur="500" fill="hold"/>
                                            <p:tgtEl>
                                              <p:spTgt spid="20"/>
                                            </p:tgtEl>
                                            <p:attrNameLst>
                                              <p:attrName>ppt_x</p:attrName>
                                            </p:attrNameLst>
                                          </p:cBhvr>
                                          <p:tavLst>
                                            <p:tav tm="0">
                                              <p:val>
                                                <p:strVal val="0-#ppt_w/2"/>
                                              </p:val>
                                            </p:tav>
                                            <p:tav tm="100000">
                                              <p:val>
                                                <p:strVal val="#ppt_x"/>
                                              </p:val>
                                            </p:tav>
                                          </p:tavLst>
                                        </p:anim>
                                        <p:anim calcmode="lin" valueType="num" p14:bounceEnd="66000">
                                          <p:cBhvr additive="base">
                                            <p:cTn id="24"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2000" fill="hold"/>
                                            <p:tgtEl>
                                              <p:spTgt spid="31"/>
                                            </p:tgtEl>
                                            <p:attrNameLst>
                                              <p:attrName>ppt_x</p:attrName>
                                            </p:attrNameLst>
                                          </p:cBhvr>
                                          <p:tavLst>
                                            <p:tav tm="0">
                                              <p:val>
                                                <p:strVal val="#ppt_x"/>
                                              </p:val>
                                            </p:tav>
                                            <p:tav tm="100000">
                                              <p:val>
                                                <p:strVal val="#ppt_x"/>
                                              </p:val>
                                            </p:tav>
                                          </p:tavLst>
                                        </p:anim>
                                        <p:anim calcmode="lin" valueType="num">
                                          <p:cBhvr additive="base">
                                            <p:cTn id="8" dur="2000" fill="hold"/>
                                            <p:tgtEl>
                                              <p:spTgt spid="31"/>
                                            </p:tgtEl>
                                            <p:attrNameLst>
                                              <p:attrName>ppt_y</p:attrName>
                                            </p:attrNameLst>
                                          </p:cBhvr>
                                          <p:tavLst>
                                            <p:tav tm="0">
                                              <p:val>
                                                <p:strVal val="0-#ppt_h/2"/>
                                              </p:val>
                                            </p:tav>
                                            <p:tav tm="100000">
                                              <p:val>
                                                <p:strVal val="#ppt_y"/>
                                              </p:val>
                                            </p:tav>
                                          </p:tavLst>
                                        </p:anim>
                                      </p:childTnLst>
                                    </p:cTn>
                                  </p:par>
                                  <p:par>
                                    <p:cTn id="9" presetID="41" presetClass="entr" presetSubtype="0" fill="hold" grpId="0" nodeType="withEffect">
                                      <p:stCondLst>
                                        <p:cond delay="1000"/>
                                      </p:stCondLst>
                                      <p:iterate type="lt">
                                        <p:tmPct val="10000"/>
                                      </p:iterate>
                                      <p:childTnLst>
                                        <p:set>
                                          <p:cBhvr>
                                            <p:cTn id="10" dur="1" fill="hold">
                                              <p:stCondLst>
                                                <p:cond delay="0"/>
                                              </p:stCondLst>
                                            </p:cTn>
                                            <p:tgtEl>
                                              <p:spTgt spid="32"/>
                                            </p:tgtEl>
                                            <p:attrNameLst>
                                              <p:attrName>style.visibility</p:attrName>
                                            </p:attrNameLst>
                                          </p:cBhvr>
                                          <p:to>
                                            <p:strVal val="visible"/>
                                          </p:to>
                                        </p:set>
                                        <p:anim calcmode="lin" valueType="num">
                                          <p:cBhvr>
                                            <p:cTn id="11"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2"/>
                                            </p:tgtEl>
                                            <p:attrNameLst>
                                              <p:attrName>ppt_y</p:attrName>
                                            </p:attrNameLst>
                                          </p:cBhvr>
                                          <p:tavLst>
                                            <p:tav tm="0">
                                              <p:val>
                                                <p:strVal val="#ppt_y"/>
                                              </p:val>
                                            </p:tav>
                                            <p:tav tm="100000">
                                              <p:val>
                                                <p:strVal val="#ppt_y"/>
                                              </p:val>
                                            </p:tav>
                                          </p:tavLst>
                                        </p:anim>
                                        <p:anim calcmode="lin" valueType="num">
                                          <p:cBhvr>
                                            <p:cTn id="13"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2"/>
                                            </p:tgtEl>
                                          </p:cBhvr>
                                        </p:animEffect>
                                      </p:childTnLst>
                                    </p:cTn>
                                  </p:par>
                                  <p:par>
                                    <p:cTn id="16" presetID="2" presetClass="entr" presetSubtype="8" fill="hold" nodeType="withEffect">
                                      <p:stCondLst>
                                        <p:cond delay="2000"/>
                                      </p:stCondLst>
                                      <p:childTnLst>
                                        <p:set>
                                          <p:cBhvr>
                                            <p:cTn id="17" dur="1" fill="hold">
                                              <p:stCondLst>
                                                <p:cond delay="0"/>
                                              </p:stCondLst>
                                            </p:cTn>
                                            <p:tgtEl>
                                              <p:spTgt spid="34"/>
                                            </p:tgtEl>
                                            <p:attrNameLst>
                                              <p:attrName>style.visibility</p:attrName>
                                            </p:attrNameLst>
                                          </p:cBhvr>
                                          <p:to>
                                            <p:strVal val="visible"/>
                                          </p:to>
                                        </p:set>
                                        <p:anim calcmode="lin" valueType="num">
                                          <p:cBhvr additive="base">
                                            <p:cTn id="18" dur="500" fill="hold"/>
                                            <p:tgtEl>
                                              <p:spTgt spid="34"/>
                                            </p:tgtEl>
                                            <p:attrNameLst>
                                              <p:attrName>ppt_x</p:attrName>
                                            </p:attrNameLst>
                                          </p:cBhvr>
                                          <p:tavLst>
                                            <p:tav tm="0">
                                              <p:val>
                                                <p:strVal val="0-#ppt_w/2"/>
                                              </p:val>
                                            </p:tav>
                                            <p:tav tm="100000">
                                              <p:val>
                                                <p:strVal val="#ppt_x"/>
                                              </p:val>
                                            </p:tav>
                                          </p:tavLst>
                                        </p:anim>
                                        <p:anim calcmode="lin" valueType="num">
                                          <p:cBhvr additive="base">
                                            <p:cTn id="19" dur="500" fill="hold"/>
                                            <p:tgtEl>
                                              <p:spTgt spid="34"/>
                                            </p:tgtEl>
                                            <p:attrNameLst>
                                              <p:attrName>ppt_y</p:attrName>
                                            </p:attrNameLst>
                                          </p:cBhvr>
                                          <p:tavLst>
                                            <p:tav tm="0">
                                              <p:val>
                                                <p:strVal val="#ppt_y"/>
                                              </p:val>
                                            </p:tav>
                                            <p:tav tm="100000">
                                              <p:val>
                                                <p:strVal val="#ppt_y"/>
                                              </p:val>
                                            </p:tav>
                                          </p:tavLst>
                                        </p:anim>
                                      </p:childTnLst>
                                    </p:cTn>
                                  </p:par>
                                </p:childTnLst>
                              </p:cTn>
                            </p:par>
                            <p:par>
                              <p:cTn id="20" fill="hold">
                                <p:stCondLst>
                                  <p:cond delay="0"/>
                                </p:stCondLst>
                                <p:childTnLst>
                                  <p:par>
                                    <p:cTn id="21" presetID="2" presetClass="entr" presetSubtype="8"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0-#ppt_w/2"/>
                                              </p:val>
                                            </p:tav>
                                            <p:tav tm="100000">
                                              <p:val>
                                                <p:strVal val="#ppt_x"/>
                                              </p:val>
                                            </p:tav>
                                          </p:tavLst>
                                        </p:anim>
                                        <p:anim calcmode="lin" valueType="num">
                                          <p:cBhvr additive="base">
                                            <p:cTn id="24"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等腰三角形 73"/>
          <p:cNvSpPr/>
          <p:nvPr/>
        </p:nvSpPr>
        <p:spPr>
          <a:xfrm rot="10800000">
            <a:off x="5388787" y="0"/>
            <a:ext cx="1292746" cy="7874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1993900" y="5245735"/>
            <a:ext cx="2379980" cy="386080"/>
          </a:xfrm>
          <a:prstGeom prst="roundRect">
            <a:avLst/>
          </a:prstGeom>
          <a:ln>
            <a:noFill/>
          </a:ln>
        </p:spPr>
        <p:style>
          <a:lnRef idx="2">
            <a:schemeClr val="accent3"/>
          </a:lnRef>
          <a:fillRef idx="1">
            <a:schemeClr val="lt1"/>
          </a:fillRef>
          <a:effectRef idx="0">
            <a:schemeClr val="accent3"/>
          </a:effectRef>
          <a:fontRef idx="minor">
            <a:schemeClr val="dk1"/>
          </a:fontRef>
        </p:style>
        <p:txBody>
          <a:bodyPr rtlCol="0" anchor="ctr"/>
          <a:p>
            <a:pPr algn="ctr"/>
            <a:endParaRPr lang="zh-CN" altLang="en-US"/>
          </a:p>
        </p:txBody>
      </p:sp>
      <p:sp>
        <p:nvSpPr>
          <p:cNvPr id="23556" name="矩形 5"/>
          <p:cNvSpPr>
            <a:spLocks noChangeArrowheads="1"/>
          </p:cNvSpPr>
          <p:nvPr/>
        </p:nvSpPr>
        <p:spPr bwMode="auto">
          <a:xfrm>
            <a:off x="1062038" y="1285240"/>
            <a:ext cx="10106025"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p>
            <a:pPr indent="539750" algn="just" defTabSz="1216025">
              <a:lnSpc>
                <a:spcPct val="150000"/>
              </a:lnSpc>
              <a:spcBef>
                <a:spcPct val="20000"/>
              </a:spcBef>
            </a:pPr>
            <a:r>
              <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机器人的运动主要是位置的移动， 移动位置的控制可以分为以定位为目标的定位控制和以路径跟踪为目标的路径控制两种方式。</a:t>
            </a:r>
            <a:endPar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23559" name="文本框 7"/>
          <p:cNvSpPr txBox="1">
            <a:spLocks noChangeArrowheads="1"/>
          </p:cNvSpPr>
          <p:nvPr/>
        </p:nvSpPr>
        <p:spPr bwMode="auto">
          <a:xfrm>
            <a:off x="1609725" y="2668270"/>
            <a:ext cx="551497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6025" eaLnBrk="0" hangingPunct="0">
              <a:defRPr>
                <a:solidFill>
                  <a:schemeClr val="tx1"/>
                </a:solidFill>
                <a:latin typeface="Calibri" panose="020F0502020204030204" charset="0"/>
                <a:ea typeface="宋体" panose="02010600030101010101" pitchFamily="2" charset="-122"/>
              </a:defRPr>
            </a:lvl1pPr>
            <a:lvl2pPr marL="742950" indent="-285750" defTabSz="1216025" eaLnBrk="0" hangingPunct="0">
              <a:defRPr>
                <a:solidFill>
                  <a:schemeClr val="tx1"/>
                </a:solidFill>
                <a:latin typeface="Calibri" panose="020F0502020204030204" charset="0"/>
                <a:ea typeface="宋体" panose="02010600030101010101" pitchFamily="2" charset="-122"/>
              </a:defRPr>
            </a:lvl2pPr>
            <a:lvl3pPr marL="1143000" indent="-228600" defTabSz="1216025" eaLnBrk="0" hangingPunct="0">
              <a:defRPr>
                <a:solidFill>
                  <a:schemeClr val="tx1"/>
                </a:solidFill>
                <a:latin typeface="Calibri" panose="020F0502020204030204" charset="0"/>
                <a:ea typeface="宋体" panose="02010600030101010101" pitchFamily="2" charset="-122"/>
              </a:defRPr>
            </a:lvl3pPr>
            <a:lvl4pPr marL="1600200" indent="-228600" defTabSz="1216025" eaLnBrk="0" hangingPunct="0">
              <a:defRPr>
                <a:solidFill>
                  <a:schemeClr val="tx1"/>
                </a:solidFill>
                <a:latin typeface="Calibri" panose="020F0502020204030204" charset="0"/>
                <a:ea typeface="宋体" panose="02010600030101010101" pitchFamily="2" charset="-122"/>
              </a:defRPr>
            </a:lvl4pPr>
            <a:lvl5pPr marL="2057400" indent="-228600" defTabSz="1216025" eaLnBrk="0" hangingPunct="0">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indent="539750" algn="just" eaLnBrk="1" hangingPunct="1">
              <a:lnSpc>
                <a:spcPct val="150000"/>
              </a:lnSpc>
              <a:spcBef>
                <a:spcPct val="20000"/>
              </a:spcBef>
              <a:buClrTx/>
              <a:buSzTx/>
              <a:buFontTx/>
            </a:pPr>
            <a:r>
              <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1.定</a:t>
            </a:r>
            <a:r>
              <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位控制方式</a:t>
            </a:r>
            <a:endPar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23558" name="矩形 9"/>
          <p:cNvSpPr>
            <a:spLocks noChangeArrowheads="1"/>
          </p:cNvSpPr>
          <p:nvPr/>
        </p:nvSpPr>
        <p:spPr bwMode="auto">
          <a:xfrm>
            <a:off x="1062038" y="3418205"/>
            <a:ext cx="10106025" cy="175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p>
            <a:pPr indent="539750" algn="just" defTabSz="1216025">
              <a:lnSpc>
                <a:spcPct val="150000"/>
              </a:lnSpc>
              <a:spcBef>
                <a:spcPct val="20000"/>
              </a:spcBef>
              <a:buClrTx/>
              <a:buSzTx/>
              <a:buFontTx/>
            </a:pPr>
            <a:r>
              <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定位控制中最简单的是靠开关控制的两端点定位控制， 而这些端点可以是完全被固定而不能由控制装置的指令来移动的固定端点， 也可以是靠手动调节挡块等在预置的特定点中有选择地设定或任意设定的半固定端点。</a:t>
            </a:r>
            <a:endPar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grpSp>
        <p:nvGrpSpPr>
          <p:cNvPr id="5126" name="Group 14"/>
          <p:cNvGrpSpPr/>
          <p:nvPr/>
        </p:nvGrpSpPr>
        <p:grpSpPr>
          <a:xfrm>
            <a:off x="2586990" y="5245735"/>
            <a:ext cx="2606675" cy="1727200"/>
            <a:chOff x="6570" y="1908"/>
            <a:chExt cx="2970" cy="1794"/>
          </a:xfrm>
        </p:grpSpPr>
        <p:sp>
          <p:nvSpPr>
            <p:cNvPr id="5135" name="Text Box 26"/>
            <p:cNvSpPr txBox="1"/>
            <p:nvPr/>
          </p:nvSpPr>
          <p:spPr>
            <a:xfrm>
              <a:off x="7740" y="1908"/>
              <a:ext cx="360" cy="468"/>
            </a:xfrm>
            <a:prstGeom prst="rect">
              <a:avLst/>
            </a:prstGeom>
            <a:solidFill>
              <a:srgbClr val="FFFFFF"/>
            </a:solidFill>
            <a:ln w="9525">
              <a:noFill/>
            </a:ln>
          </p:spPr>
          <p:txBody>
            <a:bodyPr/>
            <a:p>
              <a:r>
                <a:rPr lang="en-US" altLang="zh-CN" sz="1000" b="1" dirty="0">
                  <a:latin typeface="Times New Roman" panose="02020603050405020304" pitchFamily="18" charset="0"/>
                </a:rPr>
                <a:t>2</a:t>
              </a:r>
              <a:endParaRPr lang="en-US" altLang="zh-CN" dirty="0">
                <a:latin typeface="Times New Roman" panose="02020603050405020304" pitchFamily="18" charset="0"/>
              </a:endParaRPr>
            </a:p>
          </p:txBody>
        </p:sp>
        <p:sp>
          <p:nvSpPr>
            <p:cNvPr id="5136" name="Text Box 25"/>
            <p:cNvSpPr txBox="1"/>
            <p:nvPr/>
          </p:nvSpPr>
          <p:spPr>
            <a:xfrm>
              <a:off x="9180" y="2376"/>
              <a:ext cx="360" cy="468"/>
            </a:xfrm>
            <a:prstGeom prst="rect">
              <a:avLst/>
            </a:prstGeom>
            <a:solidFill>
              <a:srgbClr val="FFFFFF"/>
            </a:solidFill>
            <a:ln w="9525">
              <a:noFill/>
            </a:ln>
          </p:spPr>
          <p:txBody>
            <a:bodyPr/>
            <a:p>
              <a:r>
                <a:rPr lang="en-US" altLang="zh-CN" sz="1000" b="1" dirty="0">
                  <a:latin typeface="Times New Roman" panose="02020603050405020304" pitchFamily="18" charset="0"/>
                </a:rPr>
                <a:t>3</a:t>
              </a:r>
              <a:endParaRPr lang="en-US" altLang="zh-CN" dirty="0">
                <a:latin typeface="Times New Roman" panose="02020603050405020304" pitchFamily="18" charset="0"/>
              </a:endParaRPr>
            </a:p>
          </p:txBody>
        </p:sp>
        <p:sp>
          <p:nvSpPr>
            <p:cNvPr id="5137" name="Text Box 24"/>
            <p:cNvSpPr txBox="1"/>
            <p:nvPr/>
          </p:nvSpPr>
          <p:spPr>
            <a:xfrm>
              <a:off x="6570" y="3234"/>
              <a:ext cx="360" cy="468"/>
            </a:xfrm>
            <a:prstGeom prst="rect">
              <a:avLst/>
            </a:prstGeom>
            <a:solidFill>
              <a:srgbClr val="FFFFFF"/>
            </a:solidFill>
            <a:ln w="9525">
              <a:noFill/>
            </a:ln>
          </p:spPr>
          <p:txBody>
            <a:bodyPr/>
            <a:p>
              <a:r>
                <a:rPr lang="en-US" altLang="zh-CN" sz="1000" b="1" dirty="0">
                  <a:latin typeface="Times New Roman" panose="02020603050405020304" pitchFamily="18" charset="0"/>
                </a:rPr>
                <a:t>1</a:t>
              </a:r>
              <a:endParaRPr lang="en-US" altLang="zh-CN" dirty="0">
                <a:latin typeface="Times New Roman" panose="02020603050405020304" pitchFamily="18" charset="0"/>
              </a:endParaRPr>
            </a:p>
          </p:txBody>
        </p:sp>
        <p:sp>
          <p:nvSpPr>
            <p:cNvPr id="5138" name="Freeform 23"/>
            <p:cNvSpPr/>
            <p:nvPr/>
          </p:nvSpPr>
          <p:spPr>
            <a:xfrm>
              <a:off x="6840" y="2284"/>
              <a:ext cx="1271" cy="988"/>
            </a:xfrm>
            <a:custGeom>
              <a:avLst/>
              <a:gdLst/>
              <a:ahLst/>
              <a:cxnLst>
                <a:cxn ang="0">
                  <a:pos x="41" y="988"/>
                </a:cxn>
                <a:cxn ang="0">
                  <a:pos x="41" y="514"/>
                </a:cxn>
                <a:cxn ang="0">
                  <a:pos x="287" y="277"/>
                </a:cxn>
                <a:cxn ang="0">
                  <a:pos x="533" y="40"/>
                </a:cxn>
                <a:cxn ang="0">
                  <a:pos x="1271" y="40"/>
                </a:cxn>
              </a:cxnLst>
              <a:pathLst>
                <a:path w="930" h="650">
                  <a:moveTo>
                    <a:pt x="30" y="650"/>
                  </a:moveTo>
                  <a:cubicBezTo>
                    <a:pt x="15" y="533"/>
                    <a:pt x="0" y="416"/>
                    <a:pt x="30" y="338"/>
                  </a:cubicBezTo>
                  <a:cubicBezTo>
                    <a:pt x="60" y="260"/>
                    <a:pt x="150" y="234"/>
                    <a:pt x="210" y="182"/>
                  </a:cubicBezTo>
                  <a:cubicBezTo>
                    <a:pt x="270" y="130"/>
                    <a:pt x="270" y="52"/>
                    <a:pt x="390" y="26"/>
                  </a:cubicBezTo>
                  <a:cubicBezTo>
                    <a:pt x="510" y="0"/>
                    <a:pt x="840" y="26"/>
                    <a:pt x="930" y="26"/>
                  </a:cubicBezTo>
                </a:path>
              </a:pathLst>
            </a:custGeom>
            <a:noFill/>
            <a:ln w="22225" cap="flat" cmpd="sng">
              <a:solidFill>
                <a:srgbClr val="000000">
                  <a:alpha val="100000"/>
                </a:srgbClr>
              </a:solidFill>
              <a:prstDash val="sysDot"/>
              <a:round/>
              <a:headEnd type="none" w="med" len="med"/>
              <a:tailEnd type="triangle" w="sm" len="lg"/>
            </a:ln>
          </p:spPr>
          <p:txBody>
            <a:bodyPr/>
            <a:p>
              <a:endParaRPr lang="zh-CN" altLang="en-US"/>
            </a:p>
          </p:txBody>
        </p:sp>
        <p:sp>
          <p:nvSpPr>
            <p:cNvPr id="5139" name="Line 22"/>
            <p:cNvSpPr/>
            <p:nvPr/>
          </p:nvSpPr>
          <p:spPr>
            <a:xfrm flipV="1">
              <a:off x="6881" y="2320"/>
              <a:ext cx="1231" cy="992"/>
            </a:xfrm>
            <a:prstGeom prst="line">
              <a:avLst/>
            </a:prstGeom>
            <a:ln w="22225" cap="flat" cmpd="sng">
              <a:solidFill>
                <a:srgbClr val="000000"/>
              </a:solidFill>
              <a:prstDash val="solid"/>
              <a:headEnd type="none" w="med" len="med"/>
              <a:tailEnd type="triangle" w="sm" len="lg"/>
            </a:ln>
          </p:spPr>
        </p:sp>
        <p:sp>
          <p:nvSpPr>
            <p:cNvPr id="5140" name="Oval 21"/>
            <p:cNvSpPr/>
            <p:nvPr/>
          </p:nvSpPr>
          <p:spPr>
            <a:xfrm>
              <a:off x="8044" y="2235"/>
              <a:ext cx="113" cy="113"/>
            </a:xfrm>
            <a:prstGeom prst="ellipse">
              <a:avLst/>
            </a:prstGeom>
            <a:solidFill>
              <a:srgbClr val="FFFFFF"/>
            </a:solidFill>
            <a:ln w="22225" cap="flat" cmpd="sng">
              <a:solidFill>
                <a:srgbClr val="000000"/>
              </a:solidFill>
              <a:prstDash val="solid"/>
              <a:headEnd type="none" w="med" len="med"/>
              <a:tailEnd type="none" w="med" len="med"/>
            </a:ln>
          </p:spPr>
          <p:txBody>
            <a:bodyPr/>
            <a:p>
              <a:endParaRPr lang="zh-CN" altLang="en-US" dirty="0">
                <a:latin typeface="Times New Roman" panose="02020603050405020304" pitchFamily="18" charset="0"/>
              </a:endParaRPr>
            </a:p>
          </p:txBody>
        </p:sp>
        <p:sp>
          <p:nvSpPr>
            <p:cNvPr id="5141" name="Oval 20"/>
            <p:cNvSpPr/>
            <p:nvPr/>
          </p:nvSpPr>
          <p:spPr>
            <a:xfrm>
              <a:off x="6840" y="3282"/>
              <a:ext cx="113" cy="113"/>
            </a:xfrm>
            <a:prstGeom prst="ellipse">
              <a:avLst/>
            </a:prstGeom>
            <a:solidFill>
              <a:srgbClr val="FFFFFF"/>
            </a:solidFill>
            <a:ln w="22225" cap="flat" cmpd="sng">
              <a:solidFill>
                <a:srgbClr val="000000"/>
              </a:solidFill>
              <a:prstDash val="solid"/>
              <a:headEnd type="none" w="med" len="med"/>
              <a:tailEnd type="none" w="med" len="med"/>
            </a:ln>
          </p:spPr>
          <p:txBody>
            <a:bodyPr/>
            <a:p>
              <a:endParaRPr lang="zh-CN" altLang="en-US" dirty="0">
                <a:latin typeface="Times New Roman" panose="02020603050405020304" pitchFamily="18" charset="0"/>
              </a:endParaRPr>
            </a:p>
          </p:txBody>
        </p:sp>
        <p:sp>
          <p:nvSpPr>
            <p:cNvPr id="5142" name="Oval 19"/>
            <p:cNvSpPr/>
            <p:nvPr/>
          </p:nvSpPr>
          <p:spPr>
            <a:xfrm>
              <a:off x="9120" y="2532"/>
              <a:ext cx="113" cy="113"/>
            </a:xfrm>
            <a:prstGeom prst="ellipse">
              <a:avLst/>
            </a:prstGeom>
            <a:solidFill>
              <a:srgbClr val="FFFFFF"/>
            </a:solidFill>
            <a:ln w="22225" cap="flat" cmpd="sng">
              <a:solidFill>
                <a:srgbClr val="000000"/>
              </a:solidFill>
              <a:prstDash val="solid"/>
              <a:headEnd type="none" w="med" len="med"/>
              <a:tailEnd type="none" w="med" len="med"/>
            </a:ln>
          </p:spPr>
          <p:txBody>
            <a:bodyPr/>
            <a:p>
              <a:endParaRPr lang="zh-CN" altLang="en-US" dirty="0">
                <a:latin typeface="Times New Roman" panose="02020603050405020304" pitchFamily="18" charset="0"/>
              </a:endParaRPr>
            </a:p>
          </p:txBody>
        </p:sp>
        <p:sp>
          <p:nvSpPr>
            <p:cNvPr id="5143" name="Line 18"/>
            <p:cNvSpPr/>
            <p:nvPr/>
          </p:nvSpPr>
          <p:spPr>
            <a:xfrm>
              <a:off x="8100" y="2298"/>
              <a:ext cx="1080" cy="312"/>
            </a:xfrm>
            <a:prstGeom prst="line">
              <a:avLst/>
            </a:prstGeom>
            <a:ln w="22225" cap="flat" cmpd="sng">
              <a:solidFill>
                <a:srgbClr val="000000"/>
              </a:solidFill>
              <a:prstDash val="solid"/>
              <a:headEnd type="none" w="med" len="med"/>
              <a:tailEnd type="triangle" w="sm" len="lg"/>
            </a:ln>
          </p:spPr>
        </p:sp>
        <p:sp>
          <p:nvSpPr>
            <p:cNvPr id="5144" name="Freeform 17"/>
            <p:cNvSpPr/>
            <p:nvPr/>
          </p:nvSpPr>
          <p:spPr>
            <a:xfrm>
              <a:off x="6885" y="2328"/>
              <a:ext cx="1335" cy="1078"/>
            </a:xfrm>
            <a:custGeom>
              <a:avLst/>
              <a:gdLst/>
              <a:ahLst/>
              <a:cxnLst>
                <a:cxn ang="0">
                  <a:pos x="0" y="990"/>
                </a:cxn>
                <a:cxn ang="0">
                  <a:pos x="855" y="1005"/>
                </a:cxn>
                <a:cxn ang="0">
                  <a:pos x="1065" y="945"/>
                </a:cxn>
                <a:cxn ang="0">
                  <a:pos x="1200" y="855"/>
                </a:cxn>
                <a:cxn ang="0">
                  <a:pos x="1260" y="765"/>
                </a:cxn>
                <a:cxn ang="0">
                  <a:pos x="1335" y="570"/>
                </a:cxn>
                <a:cxn ang="0">
                  <a:pos x="1320" y="180"/>
                </a:cxn>
                <a:cxn ang="0">
                  <a:pos x="1245" y="0"/>
                </a:cxn>
              </a:cxnLst>
              <a:pathLst>
                <a:path w="1335" h="1078">
                  <a:moveTo>
                    <a:pt x="0" y="990"/>
                  </a:moveTo>
                  <a:cubicBezTo>
                    <a:pt x="263" y="1078"/>
                    <a:pt x="640" y="1009"/>
                    <a:pt x="855" y="1005"/>
                  </a:cubicBezTo>
                  <a:cubicBezTo>
                    <a:pt x="924" y="982"/>
                    <a:pt x="995" y="963"/>
                    <a:pt x="1065" y="945"/>
                  </a:cubicBezTo>
                  <a:cubicBezTo>
                    <a:pt x="1114" y="912"/>
                    <a:pt x="1144" y="874"/>
                    <a:pt x="1200" y="855"/>
                  </a:cubicBezTo>
                  <a:cubicBezTo>
                    <a:pt x="1220" y="825"/>
                    <a:pt x="1251" y="800"/>
                    <a:pt x="1260" y="765"/>
                  </a:cubicBezTo>
                  <a:cubicBezTo>
                    <a:pt x="1278" y="693"/>
                    <a:pt x="1294" y="631"/>
                    <a:pt x="1335" y="570"/>
                  </a:cubicBezTo>
                  <a:cubicBezTo>
                    <a:pt x="1330" y="440"/>
                    <a:pt x="1332" y="310"/>
                    <a:pt x="1320" y="180"/>
                  </a:cubicBezTo>
                  <a:cubicBezTo>
                    <a:pt x="1318" y="163"/>
                    <a:pt x="1278" y="0"/>
                    <a:pt x="1245" y="0"/>
                  </a:cubicBezTo>
                </a:path>
              </a:pathLst>
            </a:custGeom>
            <a:noFill/>
            <a:ln w="22225" cap="flat" cmpd="sng">
              <a:solidFill>
                <a:srgbClr val="000000">
                  <a:alpha val="100000"/>
                </a:srgbClr>
              </a:solidFill>
              <a:prstDash val="sysDot"/>
              <a:round/>
              <a:headEnd type="none" w="med" len="med"/>
              <a:tailEnd type="triangle" w="sm" len="lg"/>
            </a:ln>
          </p:spPr>
          <p:txBody>
            <a:bodyPr/>
            <a:p>
              <a:endParaRPr lang="zh-CN" altLang="en-US"/>
            </a:p>
          </p:txBody>
        </p:sp>
        <p:sp>
          <p:nvSpPr>
            <p:cNvPr id="5145" name="Freeform 16"/>
            <p:cNvSpPr/>
            <p:nvPr/>
          </p:nvSpPr>
          <p:spPr>
            <a:xfrm>
              <a:off x="8130" y="2313"/>
              <a:ext cx="990" cy="495"/>
            </a:xfrm>
            <a:custGeom>
              <a:avLst/>
              <a:gdLst/>
              <a:ahLst/>
              <a:cxnLst>
                <a:cxn ang="0">
                  <a:pos x="990" y="300"/>
                </a:cxn>
                <a:cxn ang="0">
                  <a:pos x="960" y="390"/>
                </a:cxn>
                <a:cxn ang="0">
                  <a:pos x="945" y="435"/>
                </a:cxn>
                <a:cxn ang="0">
                  <a:pos x="900" y="465"/>
                </a:cxn>
                <a:cxn ang="0">
                  <a:pos x="810" y="495"/>
                </a:cxn>
                <a:cxn ang="0">
                  <a:pos x="465" y="480"/>
                </a:cxn>
                <a:cxn ang="0">
                  <a:pos x="300" y="345"/>
                </a:cxn>
                <a:cxn ang="0">
                  <a:pos x="195" y="225"/>
                </a:cxn>
                <a:cxn ang="0">
                  <a:pos x="135" y="150"/>
                </a:cxn>
                <a:cxn ang="0">
                  <a:pos x="60" y="75"/>
                </a:cxn>
                <a:cxn ang="0">
                  <a:pos x="0" y="0"/>
                </a:cxn>
              </a:cxnLst>
              <a:pathLst>
                <a:path w="990" h="495">
                  <a:moveTo>
                    <a:pt x="990" y="300"/>
                  </a:moveTo>
                  <a:cubicBezTo>
                    <a:pt x="980" y="330"/>
                    <a:pt x="970" y="360"/>
                    <a:pt x="960" y="390"/>
                  </a:cubicBezTo>
                  <a:cubicBezTo>
                    <a:pt x="955" y="405"/>
                    <a:pt x="958" y="426"/>
                    <a:pt x="945" y="435"/>
                  </a:cubicBezTo>
                  <a:cubicBezTo>
                    <a:pt x="930" y="445"/>
                    <a:pt x="916" y="458"/>
                    <a:pt x="900" y="465"/>
                  </a:cubicBezTo>
                  <a:cubicBezTo>
                    <a:pt x="871" y="478"/>
                    <a:pt x="810" y="495"/>
                    <a:pt x="810" y="495"/>
                  </a:cubicBezTo>
                  <a:cubicBezTo>
                    <a:pt x="695" y="490"/>
                    <a:pt x="580" y="489"/>
                    <a:pt x="465" y="480"/>
                  </a:cubicBezTo>
                  <a:cubicBezTo>
                    <a:pt x="391" y="474"/>
                    <a:pt x="357" y="383"/>
                    <a:pt x="300" y="345"/>
                  </a:cubicBezTo>
                  <a:cubicBezTo>
                    <a:pt x="280" y="284"/>
                    <a:pt x="248" y="260"/>
                    <a:pt x="195" y="225"/>
                  </a:cubicBezTo>
                  <a:cubicBezTo>
                    <a:pt x="166" y="137"/>
                    <a:pt x="203" y="218"/>
                    <a:pt x="135" y="150"/>
                  </a:cubicBezTo>
                  <a:cubicBezTo>
                    <a:pt x="35" y="50"/>
                    <a:pt x="180" y="155"/>
                    <a:pt x="60" y="75"/>
                  </a:cubicBezTo>
                  <a:cubicBezTo>
                    <a:pt x="22" y="18"/>
                    <a:pt x="43" y="43"/>
                    <a:pt x="0" y="0"/>
                  </a:cubicBezTo>
                </a:path>
              </a:pathLst>
            </a:custGeom>
            <a:noFill/>
            <a:ln w="22225" cap="flat" cmpd="sng">
              <a:solidFill>
                <a:srgbClr val="000000">
                  <a:alpha val="100000"/>
                </a:srgbClr>
              </a:solidFill>
              <a:prstDash val="sysDot"/>
              <a:round/>
              <a:headEnd type="triangle" w="sm" len="lg"/>
              <a:tailEnd type="none" w="med" len="lg"/>
            </a:ln>
          </p:spPr>
          <p:txBody>
            <a:bodyPr/>
            <a:p>
              <a:endParaRPr lang="zh-CN" altLang="en-US"/>
            </a:p>
          </p:txBody>
        </p:sp>
        <p:sp>
          <p:nvSpPr>
            <p:cNvPr id="5146" name="Freeform 15"/>
            <p:cNvSpPr/>
            <p:nvPr/>
          </p:nvSpPr>
          <p:spPr>
            <a:xfrm>
              <a:off x="8100" y="2088"/>
              <a:ext cx="1026" cy="495"/>
            </a:xfrm>
            <a:custGeom>
              <a:avLst/>
              <a:gdLst/>
              <a:ahLst/>
              <a:cxnLst>
                <a:cxn ang="0">
                  <a:pos x="0" y="135"/>
                </a:cxn>
                <a:cxn ang="0">
                  <a:pos x="90" y="0"/>
                </a:cxn>
                <a:cxn ang="0">
                  <a:pos x="570" y="15"/>
                </a:cxn>
                <a:cxn ang="0">
                  <a:pos x="840" y="165"/>
                </a:cxn>
                <a:cxn ang="0">
                  <a:pos x="930" y="285"/>
                </a:cxn>
                <a:cxn ang="0">
                  <a:pos x="960" y="375"/>
                </a:cxn>
                <a:cxn ang="0">
                  <a:pos x="1020" y="495"/>
                </a:cxn>
              </a:cxnLst>
              <a:pathLst>
                <a:path w="1026" h="495">
                  <a:moveTo>
                    <a:pt x="0" y="135"/>
                  </a:moveTo>
                  <a:cubicBezTo>
                    <a:pt x="20" y="75"/>
                    <a:pt x="45" y="45"/>
                    <a:pt x="90" y="0"/>
                  </a:cubicBezTo>
                  <a:cubicBezTo>
                    <a:pt x="250" y="5"/>
                    <a:pt x="410" y="6"/>
                    <a:pt x="570" y="15"/>
                  </a:cubicBezTo>
                  <a:cubicBezTo>
                    <a:pt x="666" y="20"/>
                    <a:pt x="747" y="134"/>
                    <a:pt x="840" y="165"/>
                  </a:cubicBezTo>
                  <a:cubicBezTo>
                    <a:pt x="882" y="228"/>
                    <a:pt x="865" y="242"/>
                    <a:pt x="930" y="285"/>
                  </a:cubicBezTo>
                  <a:cubicBezTo>
                    <a:pt x="940" y="315"/>
                    <a:pt x="942" y="349"/>
                    <a:pt x="960" y="375"/>
                  </a:cubicBezTo>
                  <a:cubicBezTo>
                    <a:pt x="1026" y="473"/>
                    <a:pt x="1020" y="429"/>
                    <a:pt x="1020" y="495"/>
                  </a:cubicBezTo>
                </a:path>
              </a:pathLst>
            </a:custGeom>
            <a:noFill/>
            <a:ln w="22225" cap="flat" cmpd="sng">
              <a:solidFill>
                <a:srgbClr val="000000">
                  <a:alpha val="100000"/>
                </a:srgbClr>
              </a:solidFill>
              <a:prstDash val="sysDot"/>
              <a:round/>
              <a:headEnd type="none" w="med" len="med"/>
              <a:tailEnd type="triangle" w="sm" len="lg"/>
            </a:ln>
          </p:spPr>
          <p:txBody>
            <a:bodyPr/>
            <a:p>
              <a:endParaRPr lang="zh-CN" altLang="en-US"/>
            </a:p>
          </p:txBody>
        </p:sp>
      </p:grpSp>
      <p:grpSp>
        <p:nvGrpSpPr>
          <p:cNvPr id="5127" name="Group 6"/>
          <p:cNvGrpSpPr/>
          <p:nvPr/>
        </p:nvGrpSpPr>
        <p:grpSpPr>
          <a:xfrm>
            <a:off x="8478203" y="5012055"/>
            <a:ext cx="1800225" cy="1944688"/>
            <a:chOff x="7680" y="1942"/>
            <a:chExt cx="2040" cy="1560"/>
          </a:xfrm>
        </p:grpSpPr>
        <p:sp>
          <p:nvSpPr>
            <p:cNvPr id="5128" name="Arc 13"/>
            <p:cNvSpPr/>
            <p:nvPr/>
          </p:nvSpPr>
          <p:spPr>
            <a:xfrm rot="-9779453" flipV="1">
              <a:off x="7914" y="1942"/>
              <a:ext cx="1473" cy="1560"/>
            </a:xfrm>
            <a:custGeom>
              <a:avLst/>
              <a:gdLst/>
              <a:ahLst/>
              <a:cxnLst>
                <a:cxn ang="0">
                  <a:pos x="0" y="22"/>
                </a:cxn>
                <a:cxn ang="0">
                  <a:pos x="1473" y="1560"/>
                </a:cxn>
                <a:cxn ang="0">
                  <a:pos x="213" y="1560"/>
                </a:cxn>
              </a:cxnLst>
              <a:pathLst>
                <a:path w="25245" h="21600" fill="none">
                  <a:moveTo>
                    <a:pt x="-1" y="309"/>
                  </a:moveTo>
                  <a:cubicBezTo>
                    <a:pt x="1204" y="103"/>
                    <a:pt x="2423" y="-1"/>
                    <a:pt x="3645" y="0"/>
                  </a:cubicBezTo>
                  <a:cubicBezTo>
                    <a:pt x="15574" y="0"/>
                    <a:pt x="25245" y="9670"/>
                    <a:pt x="25245" y="21600"/>
                  </a:cubicBezTo>
                </a:path>
                <a:path w="25245" h="21600" stroke="0">
                  <a:moveTo>
                    <a:pt x="-1" y="309"/>
                  </a:moveTo>
                  <a:cubicBezTo>
                    <a:pt x="1204" y="103"/>
                    <a:pt x="2423" y="-1"/>
                    <a:pt x="3645" y="0"/>
                  </a:cubicBezTo>
                  <a:cubicBezTo>
                    <a:pt x="15574" y="0"/>
                    <a:pt x="25245" y="9670"/>
                    <a:pt x="25245" y="21600"/>
                  </a:cubicBezTo>
                  <a:lnTo>
                    <a:pt x="3645" y="21600"/>
                  </a:lnTo>
                  <a:lnTo>
                    <a:pt x="-1" y="309"/>
                  </a:lnTo>
                  <a:close/>
                </a:path>
              </a:pathLst>
            </a:custGeom>
            <a:noFill/>
            <a:ln w="22225" cap="flat" cmpd="sng">
              <a:solidFill>
                <a:srgbClr val="000000">
                  <a:alpha val="100000"/>
                </a:srgbClr>
              </a:solidFill>
              <a:prstDash val="solid"/>
              <a:round/>
              <a:headEnd type="triangle" w="sm" len="lg"/>
              <a:tailEnd type="none" w="med" len="med"/>
            </a:ln>
          </p:spPr>
          <p:txBody>
            <a:bodyPr/>
            <a:p>
              <a:endParaRPr lang="zh-CN" altLang="en-US"/>
            </a:p>
          </p:txBody>
        </p:sp>
        <p:sp>
          <p:nvSpPr>
            <p:cNvPr id="5129" name="Oval 12"/>
            <p:cNvSpPr/>
            <p:nvPr/>
          </p:nvSpPr>
          <p:spPr>
            <a:xfrm>
              <a:off x="7680" y="3198"/>
              <a:ext cx="85" cy="85"/>
            </a:xfrm>
            <a:prstGeom prst="ellipse">
              <a:avLst/>
            </a:prstGeom>
            <a:solidFill>
              <a:srgbClr val="FFFFFF"/>
            </a:solidFill>
            <a:ln w="15875" cap="flat" cmpd="sng">
              <a:solidFill>
                <a:srgbClr val="000000"/>
              </a:solidFill>
              <a:prstDash val="solid"/>
              <a:headEnd type="none" w="med" len="med"/>
              <a:tailEnd type="none" w="med" len="med"/>
            </a:ln>
          </p:spPr>
          <p:txBody>
            <a:bodyPr/>
            <a:p>
              <a:endParaRPr lang="zh-CN" altLang="en-US" dirty="0">
                <a:latin typeface="Times New Roman" panose="02020603050405020304" pitchFamily="18" charset="0"/>
              </a:endParaRPr>
            </a:p>
          </p:txBody>
        </p:sp>
        <p:sp>
          <p:nvSpPr>
            <p:cNvPr id="5130" name="Freeform 11"/>
            <p:cNvSpPr/>
            <p:nvPr/>
          </p:nvSpPr>
          <p:spPr>
            <a:xfrm>
              <a:off x="7725" y="1967"/>
              <a:ext cx="1755" cy="1255"/>
            </a:xfrm>
            <a:custGeom>
              <a:avLst/>
              <a:gdLst/>
              <a:ahLst/>
              <a:cxnLst>
                <a:cxn ang="0">
                  <a:pos x="0" y="1255"/>
                </a:cxn>
                <a:cxn ang="0">
                  <a:pos x="135" y="1210"/>
                </a:cxn>
                <a:cxn ang="0">
                  <a:pos x="165" y="1120"/>
                </a:cxn>
                <a:cxn ang="0">
                  <a:pos x="360" y="535"/>
                </a:cxn>
                <a:cxn ang="0">
                  <a:pos x="630" y="520"/>
                </a:cxn>
                <a:cxn ang="0">
                  <a:pos x="750" y="415"/>
                </a:cxn>
                <a:cxn ang="0">
                  <a:pos x="825" y="280"/>
                </a:cxn>
                <a:cxn ang="0">
                  <a:pos x="855" y="130"/>
                </a:cxn>
                <a:cxn ang="0">
                  <a:pos x="1035" y="25"/>
                </a:cxn>
                <a:cxn ang="0">
                  <a:pos x="1125" y="40"/>
                </a:cxn>
                <a:cxn ang="0">
                  <a:pos x="1215" y="85"/>
                </a:cxn>
                <a:cxn ang="0">
                  <a:pos x="1290" y="145"/>
                </a:cxn>
                <a:cxn ang="0">
                  <a:pos x="1305" y="190"/>
                </a:cxn>
                <a:cxn ang="0">
                  <a:pos x="1755" y="250"/>
                </a:cxn>
              </a:cxnLst>
              <a:pathLst>
                <a:path w="1755" h="1255">
                  <a:moveTo>
                    <a:pt x="0" y="1255"/>
                  </a:moveTo>
                  <a:cubicBezTo>
                    <a:pt x="31" y="1250"/>
                    <a:pt x="110" y="1249"/>
                    <a:pt x="135" y="1210"/>
                  </a:cubicBezTo>
                  <a:cubicBezTo>
                    <a:pt x="152" y="1183"/>
                    <a:pt x="165" y="1120"/>
                    <a:pt x="165" y="1120"/>
                  </a:cubicBezTo>
                  <a:cubicBezTo>
                    <a:pt x="171" y="1026"/>
                    <a:pt x="104" y="559"/>
                    <a:pt x="360" y="535"/>
                  </a:cubicBezTo>
                  <a:cubicBezTo>
                    <a:pt x="450" y="526"/>
                    <a:pt x="540" y="525"/>
                    <a:pt x="630" y="520"/>
                  </a:cubicBezTo>
                  <a:cubicBezTo>
                    <a:pt x="679" y="487"/>
                    <a:pt x="701" y="448"/>
                    <a:pt x="750" y="415"/>
                  </a:cubicBezTo>
                  <a:cubicBezTo>
                    <a:pt x="780" y="370"/>
                    <a:pt x="795" y="325"/>
                    <a:pt x="825" y="280"/>
                  </a:cubicBezTo>
                  <a:cubicBezTo>
                    <a:pt x="826" y="275"/>
                    <a:pt x="838" y="147"/>
                    <a:pt x="855" y="130"/>
                  </a:cubicBezTo>
                  <a:cubicBezTo>
                    <a:pt x="900" y="85"/>
                    <a:pt x="973" y="46"/>
                    <a:pt x="1035" y="25"/>
                  </a:cubicBezTo>
                  <a:cubicBezTo>
                    <a:pt x="1065" y="30"/>
                    <a:pt x="1096" y="30"/>
                    <a:pt x="1125" y="40"/>
                  </a:cubicBezTo>
                  <a:cubicBezTo>
                    <a:pt x="1157" y="51"/>
                    <a:pt x="1183" y="74"/>
                    <a:pt x="1215" y="85"/>
                  </a:cubicBezTo>
                  <a:cubicBezTo>
                    <a:pt x="1348" y="285"/>
                    <a:pt x="1145" y="0"/>
                    <a:pt x="1290" y="145"/>
                  </a:cubicBezTo>
                  <a:cubicBezTo>
                    <a:pt x="1301" y="156"/>
                    <a:pt x="1294" y="179"/>
                    <a:pt x="1305" y="190"/>
                  </a:cubicBezTo>
                  <a:cubicBezTo>
                    <a:pt x="1432" y="317"/>
                    <a:pt x="1570" y="250"/>
                    <a:pt x="1755" y="250"/>
                  </a:cubicBezTo>
                </a:path>
              </a:pathLst>
            </a:custGeom>
            <a:noFill/>
            <a:ln w="19050" cap="flat" cmpd="sng">
              <a:solidFill>
                <a:srgbClr val="000000">
                  <a:alpha val="100000"/>
                </a:srgbClr>
              </a:solidFill>
              <a:prstDash val="sysDot"/>
              <a:round/>
              <a:headEnd type="none" w="med" len="med"/>
              <a:tailEnd type="none" w="med" len="med"/>
            </a:ln>
          </p:spPr>
          <p:txBody>
            <a:bodyPr/>
            <a:p>
              <a:endParaRPr lang="zh-CN" altLang="en-US"/>
            </a:p>
          </p:txBody>
        </p:sp>
        <p:sp>
          <p:nvSpPr>
            <p:cNvPr id="5131" name="Line 10"/>
            <p:cNvSpPr/>
            <p:nvPr/>
          </p:nvSpPr>
          <p:spPr>
            <a:xfrm flipH="1" flipV="1">
              <a:off x="8430" y="2439"/>
              <a:ext cx="180" cy="468"/>
            </a:xfrm>
            <a:prstGeom prst="line">
              <a:avLst/>
            </a:prstGeom>
            <a:ln w="9525" cap="flat" cmpd="sng">
              <a:solidFill>
                <a:srgbClr val="000000"/>
              </a:solidFill>
              <a:prstDash val="solid"/>
              <a:headEnd type="none" w="med" len="med"/>
              <a:tailEnd type="triangle" w="sm" len="lg"/>
            </a:ln>
          </p:spPr>
        </p:sp>
        <p:sp>
          <p:nvSpPr>
            <p:cNvPr id="5132" name="Line 9"/>
            <p:cNvSpPr/>
            <p:nvPr/>
          </p:nvSpPr>
          <p:spPr>
            <a:xfrm flipH="1" flipV="1">
              <a:off x="8760" y="2142"/>
              <a:ext cx="180" cy="624"/>
            </a:xfrm>
            <a:prstGeom prst="line">
              <a:avLst/>
            </a:prstGeom>
            <a:ln w="9525" cap="flat" cmpd="sng">
              <a:solidFill>
                <a:srgbClr val="000000"/>
              </a:solidFill>
              <a:prstDash val="solid"/>
              <a:headEnd type="none" w="med" len="med"/>
              <a:tailEnd type="triangle" w="sm" len="lg"/>
            </a:ln>
          </p:spPr>
        </p:sp>
        <p:sp>
          <p:nvSpPr>
            <p:cNvPr id="5133" name="Text Box 8"/>
            <p:cNvSpPr txBox="1"/>
            <p:nvPr/>
          </p:nvSpPr>
          <p:spPr>
            <a:xfrm>
              <a:off x="8100" y="2922"/>
              <a:ext cx="720" cy="468"/>
            </a:xfrm>
            <a:prstGeom prst="rect">
              <a:avLst/>
            </a:prstGeom>
            <a:solidFill>
              <a:srgbClr val="FFFFFF"/>
            </a:solidFill>
            <a:ln w="9525">
              <a:noFill/>
            </a:ln>
          </p:spPr>
          <p:txBody>
            <a:bodyPr/>
            <a:p>
              <a:r>
                <a:rPr lang="zh-CN" altLang="en-US" sz="1000" dirty="0">
                  <a:latin typeface="Times New Roman" panose="02020603050405020304" pitchFamily="18" charset="0"/>
                </a:rPr>
                <a:t>跟踪</a:t>
              </a:r>
              <a:endParaRPr lang="zh-CN" altLang="en-US" dirty="0">
                <a:latin typeface="Times New Roman" panose="02020603050405020304" pitchFamily="18" charset="0"/>
              </a:endParaRPr>
            </a:p>
          </p:txBody>
        </p:sp>
        <p:sp>
          <p:nvSpPr>
            <p:cNvPr id="5134" name="Text Box 7"/>
            <p:cNvSpPr txBox="1"/>
            <p:nvPr/>
          </p:nvSpPr>
          <p:spPr>
            <a:xfrm>
              <a:off x="8820" y="2766"/>
              <a:ext cx="900" cy="468"/>
            </a:xfrm>
            <a:prstGeom prst="rect">
              <a:avLst/>
            </a:prstGeom>
            <a:solidFill>
              <a:srgbClr val="FFFFFF"/>
            </a:solidFill>
            <a:ln w="9525">
              <a:noFill/>
            </a:ln>
          </p:spPr>
          <p:txBody>
            <a:bodyPr/>
            <a:p>
              <a:r>
                <a:rPr lang="zh-CN" altLang="en-US" sz="1000" dirty="0">
                  <a:latin typeface="Times New Roman" panose="02020603050405020304" pitchFamily="18" charset="0"/>
                </a:rPr>
                <a:t>指令</a:t>
              </a:r>
              <a:endParaRPr lang="zh-CN" altLang="en-US" dirty="0">
                <a:latin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等腰三角形 73"/>
          <p:cNvSpPr/>
          <p:nvPr/>
        </p:nvSpPr>
        <p:spPr>
          <a:xfrm rot="10800000">
            <a:off x="5388787" y="0"/>
            <a:ext cx="1292746" cy="7874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1993900" y="5245735"/>
            <a:ext cx="2379980" cy="386080"/>
          </a:xfrm>
          <a:prstGeom prst="roundRect">
            <a:avLst/>
          </a:prstGeom>
          <a:ln>
            <a:noFill/>
          </a:ln>
        </p:spPr>
        <p:style>
          <a:lnRef idx="2">
            <a:schemeClr val="accent3"/>
          </a:lnRef>
          <a:fillRef idx="1">
            <a:schemeClr val="lt1"/>
          </a:fillRef>
          <a:effectRef idx="0">
            <a:schemeClr val="accent3"/>
          </a:effectRef>
          <a:fontRef idx="minor">
            <a:schemeClr val="dk1"/>
          </a:fontRef>
        </p:style>
        <p:txBody>
          <a:bodyPr rtlCol="0" anchor="ctr"/>
          <a:p>
            <a:pPr algn="ctr"/>
            <a:endParaRPr lang="zh-CN" altLang="en-US"/>
          </a:p>
        </p:txBody>
      </p:sp>
      <p:sp>
        <p:nvSpPr>
          <p:cNvPr id="24580" name="矩形 9"/>
          <p:cNvSpPr>
            <a:spLocks noChangeArrowheads="1"/>
          </p:cNvSpPr>
          <p:nvPr/>
        </p:nvSpPr>
        <p:spPr bwMode="auto">
          <a:xfrm>
            <a:off x="513080" y="937895"/>
            <a:ext cx="11391265" cy="577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indent="539750" algn="just" defTabSz="1216025">
              <a:lnSpc>
                <a:spcPct val="150000"/>
              </a:lnSpc>
              <a:spcBef>
                <a:spcPct val="20000"/>
              </a:spcBef>
            </a:pPr>
            <a:r>
              <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很多机器人要求能准确地控制末端执行器的工作位置， 而路径却无关紧要， 即点位式（ＰＴＰ） 控制。例如， 在印制电路板上安插元件、点焊、装配等工作， 都属于点位式工作方式。一般来说， 这种方式比较简单， 但是要达到２ ～ ３μｍ 的定位精度也是相当困难的。</a:t>
            </a:r>
            <a:endPar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indent="539750" algn="just" defTabSz="1216025">
              <a:lnSpc>
                <a:spcPct val="150000"/>
              </a:lnSpc>
              <a:spcBef>
                <a:spcPct val="20000"/>
              </a:spcBef>
            </a:pPr>
            <a:r>
              <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比上述方式更进一步的是多点位置设定方式， 它是离散地设置多点， 可由控制指令有选择地定位的控制方式， 这些离散点可以是固定的， 也可以是靠挡块调节在预先设置的点中选择。</a:t>
            </a:r>
            <a:endPar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indent="539750" algn="just" defTabSz="1216025">
              <a:lnSpc>
                <a:spcPct val="150000"/>
              </a:lnSpc>
              <a:spcBef>
                <a:spcPct val="20000"/>
              </a:spcBef>
            </a:pPr>
            <a:r>
              <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定位控制中最高级的是连续设定方式， 它由伺服控制方式来实现， 可以由控制指令自由地定位于任意点上， 柔性最强， 只需要改变控制指令就可以实现机器人的动作变更。</a:t>
            </a:r>
            <a:endPar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等腰三角形 73"/>
          <p:cNvSpPr/>
          <p:nvPr/>
        </p:nvSpPr>
        <p:spPr>
          <a:xfrm rot="10800000">
            <a:off x="5388787" y="0"/>
            <a:ext cx="1292746" cy="7874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1993900" y="5245735"/>
            <a:ext cx="2379980" cy="386080"/>
          </a:xfrm>
          <a:prstGeom prst="roundRect">
            <a:avLst/>
          </a:prstGeom>
          <a:ln>
            <a:noFill/>
          </a:ln>
        </p:spPr>
        <p:style>
          <a:lnRef idx="2">
            <a:schemeClr val="accent3"/>
          </a:lnRef>
          <a:fillRef idx="1">
            <a:schemeClr val="lt1"/>
          </a:fillRef>
          <a:effectRef idx="0">
            <a:schemeClr val="accent3"/>
          </a:effectRef>
          <a:fontRef idx="minor">
            <a:schemeClr val="dk1"/>
          </a:fontRef>
        </p:style>
        <p:txBody>
          <a:bodyPr rtlCol="0" anchor="ctr"/>
          <a:p>
            <a:pPr algn="ctr"/>
            <a:endParaRPr lang="zh-CN" altLang="en-US"/>
          </a:p>
        </p:txBody>
      </p:sp>
      <p:sp>
        <p:nvSpPr>
          <p:cNvPr id="25605" name="文本框 7"/>
          <p:cNvSpPr txBox="1">
            <a:spLocks noChangeArrowheads="1"/>
          </p:cNvSpPr>
          <p:nvPr/>
        </p:nvSpPr>
        <p:spPr bwMode="auto">
          <a:xfrm>
            <a:off x="1435100" y="1206500"/>
            <a:ext cx="551497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6025" eaLnBrk="0" hangingPunct="0">
              <a:defRPr>
                <a:solidFill>
                  <a:schemeClr val="tx1"/>
                </a:solidFill>
                <a:latin typeface="Calibri" panose="020F0502020204030204" charset="0"/>
                <a:ea typeface="宋体" panose="02010600030101010101" pitchFamily="2" charset="-122"/>
              </a:defRPr>
            </a:lvl1pPr>
            <a:lvl2pPr marL="742950" indent="-285750" defTabSz="1216025" eaLnBrk="0" hangingPunct="0">
              <a:defRPr>
                <a:solidFill>
                  <a:schemeClr val="tx1"/>
                </a:solidFill>
                <a:latin typeface="Calibri" panose="020F0502020204030204" charset="0"/>
                <a:ea typeface="宋体" panose="02010600030101010101" pitchFamily="2" charset="-122"/>
              </a:defRPr>
            </a:lvl2pPr>
            <a:lvl3pPr marL="1143000" indent="-228600" defTabSz="1216025" eaLnBrk="0" hangingPunct="0">
              <a:defRPr>
                <a:solidFill>
                  <a:schemeClr val="tx1"/>
                </a:solidFill>
                <a:latin typeface="Calibri" panose="020F0502020204030204" charset="0"/>
                <a:ea typeface="宋体" panose="02010600030101010101" pitchFamily="2" charset="-122"/>
              </a:defRPr>
            </a:lvl3pPr>
            <a:lvl4pPr marL="1600200" indent="-228600" defTabSz="1216025" eaLnBrk="0" hangingPunct="0">
              <a:defRPr>
                <a:solidFill>
                  <a:schemeClr val="tx1"/>
                </a:solidFill>
                <a:latin typeface="Calibri" panose="020F0502020204030204" charset="0"/>
                <a:ea typeface="宋体" panose="02010600030101010101" pitchFamily="2" charset="-122"/>
              </a:defRPr>
            </a:lvl4pPr>
            <a:lvl5pPr marL="2057400" indent="-228600" defTabSz="1216025" eaLnBrk="0" hangingPunct="0">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spcBef>
                <a:spcPct val="20000"/>
              </a:spcBef>
            </a:pPr>
            <a:r>
              <a:rPr lang="en-US" altLang="zh-CN" sz="2000" b="1">
                <a:solidFill>
                  <a:srgbClr val="1C4885"/>
                </a:solidFill>
                <a:latin typeface="微软雅黑" panose="020B0503020204020204" pitchFamily="34" charset="-122"/>
                <a:ea typeface="微软雅黑" panose="020B0503020204020204" pitchFamily="34" charset="-122"/>
                <a:sym typeface="Arial" panose="020B0604020202020204" pitchFamily="34" charset="0"/>
              </a:rPr>
              <a:t>  </a:t>
            </a:r>
            <a:r>
              <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２.路径控制方式</a:t>
            </a:r>
            <a:endParaRPr lang="zh-CN" altLang="en-US" sz="2000" b="1">
              <a:solidFill>
                <a:srgbClr val="1C4885"/>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5604" name="矩形 9"/>
          <p:cNvSpPr>
            <a:spLocks noChangeArrowheads="1"/>
          </p:cNvSpPr>
          <p:nvPr/>
        </p:nvSpPr>
        <p:spPr bwMode="auto">
          <a:xfrm>
            <a:off x="788670" y="1847850"/>
            <a:ext cx="10701655" cy="4043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indent="539750" algn="just" defTabSz="1216025">
              <a:lnSpc>
                <a:spcPct val="150000"/>
              </a:lnSpc>
              <a:spcBef>
                <a:spcPct val="20000"/>
              </a:spcBef>
            </a:pPr>
            <a:r>
              <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路径控制中点—点间的移动是由机器人的多个工作轴动作来完成的， 控制多个（几个） 轴同时协调地工作被称为“多轴控制”。</a:t>
            </a:r>
            <a:endPar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indent="539750" algn="just" defTabSz="1216025">
              <a:lnSpc>
                <a:spcPct val="150000"/>
              </a:lnSpc>
              <a:spcBef>
                <a:spcPct val="20000"/>
              </a:spcBef>
            </a:pPr>
            <a:r>
              <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路径控制中最简单的是点位式控制， 它只是把到达路径中的目的地作为目标， 而对于路径轨迹不做任何要求。点位式控制中有相互间毫不同步的各轴独立动作方式和其他同步于移动量最大的轴的长轴同步动作方式。由于点位式控制系统价格低， 应用最为广泛， 但是必须很好地理解机器人的特性， 尤其注意路径中有无障碍物或者干涉等， 以及关键部件的定位。</a:t>
            </a:r>
            <a:endPar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等腰三角形 73"/>
          <p:cNvSpPr/>
          <p:nvPr/>
        </p:nvSpPr>
        <p:spPr>
          <a:xfrm rot="10800000">
            <a:off x="5388787" y="0"/>
            <a:ext cx="1292746" cy="7874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1993900" y="5245735"/>
            <a:ext cx="2379980" cy="386080"/>
          </a:xfrm>
          <a:prstGeom prst="roundRect">
            <a:avLst/>
          </a:prstGeom>
          <a:ln>
            <a:noFill/>
          </a:ln>
        </p:spPr>
        <p:style>
          <a:lnRef idx="2">
            <a:schemeClr val="accent3"/>
          </a:lnRef>
          <a:fillRef idx="1">
            <a:schemeClr val="lt1"/>
          </a:fillRef>
          <a:effectRef idx="0">
            <a:schemeClr val="accent3"/>
          </a:effectRef>
          <a:fontRef idx="minor">
            <a:schemeClr val="dk1"/>
          </a:fontRef>
        </p:style>
        <p:txBody>
          <a:bodyPr rtlCol="0" anchor="ctr"/>
          <a:p>
            <a:pPr algn="ctr"/>
            <a:endParaRPr lang="zh-CN" altLang="en-US"/>
          </a:p>
        </p:txBody>
      </p:sp>
      <p:sp>
        <p:nvSpPr>
          <p:cNvPr id="26628" name="矩形 9"/>
          <p:cNvSpPr>
            <a:spLocks noChangeArrowheads="1"/>
          </p:cNvSpPr>
          <p:nvPr/>
        </p:nvSpPr>
        <p:spPr bwMode="auto">
          <a:xfrm>
            <a:off x="1042988" y="1167130"/>
            <a:ext cx="10106025" cy="3846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p>
            <a:pPr indent="539750" algn="just" defTabSz="1216025">
              <a:lnSpc>
                <a:spcPct val="150000"/>
              </a:lnSpc>
              <a:spcBef>
                <a:spcPct val="20000"/>
              </a:spcBef>
            </a:pPr>
            <a:r>
              <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连续轨迹控制（ＣＰ） 与点位式控制（ＰＴＰ） 的本质差别在于它的路径可以连续地来控制。通常， 复杂的动作路径可以由直线、圆弧、抛物线、椭圆以及其他函数用插补的方式按时序组合来得到。</a:t>
            </a:r>
            <a:endPar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indent="539750" algn="just" defTabSz="1216025">
              <a:lnSpc>
                <a:spcPct val="150000"/>
              </a:lnSpc>
              <a:spcBef>
                <a:spcPct val="20000"/>
              </a:spcBef>
            </a:pPr>
            <a:r>
              <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在弧焊、喷漆、切割等工作中， 要求机器人末端执行器按照示教的轨迹和速度运动。如果偏离预定的轨迹和速度， 就会使产品报废。在函数插补中， 对于目标点和到达点的路径是由数学式子来给出的， 若路径是作为机器人各动作轴的时序信息来给出的， 即为“跟踪插补” 方式， 它可以是以实时在线方式跟踪外部动作的“实时跟踪插补”， 也可以是在线预先示教动作的“间隙跟踪插补”， 一般都是以外部位移作为被跟踪的输入。</a:t>
            </a:r>
            <a:endParaRPr lang="zh-CN" altLang="en-US" sz="2000">
              <a:solidFill>
                <a:srgbClr val="1C4885"/>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等腰三角形 73"/>
          <p:cNvSpPr/>
          <p:nvPr/>
        </p:nvSpPr>
        <p:spPr>
          <a:xfrm rot="10800000">
            <a:off x="5388787" y="0"/>
            <a:ext cx="1292746" cy="7874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1993900" y="5245735"/>
            <a:ext cx="2379980" cy="386080"/>
          </a:xfrm>
          <a:prstGeom prst="roundRect">
            <a:avLst/>
          </a:prstGeom>
          <a:ln>
            <a:noFill/>
          </a:ln>
        </p:spPr>
        <p:style>
          <a:lnRef idx="2">
            <a:schemeClr val="accent3"/>
          </a:lnRef>
          <a:fillRef idx="1">
            <a:schemeClr val="lt1"/>
          </a:fillRef>
          <a:effectRef idx="0">
            <a:schemeClr val="accent3"/>
          </a:effectRef>
          <a:fontRef idx="minor">
            <a:schemeClr val="dk1"/>
          </a:fontRef>
        </p:style>
        <p:txBody>
          <a:bodyPr rtlCol="0" anchor="ctr"/>
          <a:p>
            <a:pPr algn="ctr"/>
            <a:endParaRPr lang="zh-CN" altLang="en-US"/>
          </a:p>
        </p:txBody>
      </p:sp>
      <p:sp>
        <p:nvSpPr>
          <p:cNvPr id="27652" name="矩形 9"/>
          <p:cNvSpPr>
            <a:spLocks noChangeArrowheads="1"/>
          </p:cNvSpPr>
          <p:nvPr/>
        </p:nvSpPr>
        <p:spPr bwMode="auto">
          <a:xfrm>
            <a:off x="1042988" y="1157605"/>
            <a:ext cx="1010602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p>
            <a:pPr indent="539750" algn="just" defTabSz="1216025">
              <a:lnSpc>
                <a:spcPct val="150000"/>
              </a:lnSpc>
              <a:spcBef>
                <a:spcPct val="20000"/>
              </a:spcBef>
            </a:pPr>
            <a:r>
              <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适应控制也是跟踪控制的一种， 它是基于来自外部的速度、加速度、力及其他输入信息， 按照预先给定的算法来确定机器人的动作路径， 或者对原路径进行修改。它常被应用于对外界环境有反应的适应（顺应） 行走机器人中。</a:t>
            </a:r>
            <a:endPar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indent="539750" algn="just" defTabSz="1216025">
              <a:lnSpc>
                <a:spcPct val="150000"/>
              </a:lnSpc>
              <a:spcBef>
                <a:spcPct val="20000"/>
              </a:spcBef>
            </a:pPr>
            <a:r>
              <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速度控制中有以各轴速度分量为给定速度的， 也有以路径的切向速度为给定速度的。外部同步速度控制中速度给定是可变的， 它是以相对速度为一定的控制速度来跟踪外界对象的速度， 在速度控制中还应广义地包括加速度控制， 它同样可以分为外部同步和内部同步两种。</a:t>
            </a:r>
            <a:endPar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等腰三角形 73"/>
          <p:cNvSpPr/>
          <p:nvPr/>
        </p:nvSpPr>
        <p:spPr>
          <a:xfrm rot="10800000">
            <a:off x="5388787" y="0"/>
            <a:ext cx="1292746" cy="7874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1993900" y="5245735"/>
            <a:ext cx="2379980" cy="386080"/>
          </a:xfrm>
          <a:prstGeom prst="roundRect">
            <a:avLst/>
          </a:prstGeom>
          <a:ln>
            <a:noFill/>
          </a:ln>
        </p:spPr>
        <p:style>
          <a:lnRef idx="2">
            <a:schemeClr val="accent3"/>
          </a:lnRef>
          <a:fillRef idx="1">
            <a:schemeClr val="lt1"/>
          </a:fillRef>
          <a:effectRef idx="0">
            <a:schemeClr val="accent3"/>
          </a:effectRef>
          <a:fontRef idx="minor">
            <a:schemeClr val="dk1"/>
          </a:fontRef>
        </p:style>
        <p:txBody>
          <a:bodyPr rtlCol="0" anchor="ctr"/>
          <a:p>
            <a:pPr algn="ctr"/>
            <a:endParaRPr lang="zh-CN" altLang="en-US"/>
          </a:p>
        </p:txBody>
      </p:sp>
      <p:pic>
        <p:nvPicPr>
          <p:cNvPr id="49156" name="图片 3"/>
          <p:cNvPicPr>
            <a:picLocks noChangeAspect="1"/>
          </p:cNvPicPr>
          <p:nvPr/>
        </p:nvPicPr>
        <p:blipFill>
          <a:blip r:embed="rId1"/>
          <a:stretch>
            <a:fillRect/>
          </a:stretch>
        </p:blipFill>
        <p:spPr>
          <a:xfrm>
            <a:off x="1012825" y="1365250"/>
            <a:ext cx="6932613" cy="3314700"/>
          </a:xfrm>
          <a:prstGeom prst="rect">
            <a:avLst/>
          </a:prstGeom>
          <a:noFill/>
          <a:ln w="9525">
            <a:noFill/>
          </a:ln>
        </p:spPr>
      </p:pic>
      <p:sp>
        <p:nvSpPr>
          <p:cNvPr id="2" name="矩形 1"/>
          <p:cNvSpPr/>
          <p:nvPr/>
        </p:nvSpPr>
        <p:spPr>
          <a:xfrm>
            <a:off x="3103245" y="4248785"/>
            <a:ext cx="3297555" cy="353695"/>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p>
            <a:pPr algn="ctr"/>
            <a:endParaRPr lang="zh-CN" altLang="en-US"/>
          </a:p>
        </p:txBody>
      </p:sp>
      <p:grpSp>
        <p:nvGrpSpPr>
          <p:cNvPr id="171014" name="Group 6"/>
          <p:cNvGrpSpPr/>
          <p:nvPr/>
        </p:nvGrpSpPr>
        <p:grpSpPr>
          <a:xfrm>
            <a:off x="8403273" y="2032000"/>
            <a:ext cx="2324100" cy="1981200"/>
            <a:chOff x="5880" y="8616"/>
            <a:chExt cx="3660" cy="3120"/>
          </a:xfrm>
        </p:grpSpPr>
        <p:sp>
          <p:nvSpPr>
            <p:cNvPr id="6151" name="Text Box 7"/>
            <p:cNvSpPr txBox="1"/>
            <p:nvPr/>
          </p:nvSpPr>
          <p:spPr>
            <a:xfrm>
              <a:off x="6210" y="10800"/>
              <a:ext cx="720" cy="936"/>
            </a:xfrm>
            <a:prstGeom prst="rect">
              <a:avLst/>
            </a:prstGeom>
            <a:solidFill>
              <a:srgbClr val="FFFFFF"/>
            </a:solidFill>
            <a:ln w="9525">
              <a:noFill/>
            </a:ln>
          </p:spPr>
          <p:txBody>
            <a:bodyPr/>
            <a:p>
              <a:pPr algn="just"/>
              <a:r>
                <a:rPr lang="zh-CN" altLang="en-US" sz="1000" b="1" dirty="0">
                  <a:latin typeface="Times New Roman" panose="02020603050405020304" pitchFamily="18" charset="0"/>
                </a:rPr>
                <a:t>启动加速</a:t>
              </a:r>
              <a:endParaRPr lang="zh-CN" altLang="en-US" dirty="0">
                <a:latin typeface="Times New Roman" panose="02020603050405020304" pitchFamily="18" charset="0"/>
              </a:endParaRPr>
            </a:p>
          </p:txBody>
        </p:sp>
        <p:sp>
          <p:nvSpPr>
            <p:cNvPr id="6152" name="Text Box 8"/>
            <p:cNvSpPr txBox="1"/>
            <p:nvPr/>
          </p:nvSpPr>
          <p:spPr>
            <a:xfrm>
              <a:off x="9000" y="10563"/>
              <a:ext cx="540" cy="468"/>
            </a:xfrm>
            <a:prstGeom prst="rect">
              <a:avLst/>
            </a:prstGeom>
            <a:solidFill>
              <a:srgbClr val="FFFFFF"/>
            </a:solidFill>
            <a:ln w="9525">
              <a:noFill/>
            </a:ln>
          </p:spPr>
          <p:txBody>
            <a:bodyPr/>
            <a:p>
              <a:pPr algn="just"/>
              <a:r>
                <a:rPr lang="en-US" altLang="zh-CN" sz="1200" b="1" dirty="0">
                  <a:latin typeface="Times New Roman" panose="02020603050405020304" pitchFamily="18" charset="0"/>
                </a:rPr>
                <a:t>t</a:t>
              </a:r>
              <a:endParaRPr lang="en-US" altLang="zh-CN" dirty="0">
                <a:latin typeface="Times New Roman" panose="02020603050405020304" pitchFamily="18" charset="0"/>
              </a:endParaRPr>
            </a:p>
          </p:txBody>
        </p:sp>
        <p:sp>
          <p:nvSpPr>
            <p:cNvPr id="6153" name="Line 9"/>
            <p:cNvSpPr/>
            <p:nvPr/>
          </p:nvSpPr>
          <p:spPr>
            <a:xfrm>
              <a:off x="5940" y="10644"/>
              <a:ext cx="3420" cy="0"/>
            </a:xfrm>
            <a:prstGeom prst="line">
              <a:avLst/>
            </a:prstGeom>
            <a:ln w="22225" cap="flat" cmpd="sng">
              <a:solidFill>
                <a:srgbClr val="000000"/>
              </a:solidFill>
              <a:prstDash val="solid"/>
              <a:headEnd type="none" w="med" len="med"/>
              <a:tailEnd type="triangle" w="med" len="med"/>
            </a:ln>
          </p:spPr>
        </p:sp>
        <p:sp>
          <p:nvSpPr>
            <p:cNvPr id="6154" name="Line 10"/>
            <p:cNvSpPr/>
            <p:nvPr/>
          </p:nvSpPr>
          <p:spPr>
            <a:xfrm flipV="1">
              <a:off x="6300" y="8772"/>
              <a:ext cx="0" cy="2496"/>
            </a:xfrm>
            <a:prstGeom prst="line">
              <a:avLst/>
            </a:prstGeom>
            <a:ln w="22225" cap="flat" cmpd="sng">
              <a:solidFill>
                <a:srgbClr val="000000"/>
              </a:solidFill>
              <a:prstDash val="solid"/>
              <a:headEnd type="none" w="med" len="med"/>
              <a:tailEnd type="triangle" w="med" len="med"/>
            </a:ln>
          </p:spPr>
        </p:sp>
        <p:sp>
          <p:nvSpPr>
            <p:cNvPr id="6155" name="Line 11"/>
            <p:cNvSpPr/>
            <p:nvPr/>
          </p:nvSpPr>
          <p:spPr>
            <a:xfrm flipV="1">
              <a:off x="6300" y="9396"/>
              <a:ext cx="540" cy="1248"/>
            </a:xfrm>
            <a:prstGeom prst="line">
              <a:avLst/>
            </a:prstGeom>
            <a:ln w="22225" cap="flat" cmpd="sng">
              <a:solidFill>
                <a:srgbClr val="000000"/>
              </a:solidFill>
              <a:prstDash val="solid"/>
              <a:headEnd type="none" w="med" len="med"/>
              <a:tailEnd type="none" w="med" len="med"/>
            </a:ln>
          </p:spPr>
        </p:sp>
        <p:sp>
          <p:nvSpPr>
            <p:cNvPr id="6156" name="Line 12"/>
            <p:cNvSpPr/>
            <p:nvPr/>
          </p:nvSpPr>
          <p:spPr>
            <a:xfrm>
              <a:off x="6840" y="9396"/>
              <a:ext cx="1260" cy="0"/>
            </a:xfrm>
            <a:prstGeom prst="line">
              <a:avLst/>
            </a:prstGeom>
            <a:ln w="22225" cap="flat" cmpd="sng">
              <a:solidFill>
                <a:srgbClr val="000000"/>
              </a:solidFill>
              <a:prstDash val="solid"/>
              <a:headEnd type="none" w="med" len="med"/>
              <a:tailEnd type="none" w="med" len="med"/>
            </a:ln>
          </p:spPr>
        </p:sp>
        <p:sp>
          <p:nvSpPr>
            <p:cNvPr id="6157" name="Line 13"/>
            <p:cNvSpPr/>
            <p:nvPr/>
          </p:nvSpPr>
          <p:spPr>
            <a:xfrm>
              <a:off x="8100" y="9396"/>
              <a:ext cx="540" cy="1248"/>
            </a:xfrm>
            <a:prstGeom prst="line">
              <a:avLst/>
            </a:prstGeom>
            <a:ln w="22225" cap="flat" cmpd="sng">
              <a:solidFill>
                <a:srgbClr val="000000"/>
              </a:solidFill>
              <a:prstDash val="solid"/>
              <a:headEnd type="none" w="med" len="med"/>
              <a:tailEnd type="none" w="med" len="med"/>
            </a:ln>
          </p:spPr>
        </p:sp>
        <p:sp>
          <p:nvSpPr>
            <p:cNvPr id="6158" name="Text Box 14"/>
            <p:cNvSpPr txBox="1"/>
            <p:nvPr/>
          </p:nvSpPr>
          <p:spPr>
            <a:xfrm>
              <a:off x="5880" y="8616"/>
              <a:ext cx="360" cy="624"/>
            </a:xfrm>
            <a:prstGeom prst="rect">
              <a:avLst/>
            </a:prstGeom>
            <a:solidFill>
              <a:srgbClr val="FFFFFF"/>
            </a:solidFill>
            <a:ln w="9525">
              <a:noFill/>
            </a:ln>
          </p:spPr>
          <p:txBody>
            <a:bodyPr/>
            <a:p>
              <a:pPr algn="just"/>
              <a:r>
                <a:rPr lang="en-US" altLang="zh-CN" sz="1200" b="1" dirty="0">
                  <a:latin typeface="Times New Roman" panose="02020603050405020304" pitchFamily="18" charset="0"/>
                </a:rPr>
                <a:t>v</a:t>
              </a:r>
              <a:endParaRPr lang="en-US" altLang="zh-CN" dirty="0">
                <a:latin typeface="Times New Roman" panose="02020603050405020304" pitchFamily="18" charset="0"/>
              </a:endParaRPr>
            </a:p>
          </p:txBody>
        </p:sp>
        <p:sp>
          <p:nvSpPr>
            <p:cNvPr id="6159" name="Line 15"/>
            <p:cNvSpPr/>
            <p:nvPr/>
          </p:nvSpPr>
          <p:spPr>
            <a:xfrm>
              <a:off x="6840" y="9162"/>
              <a:ext cx="0" cy="1872"/>
            </a:xfrm>
            <a:prstGeom prst="line">
              <a:avLst/>
            </a:prstGeom>
            <a:ln w="19050" cap="flat" cmpd="sng">
              <a:solidFill>
                <a:srgbClr val="000000"/>
              </a:solidFill>
              <a:prstDash val="sysDot"/>
              <a:headEnd type="none" w="med" len="med"/>
              <a:tailEnd type="none" w="med" len="med"/>
            </a:ln>
          </p:spPr>
        </p:sp>
        <p:sp>
          <p:nvSpPr>
            <p:cNvPr id="6160" name="Line 16"/>
            <p:cNvSpPr/>
            <p:nvPr/>
          </p:nvSpPr>
          <p:spPr>
            <a:xfrm>
              <a:off x="8100" y="9087"/>
              <a:ext cx="0" cy="2028"/>
            </a:xfrm>
            <a:prstGeom prst="line">
              <a:avLst/>
            </a:prstGeom>
            <a:ln w="19050" cap="flat" cmpd="sng">
              <a:solidFill>
                <a:srgbClr val="000000"/>
              </a:solidFill>
              <a:prstDash val="sysDot"/>
              <a:headEnd type="none" w="med" len="med"/>
              <a:tailEnd type="none" w="med" len="med"/>
            </a:ln>
          </p:spPr>
        </p:sp>
        <p:sp>
          <p:nvSpPr>
            <p:cNvPr id="6161" name="Text Box 17"/>
            <p:cNvSpPr txBox="1"/>
            <p:nvPr/>
          </p:nvSpPr>
          <p:spPr>
            <a:xfrm>
              <a:off x="7020" y="10800"/>
              <a:ext cx="720" cy="936"/>
            </a:xfrm>
            <a:prstGeom prst="rect">
              <a:avLst/>
            </a:prstGeom>
            <a:solidFill>
              <a:srgbClr val="FFFFFF"/>
            </a:solidFill>
            <a:ln w="9525">
              <a:noFill/>
            </a:ln>
          </p:spPr>
          <p:txBody>
            <a:bodyPr/>
            <a:p>
              <a:pPr algn="just"/>
              <a:r>
                <a:rPr lang="zh-CN" altLang="en-US" sz="1000" b="1" dirty="0">
                  <a:latin typeface="Times New Roman" panose="02020603050405020304" pitchFamily="18" charset="0"/>
                </a:rPr>
                <a:t>快速运动</a:t>
              </a:r>
              <a:endParaRPr lang="zh-CN" altLang="en-US" dirty="0">
                <a:latin typeface="Times New Roman" panose="02020603050405020304" pitchFamily="18" charset="0"/>
              </a:endParaRPr>
            </a:p>
          </p:txBody>
        </p:sp>
        <p:sp>
          <p:nvSpPr>
            <p:cNvPr id="6162" name="Text Box 18"/>
            <p:cNvSpPr txBox="1"/>
            <p:nvPr/>
          </p:nvSpPr>
          <p:spPr>
            <a:xfrm>
              <a:off x="8100" y="10800"/>
              <a:ext cx="720" cy="936"/>
            </a:xfrm>
            <a:prstGeom prst="rect">
              <a:avLst/>
            </a:prstGeom>
            <a:solidFill>
              <a:srgbClr val="FFFFFF"/>
            </a:solidFill>
            <a:ln w="9525">
              <a:noFill/>
            </a:ln>
          </p:spPr>
          <p:txBody>
            <a:bodyPr/>
            <a:p>
              <a:pPr algn="just"/>
              <a:r>
                <a:rPr lang="zh-CN" altLang="en-US" sz="1000" b="1" dirty="0">
                  <a:latin typeface="Times New Roman" panose="02020603050405020304" pitchFamily="18" charset="0"/>
                </a:rPr>
                <a:t>停止减速</a:t>
              </a:r>
              <a:endParaRPr lang="zh-CN" altLang="en-US" dirty="0">
                <a:latin typeface="Times New Roman" panose="02020603050405020304" pitchFamily="18" charset="0"/>
              </a:endParaRPr>
            </a:p>
          </p:txBody>
        </p:sp>
      </p:grpSp>
      <p:sp>
        <p:nvSpPr>
          <p:cNvPr id="4" name="文本框 3"/>
          <p:cNvSpPr txBox="1"/>
          <p:nvPr/>
        </p:nvSpPr>
        <p:spPr>
          <a:xfrm>
            <a:off x="8620760" y="3942715"/>
            <a:ext cx="2428240" cy="368300"/>
          </a:xfrm>
          <a:prstGeom prst="rect">
            <a:avLst/>
          </a:prstGeom>
          <a:noFill/>
        </p:spPr>
        <p:txBody>
          <a:bodyPr wrap="square" rtlCol="0">
            <a:spAutoFit/>
          </a:bodyPr>
          <a:p>
            <a:r>
              <a:rPr lang="zh-CN" altLang="en-US"/>
              <a:t>（</a:t>
            </a:r>
            <a:r>
              <a:rPr lang="en-US" altLang="zh-CN"/>
              <a:t>c</a:t>
            </a:r>
            <a:r>
              <a:rPr lang="zh-CN" altLang="en-US"/>
              <a:t>）速度控制</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1014"/>
                                        </p:tgtEl>
                                        <p:attrNameLst>
                                          <p:attrName>style.visibility</p:attrName>
                                        </p:attrNameLst>
                                      </p:cBhvr>
                                      <p:to>
                                        <p:strVal val="visible"/>
                                      </p:to>
                                    </p:set>
                                    <p:anim calcmode="lin" valueType="num">
                                      <p:cBhvr additive="base">
                                        <p:cTn id="7" dur="500" fill="hold"/>
                                        <p:tgtEl>
                                          <p:spTgt spid="171014"/>
                                        </p:tgtEl>
                                        <p:attrNameLst>
                                          <p:attrName>ppt_x</p:attrName>
                                        </p:attrNameLst>
                                      </p:cBhvr>
                                      <p:tavLst>
                                        <p:tav tm="0">
                                          <p:val>
                                            <p:strVal val="#ppt_x"/>
                                          </p:val>
                                        </p:tav>
                                        <p:tav tm="100000">
                                          <p:val>
                                            <p:strVal val="#ppt_x"/>
                                          </p:val>
                                        </p:tav>
                                      </p:tavLst>
                                    </p:anim>
                                    <p:anim calcmode="lin" valueType="num">
                                      <p:cBhvr additive="base">
                                        <p:cTn id="8" dur="500" fill="hold"/>
                                        <p:tgtEl>
                                          <p:spTgt spid="1710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等腰三角形 73"/>
          <p:cNvSpPr/>
          <p:nvPr/>
        </p:nvSpPr>
        <p:spPr>
          <a:xfrm rot="10800000">
            <a:off x="5388787" y="0"/>
            <a:ext cx="1292746" cy="7874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1993900" y="5245735"/>
            <a:ext cx="2379980" cy="386080"/>
          </a:xfrm>
          <a:prstGeom prst="roundRect">
            <a:avLst/>
          </a:prstGeom>
          <a:ln>
            <a:noFill/>
          </a:ln>
        </p:spPr>
        <p:style>
          <a:lnRef idx="2">
            <a:schemeClr val="accent3"/>
          </a:lnRef>
          <a:fillRef idx="1">
            <a:schemeClr val="lt1"/>
          </a:fillRef>
          <a:effectRef idx="0">
            <a:schemeClr val="accent3"/>
          </a:effectRef>
          <a:fontRef idx="minor">
            <a:schemeClr val="dk1"/>
          </a:fontRef>
        </p:style>
        <p:txBody>
          <a:bodyPr rtlCol="0" anchor="ctr"/>
          <a:p>
            <a:pPr algn="ctr"/>
            <a:endParaRPr lang="zh-CN" altLang="en-US"/>
          </a:p>
        </p:txBody>
      </p:sp>
      <p:sp>
        <p:nvSpPr>
          <p:cNvPr id="2" name="矩形 1"/>
          <p:cNvSpPr/>
          <p:nvPr/>
        </p:nvSpPr>
        <p:spPr>
          <a:xfrm>
            <a:off x="3103245" y="4248785"/>
            <a:ext cx="3297555" cy="353695"/>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p>
            <a:pPr algn="ctr"/>
            <a:endParaRPr lang="zh-CN" altLang="en-US"/>
          </a:p>
        </p:txBody>
      </p:sp>
      <p:sp>
        <p:nvSpPr>
          <p:cNvPr id="28678" name="文本框 7"/>
          <p:cNvSpPr txBox="1">
            <a:spLocks noChangeArrowheads="1"/>
          </p:cNvSpPr>
          <p:nvPr/>
        </p:nvSpPr>
        <p:spPr bwMode="auto">
          <a:xfrm>
            <a:off x="654050" y="932498"/>
            <a:ext cx="551497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6025" eaLnBrk="0" hangingPunct="0">
              <a:defRPr>
                <a:solidFill>
                  <a:schemeClr val="tx1"/>
                </a:solidFill>
                <a:latin typeface="Calibri" panose="020F0502020204030204" charset="0"/>
                <a:ea typeface="宋体" panose="02010600030101010101" pitchFamily="2" charset="-122"/>
              </a:defRPr>
            </a:lvl1pPr>
            <a:lvl2pPr marL="742950" indent="-285750" defTabSz="1216025" eaLnBrk="0" hangingPunct="0">
              <a:defRPr>
                <a:solidFill>
                  <a:schemeClr val="tx1"/>
                </a:solidFill>
                <a:latin typeface="Calibri" panose="020F0502020204030204" charset="0"/>
                <a:ea typeface="宋体" panose="02010600030101010101" pitchFamily="2" charset="-122"/>
              </a:defRPr>
            </a:lvl2pPr>
            <a:lvl3pPr marL="1143000" indent="-228600" defTabSz="1216025" eaLnBrk="0" hangingPunct="0">
              <a:defRPr>
                <a:solidFill>
                  <a:schemeClr val="tx1"/>
                </a:solidFill>
                <a:latin typeface="Calibri" panose="020F0502020204030204" charset="0"/>
                <a:ea typeface="宋体" panose="02010600030101010101" pitchFamily="2" charset="-122"/>
              </a:defRPr>
            </a:lvl3pPr>
            <a:lvl4pPr marL="1600200" indent="-228600" defTabSz="1216025" eaLnBrk="0" hangingPunct="0">
              <a:defRPr>
                <a:solidFill>
                  <a:schemeClr val="tx1"/>
                </a:solidFill>
                <a:latin typeface="Calibri" panose="020F0502020204030204" charset="0"/>
                <a:ea typeface="宋体" panose="02010600030101010101" pitchFamily="2" charset="-122"/>
              </a:defRPr>
            </a:lvl4pPr>
            <a:lvl5pPr marL="2057400" indent="-228600" defTabSz="1216025" eaLnBrk="0" hangingPunct="0">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just" eaLnBrk="1" hangingPunct="1">
              <a:spcBef>
                <a:spcPct val="20000"/>
              </a:spcBef>
            </a:pPr>
            <a:r>
              <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  ３.力（力矩） 控制方式</a:t>
            </a:r>
            <a:endPar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28676" name="矩形 4"/>
          <p:cNvSpPr>
            <a:spLocks noChangeArrowheads="1"/>
          </p:cNvSpPr>
          <p:nvPr/>
        </p:nvSpPr>
        <p:spPr bwMode="auto">
          <a:xfrm>
            <a:off x="833438" y="1495425"/>
            <a:ext cx="10072687" cy="1938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p>
            <a:pPr indent="539750" algn="just" defTabSz="1216025">
              <a:lnSpc>
                <a:spcPct val="150000"/>
              </a:lnSpc>
              <a:spcBef>
                <a:spcPct val="20000"/>
              </a:spcBef>
            </a:pPr>
            <a:r>
              <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在完成装配、抓放物体等工作时， 除要准确定位之外， 还要求使用适度的力或力矩进行工作， 这时就要利用力（力矩） 伺服方式。这种方式的控制原理与位置伺服控制原理基本相同， 只不过输入量和反馈量不是位置信号， 而是力（力矩） 信号， 因此系统中必须有力（力矩） 传感器。有时也利用接近、滑动等传感功能进行自适应式控制。</a:t>
            </a:r>
            <a:endParaRPr lang="zh-CN" altLang="en-US" sz="2000">
              <a:solidFill>
                <a:srgbClr val="1C4885"/>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8679" name="文本框 7"/>
          <p:cNvSpPr txBox="1">
            <a:spLocks noChangeArrowheads="1"/>
          </p:cNvSpPr>
          <p:nvPr/>
        </p:nvSpPr>
        <p:spPr bwMode="auto">
          <a:xfrm>
            <a:off x="998855" y="4602163"/>
            <a:ext cx="551497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6025" eaLnBrk="0" hangingPunct="0">
              <a:defRPr>
                <a:solidFill>
                  <a:schemeClr val="tx1"/>
                </a:solidFill>
                <a:latin typeface="Calibri" panose="020F0502020204030204" charset="0"/>
                <a:ea typeface="宋体" panose="02010600030101010101" pitchFamily="2" charset="-122"/>
              </a:defRPr>
            </a:lvl1pPr>
            <a:lvl2pPr marL="742950" indent="-285750" defTabSz="1216025" eaLnBrk="0" hangingPunct="0">
              <a:defRPr>
                <a:solidFill>
                  <a:schemeClr val="tx1"/>
                </a:solidFill>
                <a:latin typeface="Calibri" panose="020F0502020204030204" charset="0"/>
                <a:ea typeface="宋体" panose="02010600030101010101" pitchFamily="2" charset="-122"/>
              </a:defRPr>
            </a:lvl2pPr>
            <a:lvl3pPr marL="1143000" indent="-228600" defTabSz="1216025" eaLnBrk="0" hangingPunct="0">
              <a:defRPr>
                <a:solidFill>
                  <a:schemeClr val="tx1"/>
                </a:solidFill>
                <a:latin typeface="Calibri" panose="020F0502020204030204" charset="0"/>
                <a:ea typeface="宋体" panose="02010600030101010101" pitchFamily="2" charset="-122"/>
              </a:defRPr>
            </a:lvl3pPr>
            <a:lvl4pPr marL="1600200" indent="-228600" defTabSz="1216025" eaLnBrk="0" hangingPunct="0">
              <a:defRPr>
                <a:solidFill>
                  <a:schemeClr val="tx1"/>
                </a:solidFill>
                <a:latin typeface="Calibri" panose="020F0502020204030204" charset="0"/>
                <a:ea typeface="宋体" panose="02010600030101010101" pitchFamily="2" charset="-122"/>
              </a:defRPr>
            </a:lvl4pPr>
            <a:lvl5pPr marL="2057400" indent="-228600" defTabSz="1216025" eaLnBrk="0" hangingPunct="0">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just" eaLnBrk="1" hangingPunct="1">
              <a:spcBef>
                <a:spcPct val="20000"/>
              </a:spcBef>
            </a:pPr>
            <a:r>
              <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４.智能控制方式</a:t>
            </a:r>
            <a:endPar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28677" name="矩形 13"/>
          <p:cNvSpPr>
            <a:spLocks noChangeArrowheads="1"/>
          </p:cNvSpPr>
          <p:nvPr/>
        </p:nvSpPr>
        <p:spPr bwMode="auto">
          <a:xfrm>
            <a:off x="1059498" y="5142865"/>
            <a:ext cx="10072687"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p>
            <a:pPr indent="539750" algn="just" defTabSz="1216025">
              <a:lnSpc>
                <a:spcPct val="150000"/>
              </a:lnSpc>
              <a:spcBef>
                <a:spcPct val="20000"/>
              </a:spcBef>
            </a:pPr>
            <a:r>
              <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机器人智能控制不同于传统的经典控制和现代控制， 它是实现机器人智能化的主要手段。</a:t>
            </a:r>
            <a:endPar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733079" y="322507"/>
            <a:ext cx="1706880" cy="1014730"/>
          </a:xfrm>
          <a:prstGeom prst="rect">
            <a:avLst/>
          </a:prstGeom>
          <a:noFill/>
        </p:spPr>
        <p:txBody>
          <a:bodyPr wrap="none" rtlCol="0">
            <a:spAutoFit/>
          </a:bodyPr>
          <a:p>
            <a:r>
              <a:rPr lang="zh-CN" altLang="en-US" sz="6000" b="1" dirty="0">
                <a:ln>
                  <a:solidFill>
                    <a:schemeClr val="tx1">
                      <a:lumMod val="50000"/>
                      <a:lumOff val="50000"/>
                    </a:schemeClr>
                  </a:solidFill>
                </a:ln>
                <a:blipFill dpi="0" rotWithShape="1">
                  <a:blip r:embed="rId1">
                    <a:extLst>
                      <a:ext uri="{28A0092B-C50C-407E-A947-70E740481C1C}">
                        <a14:useLocalDpi xmlns:a14="http://schemas.microsoft.com/office/drawing/2010/main" val="0"/>
                      </a:ext>
                    </a:extLst>
                  </a:blip>
                  <a:srcRect/>
                  <a:stretch>
                    <a:fillRect/>
                  </a:stretch>
                </a:blipFill>
                <a:effectLst>
                  <a:outerShdw blurRad="50800" dist="38100" dir="13500000" algn="br" rotWithShape="0">
                    <a:prstClr val="black">
                      <a:alpha val="40000"/>
                    </a:prstClr>
                  </a:outerShdw>
                </a:effectLst>
                <a:latin typeface="微软雅黑" panose="020B0503020204020204" pitchFamily="34" charset="-122"/>
                <a:ea typeface="微软雅黑" panose="020B0503020204020204" pitchFamily="34" charset="-122"/>
              </a:rPr>
              <a:t>总结</a:t>
            </a:r>
            <a:endParaRPr lang="zh-CN" altLang="en-US" sz="6000" b="1" dirty="0">
              <a:ln>
                <a:solidFill>
                  <a:schemeClr val="tx1">
                    <a:lumMod val="50000"/>
                    <a:lumOff val="50000"/>
                  </a:schemeClr>
                </a:solidFill>
              </a:ln>
              <a:blipFill dpi="0" rotWithShape="1">
                <a:blip r:embed="rId1">
                  <a:extLst>
                    <a:ext uri="{28A0092B-C50C-407E-A947-70E740481C1C}">
                      <a14:useLocalDpi xmlns:a14="http://schemas.microsoft.com/office/drawing/2010/main" val="0"/>
                    </a:ext>
                  </a:extLst>
                </a:blip>
                <a:srcRect/>
                <a:stretch>
                  <a:fillRect/>
                </a:stretch>
              </a:blipFill>
              <a:effectLst>
                <a:outerShdw blurRad="50800" dist="38100" dir="13500000" algn="br"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3" name="文本框 2"/>
          <p:cNvSpPr txBox="1"/>
          <p:nvPr/>
        </p:nvSpPr>
        <p:spPr>
          <a:xfrm>
            <a:off x="1732915" y="2306320"/>
            <a:ext cx="4423410" cy="368300"/>
          </a:xfrm>
          <a:prstGeom prst="rect">
            <a:avLst/>
          </a:prstGeom>
          <a:noFill/>
        </p:spPr>
        <p:txBody>
          <a:bodyPr wrap="square" rtlCol="0">
            <a:spAutoFit/>
          </a:bodyPr>
          <a:p>
            <a:r>
              <a:rPr lang="en-US" altLang="zh-CN">
                <a:solidFill>
                  <a:schemeClr val="bg1"/>
                </a:solidFill>
              </a:rPr>
              <a:t>1</a:t>
            </a:r>
            <a:r>
              <a:rPr lang="zh-CN" altLang="en-US">
                <a:solidFill>
                  <a:schemeClr val="bg1"/>
                </a:solidFill>
              </a:rPr>
              <a:t>、</a:t>
            </a:r>
            <a:endParaRPr lang="zh-CN" altLang="en-US">
              <a:solidFill>
                <a:schemeClr val="bg1"/>
              </a:solidFill>
            </a:endParaRPr>
          </a:p>
        </p:txBody>
      </p:sp>
      <p:grpSp>
        <p:nvGrpSpPr>
          <p:cNvPr id="4" name="组合 11"/>
          <p:cNvGrpSpPr/>
          <p:nvPr/>
        </p:nvGrpSpPr>
        <p:grpSpPr>
          <a:xfrm>
            <a:off x="1733160" y="2121951"/>
            <a:ext cx="4394433" cy="708427"/>
            <a:chOff x="6625836" y="2035313"/>
            <a:chExt cx="4394433" cy="708427"/>
          </a:xfrm>
          <a:solidFill>
            <a:srgbClr val="C00102"/>
          </a:solidFill>
        </p:grpSpPr>
        <p:sp>
          <p:nvSpPr>
            <p:cNvPr id="5" name="矩形 4"/>
            <p:cNvSpPr/>
            <p:nvPr/>
          </p:nvSpPr>
          <p:spPr>
            <a:xfrm>
              <a:off x="6625836" y="2035313"/>
              <a:ext cx="4394433" cy="707887"/>
            </a:xfrm>
            <a:prstGeom prst="rect">
              <a:avLst/>
            </a:prstGeom>
            <a:grpFill/>
            <a:ln w="25400" cap="flat" cmpd="sng" algn="ctr">
              <a:noFill/>
              <a:prstDash val="solid"/>
            </a:ln>
            <a:effectLst/>
          </p:spPr>
          <p:txBody>
            <a:bodyPr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1">
                <a:ln>
                  <a:noFill/>
                </a:ln>
                <a:solidFill>
                  <a:srgbClr val="FFFFFF"/>
                </a:solidFill>
                <a:effectLst/>
                <a:uLnTx/>
                <a:uFillTx/>
                <a:latin typeface="黑体" panose="02010609060101010101" charset="-122"/>
                <a:ea typeface="黑体" panose="02010609060101010101" charset="-122"/>
                <a:cs typeface="+mn-cs"/>
              </a:endParaRPr>
            </a:p>
          </p:txBody>
        </p:sp>
        <p:sp>
          <p:nvSpPr>
            <p:cNvPr id="6" name="文本框 13"/>
            <p:cNvSpPr txBox="1"/>
            <p:nvPr/>
          </p:nvSpPr>
          <p:spPr>
            <a:xfrm>
              <a:off x="7816870" y="2064925"/>
              <a:ext cx="2011680" cy="678815"/>
            </a:xfrm>
            <a:prstGeom prst="rect">
              <a:avLst/>
            </a:prstGeom>
            <a:grpFill/>
          </p:spPr>
          <p:txBody>
            <a:bodyPr wrap="non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0" cap="none" spc="0" normalizeH="0" baseline="0" noProof="1">
                  <a:ln>
                    <a:noFill/>
                  </a:ln>
                  <a:solidFill>
                    <a:srgbClr val="FDFDFD"/>
                  </a:solidFill>
                  <a:effectLst/>
                  <a:uLnTx/>
                  <a:uFillTx/>
                  <a:latin typeface="微软雅黑" panose="020B0503020204020204" pitchFamily="34" charset="-122"/>
                  <a:ea typeface="微软雅黑" panose="020B0503020204020204" pitchFamily="34" charset="-122"/>
                  <a:cs typeface="+mn-ea"/>
                </a:rPr>
                <a:t>知识要点</a:t>
              </a:r>
              <a:endParaRPr kumimoji="0" lang="zh-CN" altLang="en-US" sz="3600" b="1" i="0" u="none" strike="noStrike" kern="0" cap="none" spc="0" normalizeH="0" baseline="0" noProof="1">
                <a:ln>
                  <a:noFill/>
                </a:ln>
                <a:solidFill>
                  <a:srgbClr val="FDFDFD"/>
                </a:solidFill>
                <a:effectLst/>
                <a:uLnTx/>
                <a:uFillTx/>
                <a:latin typeface="微软雅黑" panose="020B0503020204020204" pitchFamily="34" charset="-122"/>
                <a:ea typeface="微软雅黑" panose="020B0503020204020204" pitchFamily="34" charset="-122"/>
                <a:cs typeface="+mn-cs"/>
              </a:endParaRPr>
            </a:p>
          </p:txBody>
        </p:sp>
      </p:grpSp>
      <p:sp>
        <p:nvSpPr>
          <p:cNvPr id="7" name="矩形 6"/>
          <p:cNvSpPr/>
          <p:nvPr/>
        </p:nvSpPr>
        <p:spPr>
          <a:xfrm>
            <a:off x="1732280" y="2969260"/>
            <a:ext cx="4394200" cy="2374265"/>
          </a:xfrm>
          <a:prstGeom prst="rect">
            <a:avLst/>
          </a:prstGeom>
          <a:noFill/>
          <a:ln w="25400" cap="flat" cmpd="sng" algn="ctr">
            <a:solidFill>
              <a:srgbClr val="C00102"/>
            </a:solidFill>
            <a:prstDash val="solid"/>
          </a:ln>
          <a:effectLst/>
        </p:spPr>
        <p:txBody>
          <a:bodyPr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1">
              <a:ln>
                <a:noFill/>
              </a:ln>
              <a:solidFill>
                <a:srgbClr val="FFFFFF"/>
              </a:solidFill>
              <a:effectLst/>
              <a:uLnTx/>
              <a:uFillTx/>
              <a:latin typeface="黑体" panose="02010609060101010101" charset="-122"/>
              <a:ea typeface="黑体" panose="02010609060101010101" charset="-122"/>
              <a:cs typeface="+mn-cs"/>
            </a:endParaRPr>
          </a:p>
        </p:txBody>
      </p:sp>
      <p:sp>
        <p:nvSpPr>
          <p:cNvPr id="8" name="椭圆 7"/>
          <p:cNvSpPr/>
          <p:nvPr/>
        </p:nvSpPr>
        <p:spPr>
          <a:xfrm>
            <a:off x="2192655" y="3445193"/>
            <a:ext cx="179388" cy="179388"/>
          </a:xfrm>
          <a:prstGeom prst="ellipse">
            <a:avLst/>
          </a:prstGeom>
          <a:solidFill>
            <a:srgbClr val="C00102"/>
          </a:solidFill>
          <a:ln w="25400" cap="flat" cmpd="sng" algn="ctr">
            <a:noFill/>
            <a:prstDash val="solid"/>
          </a:ln>
          <a:effectLst/>
        </p:spPr>
        <p:txBody>
          <a:bodyPr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1">
              <a:ln>
                <a:noFill/>
              </a:ln>
              <a:solidFill>
                <a:srgbClr val="FFFFFF"/>
              </a:solidFill>
              <a:effectLst/>
              <a:uLnTx/>
              <a:uFillTx/>
              <a:latin typeface="黑体" panose="02010609060101010101" charset="-122"/>
              <a:ea typeface="黑体" panose="02010609060101010101" charset="-122"/>
              <a:cs typeface="+mn-cs"/>
            </a:endParaRPr>
          </a:p>
        </p:txBody>
      </p:sp>
      <p:sp>
        <p:nvSpPr>
          <p:cNvPr id="9" name="椭圆 8"/>
          <p:cNvSpPr/>
          <p:nvPr/>
        </p:nvSpPr>
        <p:spPr>
          <a:xfrm>
            <a:off x="2192655" y="4021455"/>
            <a:ext cx="179388" cy="179388"/>
          </a:xfrm>
          <a:prstGeom prst="ellipse">
            <a:avLst/>
          </a:prstGeom>
          <a:solidFill>
            <a:srgbClr val="C00102"/>
          </a:solidFill>
          <a:ln w="25400" cap="flat" cmpd="sng" algn="ctr">
            <a:noFill/>
            <a:prstDash val="solid"/>
          </a:ln>
          <a:effectLst/>
        </p:spPr>
        <p:txBody>
          <a:bodyPr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1">
              <a:ln>
                <a:noFill/>
              </a:ln>
              <a:solidFill>
                <a:srgbClr val="FFFFFF"/>
              </a:solidFill>
              <a:effectLst/>
              <a:uLnTx/>
              <a:uFillTx/>
              <a:latin typeface="黑体" panose="02010609060101010101" charset="-122"/>
              <a:ea typeface="黑体" panose="02010609060101010101" charset="-122"/>
              <a:cs typeface="+mn-cs"/>
            </a:endParaRPr>
          </a:p>
        </p:txBody>
      </p:sp>
      <p:sp>
        <p:nvSpPr>
          <p:cNvPr id="10" name="椭圆 9"/>
          <p:cNvSpPr/>
          <p:nvPr/>
        </p:nvSpPr>
        <p:spPr>
          <a:xfrm>
            <a:off x="2192655" y="4581843"/>
            <a:ext cx="179388" cy="179388"/>
          </a:xfrm>
          <a:prstGeom prst="ellipse">
            <a:avLst/>
          </a:prstGeom>
          <a:solidFill>
            <a:srgbClr val="C00102"/>
          </a:solidFill>
          <a:ln w="25400" cap="flat" cmpd="sng" algn="ctr">
            <a:noFill/>
            <a:prstDash val="solid"/>
          </a:ln>
          <a:effectLst/>
        </p:spPr>
        <p:txBody>
          <a:bodyPr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1">
              <a:ln>
                <a:noFill/>
              </a:ln>
              <a:solidFill>
                <a:srgbClr val="FFFFFF"/>
              </a:solidFill>
              <a:effectLst/>
              <a:uLnTx/>
              <a:uFillTx/>
              <a:latin typeface="黑体" panose="02010609060101010101" charset="-122"/>
              <a:ea typeface="黑体" panose="02010609060101010101" charset="-122"/>
              <a:cs typeface="+mn-cs"/>
            </a:endParaRPr>
          </a:p>
        </p:txBody>
      </p:sp>
      <p:sp>
        <p:nvSpPr>
          <p:cNvPr id="11" name="文本框 24"/>
          <p:cNvSpPr txBox="1"/>
          <p:nvPr/>
        </p:nvSpPr>
        <p:spPr>
          <a:xfrm>
            <a:off x="2637155" y="3241993"/>
            <a:ext cx="3230880" cy="460375"/>
          </a:xfrm>
          <a:prstGeom prst="rect">
            <a:avLst/>
          </a:prstGeom>
          <a:noFill/>
          <a:ln w="9525">
            <a:noFill/>
          </a:ln>
        </p:spPr>
        <p:txBody>
          <a:bodyPr wrap="none">
            <a:spAutoFit/>
          </a:bodyPr>
          <a:p>
            <a:pPr>
              <a:buFontTx/>
            </a:pPr>
            <a:r>
              <a:rPr lang="zh-CN" altLang="en-US" sz="2400" b="1" dirty="0">
                <a:solidFill>
                  <a:schemeClr val="bg1"/>
                </a:solidFill>
                <a:latin typeface="微软雅黑" panose="020B0503020204020204" pitchFamily="34" charset="-122"/>
                <a:ea typeface="微软雅黑" panose="020B0503020204020204" pitchFamily="34" charset="-122"/>
              </a:rPr>
              <a:t>控制功能的作用和结构</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12" name="文本框 25"/>
          <p:cNvSpPr txBox="1"/>
          <p:nvPr/>
        </p:nvSpPr>
        <p:spPr>
          <a:xfrm>
            <a:off x="2621280" y="3880168"/>
            <a:ext cx="2316480" cy="460375"/>
          </a:xfrm>
          <a:prstGeom prst="rect">
            <a:avLst/>
          </a:prstGeom>
          <a:noFill/>
          <a:ln w="9525">
            <a:noFill/>
          </a:ln>
        </p:spPr>
        <p:txBody>
          <a:bodyPr wrap="none">
            <a:spAutoFit/>
          </a:bodyPr>
          <a:p>
            <a:pPr>
              <a:buFontTx/>
            </a:pPr>
            <a:r>
              <a:rPr lang="zh-CN" altLang="en-US" sz="2400" b="1" dirty="0">
                <a:solidFill>
                  <a:schemeClr val="bg1"/>
                </a:solidFill>
                <a:latin typeface="微软雅黑" panose="020B0503020204020204" pitchFamily="34" charset="-122"/>
                <a:ea typeface="微软雅黑" panose="020B0503020204020204" pitchFamily="34" charset="-122"/>
              </a:rPr>
              <a:t>控制功能的特点</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13" name="文本框 2"/>
          <p:cNvSpPr txBox="1"/>
          <p:nvPr/>
        </p:nvSpPr>
        <p:spPr>
          <a:xfrm>
            <a:off x="2621280" y="4440555"/>
            <a:ext cx="2926080" cy="460375"/>
          </a:xfrm>
          <a:prstGeom prst="rect">
            <a:avLst/>
          </a:prstGeom>
          <a:noFill/>
          <a:ln w="9525">
            <a:noFill/>
          </a:ln>
        </p:spPr>
        <p:txBody>
          <a:bodyPr wrap="none">
            <a:spAutoFit/>
          </a:bodyPr>
          <a:p>
            <a:pPr>
              <a:buFontTx/>
            </a:pPr>
            <a:r>
              <a:rPr lang="zh-CN" altLang="en-US" sz="2400" b="1" dirty="0">
                <a:solidFill>
                  <a:schemeClr val="bg1"/>
                </a:solidFill>
                <a:latin typeface="微软雅黑" panose="020B0503020204020204" pitchFamily="34" charset="-122"/>
                <a:ea typeface="微软雅黑" panose="020B0503020204020204" pitchFamily="34" charset="-122"/>
              </a:rPr>
              <a:t>控制功能的控制方式</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rush"/>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1192694" y="2124002"/>
            <a:ext cx="5827236" cy="1446550"/>
          </a:xfrm>
          <a:prstGeom prst="rect">
            <a:avLst/>
          </a:prstGeom>
          <a:noFill/>
        </p:spPr>
        <p:txBody>
          <a:bodyPr wrap="none" rtlCol="0">
            <a:spAutoFit/>
          </a:bodyPr>
          <a:lstStyle/>
          <a:p>
            <a:r>
              <a:rPr lang="zh-CN" altLang="en-US" sz="8800" b="1" dirty="0" smtClean="0">
                <a:ln>
                  <a:solidFill>
                    <a:schemeClr val="tx1">
                      <a:lumMod val="50000"/>
                      <a:lumOff val="50000"/>
                    </a:schemeClr>
                  </a:solidFill>
                </a:ln>
                <a:blipFill dpi="0" rotWithShape="1">
                  <a:blip r:embed="rId1">
                    <a:extLst>
                      <a:ext uri="{28A0092B-C50C-407E-A947-70E740481C1C}">
                        <a14:useLocalDpi xmlns:a14="http://schemas.microsoft.com/office/drawing/2010/main" val="0"/>
                      </a:ext>
                    </a:extLst>
                  </a:blip>
                  <a:srcRect/>
                  <a:stretch>
                    <a:fillRect/>
                  </a:stretch>
                </a:blipFill>
                <a:effectLst>
                  <a:outerShdw blurRad="50800" dist="38100" dir="13500000" algn="br" rotWithShape="0">
                    <a:prstClr val="black">
                      <a:alpha val="40000"/>
                    </a:prstClr>
                  </a:outerShdw>
                </a:effectLst>
                <a:latin typeface="微软雅黑" panose="020B0503020204020204" pitchFamily="34" charset="-122"/>
                <a:ea typeface="微软雅黑" panose="020B0503020204020204" pitchFamily="34" charset="-122"/>
              </a:rPr>
              <a:t>谢谢观看！</a:t>
            </a:r>
            <a:endParaRPr lang="zh-CN" altLang="en-US" sz="8800" b="1" dirty="0">
              <a:ln>
                <a:solidFill>
                  <a:schemeClr val="tx1">
                    <a:lumMod val="50000"/>
                    <a:lumOff val="50000"/>
                  </a:schemeClr>
                </a:solidFill>
              </a:ln>
              <a:blipFill dpi="0" rotWithShape="1">
                <a:blip r:embed="rId1">
                  <a:extLst>
                    <a:ext uri="{28A0092B-C50C-407E-A947-70E740481C1C}">
                      <a14:useLocalDpi xmlns:a14="http://schemas.microsoft.com/office/drawing/2010/main" val="0"/>
                    </a:ext>
                  </a:extLst>
                </a:blip>
                <a:srcRect/>
                <a:stretch>
                  <a:fillRect/>
                </a:stretch>
              </a:blipFill>
              <a:effectLst>
                <a:outerShdw blurRad="50800" dist="38100" dir="13500000" algn="br" rotWithShape="0">
                  <a:prstClr val="black">
                    <a:alpha val="40000"/>
                  </a:prst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rush"/>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500" fill="hold"/>
                                            <p:tgtEl>
                                              <p:spTgt spid="14"/>
                                            </p:tgtEl>
                                            <p:attrNameLst>
                                              <p:attrName>ppt_x</p:attrName>
                                            </p:attrNameLst>
                                          </p:cBhvr>
                                          <p:tavLst>
                                            <p:tav tm="0">
                                              <p:val>
                                                <p:strVal val="0-#ppt_w/2"/>
                                              </p:val>
                                            </p:tav>
                                            <p:tav tm="100000">
                                              <p:val>
                                                <p:strVal val="#ppt_x"/>
                                              </p:val>
                                            </p:tav>
                                          </p:tavLst>
                                        </p:anim>
                                        <p:anim calcmode="lin" valueType="num" p14:bounceEnd="66000">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1506" name="Picture 2"/>
          <p:cNvPicPr>
            <a:picLocks noChangeAspect="1"/>
          </p:cNvPicPr>
          <p:nvPr/>
        </p:nvPicPr>
        <p:blipFill>
          <a:blip r:embed="rId1"/>
          <a:srcRect b="12318"/>
          <a:stretch>
            <a:fillRect/>
          </a:stretch>
        </p:blipFill>
        <p:spPr>
          <a:xfrm>
            <a:off x="-5715" y="0"/>
            <a:ext cx="12204065" cy="6858000"/>
          </a:xfrm>
          <a:prstGeom prst="rect">
            <a:avLst/>
          </a:prstGeom>
          <a:noFill/>
          <a:ln w="9525">
            <a:noFill/>
          </a:ln>
        </p:spPr>
      </p:pic>
      <p:sp>
        <p:nvSpPr>
          <p:cNvPr id="21507" name="矩形 1"/>
          <p:cNvSpPr/>
          <p:nvPr/>
        </p:nvSpPr>
        <p:spPr>
          <a:xfrm>
            <a:off x="6572885" y="-25400"/>
            <a:ext cx="5625465" cy="6883400"/>
          </a:xfrm>
          <a:custGeom>
            <a:avLst/>
            <a:gdLst/>
            <a:ahLst/>
            <a:cxnLst>
              <a:cxn ang="0">
                <a:pos x="0" y="0"/>
              </a:cxn>
              <a:cxn ang="0">
                <a:pos x="4100512" y="0"/>
              </a:cxn>
              <a:cxn ang="0">
                <a:pos x="4100512" y="6884988"/>
              </a:cxn>
              <a:cxn ang="0">
                <a:pos x="665989" y="6884988"/>
              </a:cxn>
              <a:cxn ang="0">
                <a:pos x="0" y="0"/>
              </a:cxn>
            </a:cxnLst>
            <a:pathLst>
              <a:path w="3923928" h="5143500">
                <a:moveTo>
                  <a:pt x="0" y="0"/>
                </a:moveTo>
                <a:lnTo>
                  <a:pt x="3923928" y="0"/>
                </a:lnTo>
                <a:lnTo>
                  <a:pt x="3923928" y="5143500"/>
                </a:lnTo>
                <a:lnTo>
                  <a:pt x="637309" y="5143500"/>
                </a:lnTo>
                <a:lnTo>
                  <a:pt x="0" y="0"/>
                </a:lnTo>
                <a:close/>
              </a:path>
            </a:pathLst>
          </a:custGeom>
          <a:solidFill>
            <a:srgbClr val="4472C4">
              <a:alpha val="100000"/>
            </a:srgbClr>
          </a:solidFill>
          <a:ln w="9525">
            <a:noFill/>
          </a:ln>
          <a:effectLst>
            <a:outerShdw dist="38100" dir="8100000" algn="ctr" rotWithShape="0">
              <a:srgbClr val="000000">
                <a:alpha val="65999"/>
              </a:srgbClr>
            </a:outerShdw>
          </a:effectLst>
        </p:spPr>
        <p:txBody>
          <a:bodyPr/>
          <a:p>
            <a:endParaRPr lang="zh-CN" altLang="en-US"/>
          </a:p>
        </p:txBody>
      </p:sp>
      <p:sp>
        <p:nvSpPr>
          <p:cNvPr id="21508" name="TextBox 4"/>
          <p:cNvSpPr txBox="1"/>
          <p:nvPr/>
        </p:nvSpPr>
        <p:spPr>
          <a:xfrm>
            <a:off x="7441565" y="1983105"/>
            <a:ext cx="4027170" cy="2306955"/>
          </a:xfrm>
          <a:prstGeom prst="rect">
            <a:avLst/>
          </a:prstGeom>
          <a:noFill/>
          <a:ln w="9525">
            <a:noFill/>
          </a:ln>
        </p:spPr>
        <p:txBody>
          <a:bodyPr wrap="square">
            <a:spAutoFit/>
          </a:bodyPr>
          <a:p>
            <a:pPr algn="just">
              <a:lnSpc>
                <a:spcPct val="150000"/>
              </a:lnSpc>
            </a:pPr>
            <a:r>
              <a:rPr lang="zh-CN" altLang="en-US" sz="2400" dirty="0">
                <a:solidFill>
                  <a:schemeClr val="bg1"/>
                </a:solidFill>
                <a:latin typeface="微软雅黑" panose="020B0503020204020204" pitchFamily="34" charset="-122"/>
                <a:ea typeface="微软雅黑" panose="020B0503020204020204" pitchFamily="34" charset="-122"/>
              </a:rPr>
              <a:t>本小节主要讲述工业机器人控制系统的结构、特点和工作原理，通过描述和图片的形式展示。</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nvGrpSpPr>
          <p:cNvPr id="21509" name="组合 21508"/>
          <p:cNvGrpSpPr/>
          <p:nvPr/>
        </p:nvGrpSpPr>
        <p:grpSpPr>
          <a:xfrm rot="10800000">
            <a:off x="5067935" y="781050"/>
            <a:ext cx="2511425" cy="863600"/>
            <a:chOff x="0" y="0"/>
            <a:chExt cx="1883877" cy="648000"/>
          </a:xfrm>
        </p:grpSpPr>
        <p:sp>
          <p:nvSpPr>
            <p:cNvPr id="21510" name="矩形 9"/>
            <p:cNvSpPr/>
            <p:nvPr/>
          </p:nvSpPr>
          <p:spPr>
            <a:xfrm>
              <a:off x="425123" y="82191"/>
              <a:ext cx="1458754" cy="488382"/>
            </a:xfrm>
            <a:custGeom>
              <a:avLst/>
              <a:gdLst/>
              <a:ahLst/>
              <a:cxnLst/>
              <a:pathLst>
                <a:path w="144016" h="869444">
                  <a:moveTo>
                    <a:pt x="0" y="0"/>
                  </a:moveTo>
                  <a:lnTo>
                    <a:pt x="144016" y="0"/>
                  </a:lnTo>
                  <a:lnTo>
                    <a:pt x="144016" y="869444"/>
                  </a:lnTo>
                  <a:lnTo>
                    <a:pt x="0" y="869444"/>
                  </a:lnTo>
                  <a:close/>
                </a:path>
              </a:pathLst>
            </a:custGeom>
            <a:solidFill>
              <a:srgbClr val="4472C4">
                <a:alpha val="100000"/>
              </a:srgbClr>
            </a:solidFill>
            <a:ln w="9525">
              <a:noFill/>
            </a:ln>
          </p:spPr>
          <p:txBody>
            <a:bodyPr/>
            <a:p>
              <a:endParaRPr lang="zh-CN" altLang="en-US"/>
            </a:p>
          </p:txBody>
        </p:sp>
        <p:sp>
          <p:nvSpPr>
            <p:cNvPr id="21511" name="矩形 13"/>
            <p:cNvSpPr/>
            <p:nvPr/>
          </p:nvSpPr>
          <p:spPr>
            <a:xfrm rot="10800000">
              <a:off x="723468" y="180745"/>
              <a:ext cx="1051732" cy="345441"/>
            </a:xfrm>
            <a:prstGeom prst="rect">
              <a:avLst/>
            </a:prstGeom>
            <a:noFill/>
            <a:ln w="9525">
              <a:noFill/>
            </a:ln>
          </p:spPr>
          <p:txBody>
            <a:bodyPr wrap="none">
              <a:spAutoFit/>
            </a:bodyPr>
            <a:p>
              <a:r>
                <a:rPr lang="zh-CN" altLang="en-US" sz="2400" dirty="0">
                  <a:solidFill>
                    <a:schemeClr val="bg1"/>
                  </a:solidFill>
                  <a:latin typeface="黑体" panose="02010609060101010101" charset="-122"/>
                  <a:ea typeface="黑体" panose="02010609060101010101" charset="-122"/>
                </a:rPr>
                <a:t>单元提要</a:t>
              </a:r>
              <a:endParaRPr lang="zh-CN" altLang="en-US" sz="2400" dirty="0">
                <a:solidFill>
                  <a:schemeClr val="bg1"/>
                </a:solidFill>
                <a:latin typeface="黑体" panose="02010609060101010101" charset="-122"/>
                <a:ea typeface="黑体" panose="02010609060101010101" charset="-122"/>
              </a:endParaRPr>
            </a:p>
          </p:txBody>
        </p:sp>
        <p:grpSp>
          <p:nvGrpSpPr>
            <p:cNvPr id="21512" name="组合 21511"/>
            <p:cNvGrpSpPr>
              <a:grpSpLocks noChangeAspect="1"/>
            </p:cNvGrpSpPr>
            <p:nvPr/>
          </p:nvGrpSpPr>
          <p:grpSpPr>
            <a:xfrm>
              <a:off x="0" y="0"/>
              <a:ext cx="648000" cy="648000"/>
              <a:chOff x="0" y="0"/>
              <a:chExt cx="648000" cy="648000"/>
            </a:xfrm>
          </p:grpSpPr>
          <p:sp>
            <p:nvSpPr>
              <p:cNvPr id="21513" name="椭圆 15"/>
              <p:cNvSpPr>
                <a:spLocks noChangeAspect="1"/>
              </p:cNvSpPr>
              <p:nvPr/>
            </p:nvSpPr>
            <p:spPr>
              <a:xfrm>
                <a:off x="0" y="2382"/>
                <a:ext cx="647806" cy="648000"/>
              </a:xfrm>
              <a:prstGeom prst="ellipse">
                <a:avLst/>
              </a:prstGeom>
              <a:solidFill>
                <a:schemeClr val="bg1"/>
              </a:solidFill>
              <a:ln w="9525">
                <a:noFill/>
              </a:ln>
            </p:spPr>
            <p:txBody>
              <a:bodyPr anchor="ctr"/>
              <a:p>
                <a:pPr algn="ctr"/>
                <a:endParaRPr lang="zh-CN" altLang="en-US" sz="2400" dirty="0">
                  <a:solidFill>
                    <a:srgbClr val="FFFFFF"/>
                  </a:solidFill>
                  <a:latin typeface="Calibri" panose="020F0502020204030204" charset="0"/>
                </a:endParaRPr>
              </a:p>
            </p:txBody>
          </p:sp>
          <p:sp>
            <p:nvSpPr>
              <p:cNvPr id="21514" name="Freeform 5"/>
              <p:cNvSpPr>
                <a:spLocks noChangeAspect="1" noEditPoints="1"/>
              </p:cNvSpPr>
              <p:nvPr/>
            </p:nvSpPr>
            <p:spPr>
              <a:xfrm rot="10800000">
                <a:off x="22644" y="22644"/>
                <a:ext cx="602712" cy="602712"/>
              </a:xfrm>
              <a:custGeom>
                <a:avLst/>
                <a:gdLst>
                  <a:gd name="txL" fmla="*/ 0 w 2449"/>
                  <a:gd name="txT" fmla="*/ 0 h 2449"/>
                  <a:gd name="txR" fmla="*/ 2449 w 2449"/>
                  <a:gd name="txB" fmla="*/ 2449 h 2449"/>
                </a:gdLst>
                <a:ahLst/>
                <a:cxnLst>
                  <a:cxn ang="0">
                    <a:pos x="2147483647" y="566430185"/>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1103060962" y="2147483647"/>
                  </a:cxn>
                  <a:cxn ang="0">
                    <a:pos x="29799416" y="2147483647"/>
                  </a:cxn>
                  <a:cxn ang="0">
                    <a:pos x="566430185" y="2147483647"/>
                  </a:cxn>
                  <a:cxn ang="0">
                    <a:pos x="2147483647" y="2147483647"/>
                  </a:cxn>
                  <a:cxn ang="0">
                    <a:pos x="2147483647" y="2147483647"/>
                  </a:cxn>
                  <a:cxn ang="0">
                    <a:pos x="2147483647" y="1803648780"/>
                  </a:cxn>
                  <a:cxn ang="0">
                    <a:pos x="2147483647" y="208656215"/>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2449" h="2449">
                    <a:moveTo>
                      <a:pt x="1224" y="0"/>
                    </a:moveTo>
                    <a:lnTo>
                      <a:pt x="1287" y="2"/>
                    </a:lnTo>
                    <a:lnTo>
                      <a:pt x="1349" y="6"/>
                    </a:lnTo>
                    <a:lnTo>
                      <a:pt x="1411" y="14"/>
                    </a:lnTo>
                    <a:lnTo>
                      <a:pt x="1471" y="25"/>
                    </a:lnTo>
                    <a:lnTo>
                      <a:pt x="1530" y="38"/>
                    </a:lnTo>
                    <a:lnTo>
                      <a:pt x="1589" y="55"/>
                    </a:lnTo>
                    <a:lnTo>
                      <a:pt x="1645" y="75"/>
                    </a:lnTo>
                    <a:lnTo>
                      <a:pt x="1701" y="96"/>
                    </a:lnTo>
                    <a:lnTo>
                      <a:pt x="1755" y="121"/>
                    </a:lnTo>
                    <a:lnTo>
                      <a:pt x="1807" y="148"/>
                    </a:lnTo>
                    <a:lnTo>
                      <a:pt x="1859" y="178"/>
                    </a:lnTo>
                    <a:lnTo>
                      <a:pt x="1908" y="209"/>
                    </a:lnTo>
                    <a:lnTo>
                      <a:pt x="1957" y="243"/>
                    </a:lnTo>
                    <a:lnTo>
                      <a:pt x="2003" y="279"/>
                    </a:lnTo>
                    <a:lnTo>
                      <a:pt x="2048" y="318"/>
                    </a:lnTo>
                    <a:lnTo>
                      <a:pt x="2090" y="359"/>
                    </a:lnTo>
                    <a:lnTo>
                      <a:pt x="2130" y="401"/>
                    </a:lnTo>
                    <a:lnTo>
                      <a:pt x="2169" y="446"/>
                    </a:lnTo>
                    <a:lnTo>
                      <a:pt x="2205" y="492"/>
                    </a:lnTo>
                    <a:lnTo>
                      <a:pt x="2239" y="540"/>
                    </a:lnTo>
                    <a:lnTo>
                      <a:pt x="2271" y="590"/>
                    </a:lnTo>
                    <a:lnTo>
                      <a:pt x="2301" y="641"/>
                    </a:lnTo>
                    <a:lnTo>
                      <a:pt x="2328" y="694"/>
                    </a:lnTo>
                    <a:lnTo>
                      <a:pt x="2352" y="747"/>
                    </a:lnTo>
                    <a:lnTo>
                      <a:pt x="2374" y="804"/>
                    </a:lnTo>
                    <a:lnTo>
                      <a:pt x="2394" y="860"/>
                    </a:lnTo>
                    <a:lnTo>
                      <a:pt x="2410" y="919"/>
                    </a:lnTo>
                    <a:lnTo>
                      <a:pt x="2424" y="977"/>
                    </a:lnTo>
                    <a:lnTo>
                      <a:pt x="2435" y="1038"/>
                    </a:lnTo>
                    <a:lnTo>
                      <a:pt x="2442" y="1100"/>
                    </a:lnTo>
                    <a:lnTo>
                      <a:pt x="2447" y="1161"/>
                    </a:lnTo>
                    <a:lnTo>
                      <a:pt x="2449" y="1225"/>
                    </a:lnTo>
                    <a:lnTo>
                      <a:pt x="2447" y="1287"/>
                    </a:lnTo>
                    <a:lnTo>
                      <a:pt x="2442" y="1350"/>
                    </a:lnTo>
                    <a:lnTo>
                      <a:pt x="2435" y="1411"/>
                    </a:lnTo>
                    <a:lnTo>
                      <a:pt x="2424" y="1471"/>
                    </a:lnTo>
                    <a:lnTo>
                      <a:pt x="2410" y="1530"/>
                    </a:lnTo>
                    <a:lnTo>
                      <a:pt x="2394" y="1589"/>
                    </a:lnTo>
                    <a:lnTo>
                      <a:pt x="2374" y="1645"/>
                    </a:lnTo>
                    <a:lnTo>
                      <a:pt x="2352" y="1701"/>
                    </a:lnTo>
                    <a:lnTo>
                      <a:pt x="2328" y="1755"/>
                    </a:lnTo>
                    <a:lnTo>
                      <a:pt x="2301" y="1808"/>
                    </a:lnTo>
                    <a:lnTo>
                      <a:pt x="2271" y="1859"/>
                    </a:lnTo>
                    <a:lnTo>
                      <a:pt x="2239" y="1908"/>
                    </a:lnTo>
                    <a:lnTo>
                      <a:pt x="2205" y="1957"/>
                    </a:lnTo>
                    <a:lnTo>
                      <a:pt x="2169" y="2003"/>
                    </a:lnTo>
                    <a:lnTo>
                      <a:pt x="2130" y="2048"/>
                    </a:lnTo>
                    <a:lnTo>
                      <a:pt x="2090" y="2090"/>
                    </a:lnTo>
                    <a:lnTo>
                      <a:pt x="2048" y="2130"/>
                    </a:lnTo>
                    <a:lnTo>
                      <a:pt x="2003" y="2169"/>
                    </a:lnTo>
                    <a:lnTo>
                      <a:pt x="1957" y="2205"/>
                    </a:lnTo>
                    <a:lnTo>
                      <a:pt x="1908" y="2239"/>
                    </a:lnTo>
                    <a:lnTo>
                      <a:pt x="1859" y="2272"/>
                    </a:lnTo>
                    <a:lnTo>
                      <a:pt x="1807" y="2301"/>
                    </a:lnTo>
                    <a:lnTo>
                      <a:pt x="1755" y="2328"/>
                    </a:lnTo>
                    <a:lnTo>
                      <a:pt x="1701" y="2352"/>
                    </a:lnTo>
                    <a:lnTo>
                      <a:pt x="1645" y="2375"/>
                    </a:lnTo>
                    <a:lnTo>
                      <a:pt x="1589" y="2394"/>
                    </a:lnTo>
                    <a:lnTo>
                      <a:pt x="1530" y="2410"/>
                    </a:lnTo>
                    <a:lnTo>
                      <a:pt x="1471" y="2424"/>
                    </a:lnTo>
                    <a:lnTo>
                      <a:pt x="1411" y="2435"/>
                    </a:lnTo>
                    <a:lnTo>
                      <a:pt x="1349" y="2442"/>
                    </a:lnTo>
                    <a:lnTo>
                      <a:pt x="1287" y="2447"/>
                    </a:lnTo>
                    <a:lnTo>
                      <a:pt x="1224" y="2449"/>
                    </a:lnTo>
                    <a:lnTo>
                      <a:pt x="1161" y="2447"/>
                    </a:lnTo>
                    <a:lnTo>
                      <a:pt x="1099" y="2442"/>
                    </a:lnTo>
                    <a:lnTo>
                      <a:pt x="1038" y="2435"/>
                    </a:lnTo>
                    <a:lnTo>
                      <a:pt x="977" y="2424"/>
                    </a:lnTo>
                    <a:lnTo>
                      <a:pt x="918" y="2410"/>
                    </a:lnTo>
                    <a:lnTo>
                      <a:pt x="860" y="2394"/>
                    </a:lnTo>
                    <a:lnTo>
                      <a:pt x="803" y="2375"/>
                    </a:lnTo>
                    <a:lnTo>
                      <a:pt x="747" y="2352"/>
                    </a:lnTo>
                    <a:lnTo>
                      <a:pt x="694" y="2328"/>
                    </a:lnTo>
                    <a:lnTo>
                      <a:pt x="640" y="2301"/>
                    </a:lnTo>
                    <a:lnTo>
                      <a:pt x="589" y="2272"/>
                    </a:lnTo>
                    <a:lnTo>
                      <a:pt x="539" y="2239"/>
                    </a:lnTo>
                    <a:lnTo>
                      <a:pt x="492" y="2205"/>
                    </a:lnTo>
                    <a:lnTo>
                      <a:pt x="446" y="2169"/>
                    </a:lnTo>
                    <a:lnTo>
                      <a:pt x="401" y="2130"/>
                    </a:lnTo>
                    <a:lnTo>
                      <a:pt x="359" y="2090"/>
                    </a:lnTo>
                    <a:lnTo>
                      <a:pt x="318" y="2048"/>
                    </a:lnTo>
                    <a:lnTo>
                      <a:pt x="279" y="2003"/>
                    </a:lnTo>
                    <a:lnTo>
                      <a:pt x="243" y="1957"/>
                    </a:lnTo>
                    <a:lnTo>
                      <a:pt x="209" y="1908"/>
                    </a:lnTo>
                    <a:lnTo>
                      <a:pt x="177" y="1859"/>
                    </a:lnTo>
                    <a:lnTo>
                      <a:pt x="147" y="1808"/>
                    </a:lnTo>
                    <a:lnTo>
                      <a:pt x="121" y="1755"/>
                    </a:lnTo>
                    <a:lnTo>
                      <a:pt x="96" y="1701"/>
                    </a:lnTo>
                    <a:lnTo>
                      <a:pt x="74" y="1645"/>
                    </a:lnTo>
                    <a:lnTo>
                      <a:pt x="55" y="1589"/>
                    </a:lnTo>
                    <a:lnTo>
                      <a:pt x="38" y="1530"/>
                    </a:lnTo>
                    <a:lnTo>
                      <a:pt x="25" y="1471"/>
                    </a:lnTo>
                    <a:lnTo>
                      <a:pt x="14" y="1411"/>
                    </a:lnTo>
                    <a:lnTo>
                      <a:pt x="6" y="1350"/>
                    </a:lnTo>
                    <a:lnTo>
                      <a:pt x="2" y="1287"/>
                    </a:lnTo>
                    <a:lnTo>
                      <a:pt x="0" y="1225"/>
                    </a:lnTo>
                    <a:lnTo>
                      <a:pt x="2" y="1161"/>
                    </a:lnTo>
                    <a:lnTo>
                      <a:pt x="6" y="1100"/>
                    </a:lnTo>
                    <a:lnTo>
                      <a:pt x="14" y="1038"/>
                    </a:lnTo>
                    <a:lnTo>
                      <a:pt x="25" y="977"/>
                    </a:lnTo>
                    <a:lnTo>
                      <a:pt x="38" y="919"/>
                    </a:lnTo>
                    <a:lnTo>
                      <a:pt x="55" y="860"/>
                    </a:lnTo>
                    <a:lnTo>
                      <a:pt x="74" y="804"/>
                    </a:lnTo>
                    <a:lnTo>
                      <a:pt x="96" y="747"/>
                    </a:lnTo>
                    <a:lnTo>
                      <a:pt x="121" y="694"/>
                    </a:lnTo>
                    <a:lnTo>
                      <a:pt x="147" y="641"/>
                    </a:lnTo>
                    <a:lnTo>
                      <a:pt x="177" y="590"/>
                    </a:lnTo>
                    <a:lnTo>
                      <a:pt x="209" y="540"/>
                    </a:lnTo>
                    <a:lnTo>
                      <a:pt x="243" y="492"/>
                    </a:lnTo>
                    <a:lnTo>
                      <a:pt x="279" y="446"/>
                    </a:lnTo>
                    <a:lnTo>
                      <a:pt x="318" y="401"/>
                    </a:lnTo>
                    <a:lnTo>
                      <a:pt x="359" y="359"/>
                    </a:lnTo>
                    <a:lnTo>
                      <a:pt x="401" y="318"/>
                    </a:lnTo>
                    <a:lnTo>
                      <a:pt x="446" y="279"/>
                    </a:lnTo>
                    <a:lnTo>
                      <a:pt x="492" y="243"/>
                    </a:lnTo>
                    <a:lnTo>
                      <a:pt x="539" y="209"/>
                    </a:lnTo>
                    <a:lnTo>
                      <a:pt x="589" y="178"/>
                    </a:lnTo>
                    <a:lnTo>
                      <a:pt x="640" y="148"/>
                    </a:lnTo>
                    <a:lnTo>
                      <a:pt x="694" y="121"/>
                    </a:lnTo>
                    <a:lnTo>
                      <a:pt x="747" y="96"/>
                    </a:lnTo>
                    <a:lnTo>
                      <a:pt x="803" y="75"/>
                    </a:lnTo>
                    <a:lnTo>
                      <a:pt x="860" y="55"/>
                    </a:lnTo>
                    <a:lnTo>
                      <a:pt x="918" y="38"/>
                    </a:lnTo>
                    <a:lnTo>
                      <a:pt x="977" y="25"/>
                    </a:lnTo>
                    <a:lnTo>
                      <a:pt x="1038" y="14"/>
                    </a:lnTo>
                    <a:lnTo>
                      <a:pt x="1099" y="6"/>
                    </a:lnTo>
                    <a:lnTo>
                      <a:pt x="1161" y="2"/>
                    </a:lnTo>
                    <a:lnTo>
                      <a:pt x="1224" y="0"/>
                    </a:lnTo>
                    <a:close/>
                    <a:moveTo>
                      <a:pt x="784" y="814"/>
                    </a:moveTo>
                    <a:lnTo>
                      <a:pt x="1664" y="814"/>
                    </a:lnTo>
                    <a:lnTo>
                      <a:pt x="1673" y="815"/>
                    </a:lnTo>
                    <a:lnTo>
                      <a:pt x="1682" y="817"/>
                    </a:lnTo>
                    <a:lnTo>
                      <a:pt x="1689" y="821"/>
                    </a:lnTo>
                    <a:lnTo>
                      <a:pt x="1696" y="827"/>
                    </a:lnTo>
                    <a:lnTo>
                      <a:pt x="1703" y="834"/>
                    </a:lnTo>
                    <a:lnTo>
                      <a:pt x="1707" y="841"/>
                    </a:lnTo>
                    <a:lnTo>
                      <a:pt x="1709" y="850"/>
                    </a:lnTo>
                    <a:lnTo>
                      <a:pt x="1710" y="859"/>
                    </a:lnTo>
                    <a:lnTo>
                      <a:pt x="1710" y="1451"/>
                    </a:lnTo>
                    <a:lnTo>
                      <a:pt x="1709" y="1460"/>
                    </a:lnTo>
                    <a:lnTo>
                      <a:pt x="1707" y="1468"/>
                    </a:lnTo>
                    <a:lnTo>
                      <a:pt x="1703" y="1476"/>
                    </a:lnTo>
                    <a:lnTo>
                      <a:pt x="1696" y="1482"/>
                    </a:lnTo>
                    <a:lnTo>
                      <a:pt x="1689" y="1488"/>
                    </a:lnTo>
                    <a:lnTo>
                      <a:pt x="1682" y="1492"/>
                    </a:lnTo>
                    <a:lnTo>
                      <a:pt x="1673" y="1495"/>
                    </a:lnTo>
                    <a:lnTo>
                      <a:pt x="1664" y="1496"/>
                    </a:lnTo>
                    <a:lnTo>
                      <a:pt x="1347" y="1496"/>
                    </a:lnTo>
                    <a:lnTo>
                      <a:pt x="1347" y="1584"/>
                    </a:lnTo>
                    <a:lnTo>
                      <a:pt x="1422" y="1584"/>
                    </a:lnTo>
                    <a:lnTo>
                      <a:pt x="1429" y="1585"/>
                    </a:lnTo>
                    <a:lnTo>
                      <a:pt x="1435" y="1586"/>
                    </a:lnTo>
                    <a:lnTo>
                      <a:pt x="1441" y="1589"/>
                    </a:lnTo>
                    <a:lnTo>
                      <a:pt x="1446" y="1592"/>
                    </a:lnTo>
                    <a:lnTo>
                      <a:pt x="1450" y="1596"/>
                    </a:lnTo>
                    <a:lnTo>
                      <a:pt x="1454" y="1600"/>
                    </a:lnTo>
                    <a:lnTo>
                      <a:pt x="1456" y="1605"/>
                    </a:lnTo>
                    <a:lnTo>
                      <a:pt x="1456" y="1610"/>
                    </a:lnTo>
                    <a:lnTo>
                      <a:pt x="1456" y="1635"/>
                    </a:lnTo>
                    <a:lnTo>
                      <a:pt x="991" y="1635"/>
                    </a:lnTo>
                    <a:lnTo>
                      <a:pt x="991" y="1610"/>
                    </a:lnTo>
                    <a:lnTo>
                      <a:pt x="992" y="1605"/>
                    </a:lnTo>
                    <a:lnTo>
                      <a:pt x="994" y="1600"/>
                    </a:lnTo>
                    <a:lnTo>
                      <a:pt x="997" y="1596"/>
                    </a:lnTo>
                    <a:lnTo>
                      <a:pt x="1001" y="1592"/>
                    </a:lnTo>
                    <a:lnTo>
                      <a:pt x="1008" y="1589"/>
                    </a:lnTo>
                    <a:lnTo>
                      <a:pt x="1013" y="1586"/>
                    </a:lnTo>
                    <a:lnTo>
                      <a:pt x="1020" y="1585"/>
                    </a:lnTo>
                    <a:lnTo>
                      <a:pt x="1027" y="1584"/>
                    </a:lnTo>
                    <a:lnTo>
                      <a:pt x="1101" y="1584"/>
                    </a:lnTo>
                    <a:lnTo>
                      <a:pt x="1101" y="1496"/>
                    </a:lnTo>
                    <a:lnTo>
                      <a:pt x="784" y="1496"/>
                    </a:lnTo>
                    <a:lnTo>
                      <a:pt x="774" y="1495"/>
                    </a:lnTo>
                    <a:lnTo>
                      <a:pt x="766" y="1492"/>
                    </a:lnTo>
                    <a:lnTo>
                      <a:pt x="758" y="1488"/>
                    </a:lnTo>
                    <a:lnTo>
                      <a:pt x="752" y="1482"/>
                    </a:lnTo>
                    <a:lnTo>
                      <a:pt x="746" y="1476"/>
                    </a:lnTo>
                    <a:lnTo>
                      <a:pt x="742" y="1468"/>
                    </a:lnTo>
                    <a:lnTo>
                      <a:pt x="739" y="1460"/>
                    </a:lnTo>
                    <a:lnTo>
                      <a:pt x="738" y="1451"/>
                    </a:lnTo>
                    <a:lnTo>
                      <a:pt x="738" y="859"/>
                    </a:lnTo>
                    <a:lnTo>
                      <a:pt x="739" y="850"/>
                    </a:lnTo>
                    <a:lnTo>
                      <a:pt x="742" y="841"/>
                    </a:lnTo>
                    <a:lnTo>
                      <a:pt x="746" y="834"/>
                    </a:lnTo>
                    <a:lnTo>
                      <a:pt x="752" y="827"/>
                    </a:lnTo>
                    <a:lnTo>
                      <a:pt x="758" y="821"/>
                    </a:lnTo>
                    <a:lnTo>
                      <a:pt x="766" y="817"/>
                    </a:lnTo>
                    <a:lnTo>
                      <a:pt x="774" y="815"/>
                    </a:lnTo>
                    <a:lnTo>
                      <a:pt x="784" y="814"/>
                    </a:lnTo>
                    <a:close/>
                    <a:moveTo>
                      <a:pt x="788" y="872"/>
                    </a:moveTo>
                    <a:lnTo>
                      <a:pt x="1660" y="872"/>
                    </a:lnTo>
                    <a:lnTo>
                      <a:pt x="1660" y="1437"/>
                    </a:lnTo>
                    <a:lnTo>
                      <a:pt x="788" y="1437"/>
                    </a:lnTo>
                    <a:lnTo>
                      <a:pt x="788" y="872"/>
                    </a:lnTo>
                    <a:close/>
                    <a:moveTo>
                      <a:pt x="1224" y="387"/>
                    </a:moveTo>
                    <a:lnTo>
                      <a:pt x="1267" y="388"/>
                    </a:lnTo>
                    <a:lnTo>
                      <a:pt x="1310" y="391"/>
                    </a:lnTo>
                    <a:lnTo>
                      <a:pt x="1351" y="396"/>
                    </a:lnTo>
                    <a:lnTo>
                      <a:pt x="1393" y="403"/>
                    </a:lnTo>
                    <a:lnTo>
                      <a:pt x="1433" y="414"/>
                    </a:lnTo>
                    <a:lnTo>
                      <a:pt x="1474" y="425"/>
                    </a:lnTo>
                    <a:lnTo>
                      <a:pt x="1512" y="438"/>
                    </a:lnTo>
                    <a:lnTo>
                      <a:pt x="1550" y="453"/>
                    </a:lnTo>
                    <a:lnTo>
                      <a:pt x="1588" y="469"/>
                    </a:lnTo>
                    <a:lnTo>
                      <a:pt x="1624" y="488"/>
                    </a:lnTo>
                    <a:lnTo>
                      <a:pt x="1658" y="508"/>
                    </a:lnTo>
                    <a:lnTo>
                      <a:pt x="1692" y="530"/>
                    </a:lnTo>
                    <a:lnTo>
                      <a:pt x="1726" y="554"/>
                    </a:lnTo>
                    <a:lnTo>
                      <a:pt x="1757" y="578"/>
                    </a:lnTo>
                    <a:lnTo>
                      <a:pt x="1787" y="604"/>
                    </a:lnTo>
                    <a:lnTo>
                      <a:pt x="1817" y="632"/>
                    </a:lnTo>
                    <a:lnTo>
                      <a:pt x="1844" y="662"/>
                    </a:lnTo>
                    <a:lnTo>
                      <a:pt x="1870" y="692"/>
                    </a:lnTo>
                    <a:lnTo>
                      <a:pt x="1895" y="723"/>
                    </a:lnTo>
                    <a:lnTo>
                      <a:pt x="1918" y="757"/>
                    </a:lnTo>
                    <a:lnTo>
                      <a:pt x="1941" y="790"/>
                    </a:lnTo>
                    <a:lnTo>
                      <a:pt x="1961" y="825"/>
                    </a:lnTo>
                    <a:lnTo>
                      <a:pt x="1979" y="861"/>
                    </a:lnTo>
                    <a:lnTo>
                      <a:pt x="1996" y="899"/>
                    </a:lnTo>
                    <a:lnTo>
                      <a:pt x="2011" y="936"/>
                    </a:lnTo>
                    <a:lnTo>
                      <a:pt x="2024" y="975"/>
                    </a:lnTo>
                    <a:lnTo>
                      <a:pt x="2035" y="1015"/>
                    </a:lnTo>
                    <a:lnTo>
                      <a:pt x="2044" y="1056"/>
                    </a:lnTo>
                    <a:lnTo>
                      <a:pt x="2053" y="1096"/>
                    </a:lnTo>
                    <a:lnTo>
                      <a:pt x="2058" y="1139"/>
                    </a:lnTo>
                    <a:lnTo>
                      <a:pt x="2061" y="1181"/>
                    </a:lnTo>
                    <a:lnTo>
                      <a:pt x="2062" y="1225"/>
                    </a:lnTo>
                    <a:lnTo>
                      <a:pt x="2061" y="1268"/>
                    </a:lnTo>
                    <a:lnTo>
                      <a:pt x="2058" y="1310"/>
                    </a:lnTo>
                    <a:lnTo>
                      <a:pt x="2053" y="1352"/>
                    </a:lnTo>
                    <a:lnTo>
                      <a:pt x="2044" y="1393"/>
                    </a:lnTo>
                    <a:lnTo>
                      <a:pt x="2035" y="1433"/>
                    </a:lnTo>
                    <a:lnTo>
                      <a:pt x="2024" y="1474"/>
                    </a:lnTo>
                    <a:lnTo>
                      <a:pt x="2011" y="1512"/>
                    </a:lnTo>
                    <a:lnTo>
                      <a:pt x="1996" y="1550"/>
                    </a:lnTo>
                    <a:lnTo>
                      <a:pt x="1979" y="1588"/>
                    </a:lnTo>
                    <a:lnTo>
                      <a:pt x="1961" y="1623"/>
                    </a:lnTo>
                    <a:lnTo>
                      <a:pt x="1941" y="1658"/>
                    </a:lnTo>
                    <a:lnTo>
                      <a:pt x="1918" y="1693"/>
                    </a:lnTo>
                    <a:lnTo>
                      <a:pt x="1895" y="1725"/>
                    </a:lnTo>
                    <a:lnTo>
                      <a:pt x="1870" y="1757"/>
                    </a:lnTo>
                    <a:lnTo>
                      <a:pt x="1844" y="1787"/>
                    </a:lnTo>
                    <a:lnTo>
                      <a:pt x="1817" y="1817"/>
                    </a:lnTo>
                    <a:lnTo>
                      <a:pt x="1787" y="1844"/>
                    </a:lnTo>
                    <a:lnTo>
                      <a:pt x="1757" y="1870"/>
                    </a:lnTo>
                    <a:lnTo>
                      <a:pt x="1726" y="1895"/>
                    </a:lnTo>
                    <a:lnTo>
                      <a:pt x="1692" y="1919"/>
                    </a:lnTo>
                    <a:lnTo>
                      <a:pt x="1658" y="1941"/>
                    </a:lnTo>
                    <a:lnTo>
                      <a:pt x="1624" y="1961"/>
                    </a:lnTo>
                    <a:lnTo>
                      <a:pt x="1588" y="1979"/>
                    </a:lnTo>
                    <a:lnTo>
                      <a:pt x="1550" y="1996"/>
                    </a:lnTo>
                    <a:lnTo>
                      <a:pt x="1512" y="2011"/>
                    </a:lnTo>
                    <a:lnTo>
                      <a:pt x="1474" y="2024"/>
                    </a:lnTo>
                    <a:lnTo>
                      <a:pt x="1433" y="2036"/>
                    </a:lnTo>
                    <a:lnTo>
                      <a:pt x="1393" y="2045"/>
                    </a:lnTo>
                    <a:lnTo>
                      <a:pt x="1351" y="2053"/>
                    </a:lnTo>
                    <a:lnTo>
                      <a:pt x="1310" y="2058"/>
                    </a:lnTo>
                    <a:lnTo>
                      <a:pt x="1267" y="2061"/>
                    </a:lnTo>
                    <a:lnTo>
                      <a:pt x="1224" y="2062"/>
                    </a:lnTo>
                    <a:lnTo>
                      <a:pt x="1181" y="2061"/>
                    </a:lnTo>
                    <a:lnTo>
                      <a:pt x="1139" y="2058"/>
                    </a:lnTo>
                    <a:lnTo>
                      <a:pt x="1096" y="2053"/>
                    </a:lnTo>
                    <a:lnTo>
                      <a:pt x="1055" y="2045"/>
                    </a:lnTo>
                    <a:lnTo>
                      <a:pt x="1015" y="2036"/>
                    </a:lnTo>
                    <a:lnTo>
                      <a:pt x="975" y="2024"/>
                    </a:lnTo>
                    <a:lnTo>
                      <a:pt x="936" y="2011"/>
                    </a:lnTo>
                    <a:lnTo>
                      <a:pt x="899" y="1996"/>
                    </a:lnTo>
                    <a:lnTo>
                      <a:pt x="861" y="1979"/>
                    </a:lnTo>
                    <a:lnTo>
                      <a:pt x="825" y="1961"/>
                    </a:lnTo>
                    <a:lnTo>
                      <a:pt x="790" y="1941"/>
                    </a:lnTo>
                    <a:lnTo>
                      <a:pt x="756" y="1919"/>
                    </a:lnTo>
                    <a:lnTo>
                      <a:pt x="723" y="1895"/>
                    </a:lnTo>
                    <a:lnTo>
                      <a:pt x="692" y="1870"/>
                    </a:lnTo>
                    <a:lnTo>
                      <a:pt x="662" y="1844"/>
                    </a:lnTo>
                    <a:lnTo>
                      <a:pt x="632" y="1817"/>
                    </a:lnTo>
                    <a:lnTo>
                      <a:pt x="604" y="1787"/>
                    </a:lnTo>
                    <a:lnTo>
                      <a:pt x="578" y="1757"/>
                    </a:lnTo>
                    <a:lnTo>
                      <a:pt x="553" y="1725"/>
                    </a:lnTo>
                    <a:lnTo>
                      <a:pt x="529" y="1693"/>
                    </a:lnTo>
                    <a:lnTo>
                      <a:pt x="508" y="1658"/>
                    </a:lnTo>
                    <a:lnTo>
                      <a:pt x="488" y="1623"/>
                    </a:lnTo>
                    <a:lnTo>
                      <a:pt x="469" y="1588"/>
                    </a:lnTo>
                    <a:lnTo>
                      <a:pt x="453" y="1550"/>
                    </a:lnTo>
                    <a:lnTo>
                      <a:pt x="438" y="1512"/>
                    </a:lnTo>
                    <a:lnTo>
                      <a:pt x="424" y="1474"/>
                    </a:lnTo>
                    <a:lnTo>
                      <a:pt x="413" y="1433"/>
                    </a:lnTo>
                    <a:lnTo>
                      <a:pt x="403" y="1393"/>
                    </a:lnTo>
                    <a:lnTo>
                      <a:pt x="396" y="1352"/>
                    </a:lnTo>
                    <a:lnTo>
                      <a:pt x="391" y="1310"/>
                    </a:lnTo>
                    <a:lnTo>
                      <a:pt x="388" y="1268"/>
                    </a:lnTo>
                    <a:lnTo>
                      <a:pt x="386" y="1225"/>
                    </a:lnTo>
                    <a:lnTo>
                      <a:pt x="388" y="1181"/>
                    </a:lnTo>
                    <a:lnTo>
                      <a:pt x="391" y="1139"/>
                    </a:lnTo>
                    <a:lnTo>
                      <a:pt x="396" y="1096"/>
                    </a:lnTo>
                    <a:lnTo>
                      <a:pt x="403" y="1056"/>
                    </a:lnTo>
                    <a:lnTo>
                      <a:pt x="413" y="1015"/>
                    </a:lnTo>
                    <a:lnTo>
                      <a:pt x="424" y="975"/>
                    </a:lnTo>
                    <a:lnTo>
                      <a:pt x="438" y="936"/>
                    </a:lnTo>
                    <a:lnTo>
                      <a:pt x="453" y="899"/>
                    </a:lnTo>
                    <a:lnTo>
                      <a:pt x="469" y="861"/>
                    </a:lnTo>
                    <a:lnTo>
                      <a:pt x="488" y="825"/>
                    </a:lnTo>
                    <a:lnTo>
                      <a:pt x="508" y="790"/>
                    </a:lnTo>
                    <a:lnTo>
                      <a:pt x="529" y="757"/>
                    </a:lnTo>
                    <a:lnTo>
                      <a:pt x="553" y="723"/>
                    </a:lnTo>
                    <a:lnTo>
                      <a:pt x="578" y="692"/>
                    </a:lnTo>
                    <a:lnTo>
                      <a:pt x="604" y="662"/>
                    </a:lnTo>
                    <a:lnTo>
                      <a:pt x="632" y="632"/>
                    </a:lnTo>
                    <a:lnTo>
                      <a:pt x="662" y="604"/>
                    </a:lnTo>
                    <a:lnTo>
                      <a:pt x="692" y="578"/>
                    </a:lnTo>
                    <a:lnTo>
                      <a:pt x="723" y="554"/>
                    </a:lnTo>
                    <a:lnTo>
                      <a:pt x="756" y="530"/>
                    </a:lnTo>
                    <a:lnTo>
                      <a:pt x="790" y="508"/>
                    </a:lnTo>
                    <a:lnTo>
                      <a:pt x="825" y="488"/>
                    </a:lnTo>
                    <a:lnTo>
                      <a:pt x="861" y="469"/>
                    </a:lnTo>
                    <a:lnTo>
                      <a:pt x="899" y="453"/>
                    </a:lnTo>
                    <a:lnTo>
                      <a:pt x="936" y="438"/>
                    </a:lnTo>
                    <a:lnTo>
                      <a:pt x="975" y="425"/>
                    </a:lnTo>
                    <a:lnTo>
                      <a:pt x="1015" y="414"/>
                    </a:lnTo>
                    <a:lnTo>
                      <a:pt x="1055" y="403"/>
                    </a:lnTo>
                    <a:lnTo>
                      <a:pt x="1096" y="396"/>
                    </a:lnTo>
                    <a:lnTo>
                      <a:pt x="1139" y="391"/>
                    </a:lnTo>
                    <a:lnTo>
                      <a:pt x="1181" y="388"/>
                    </a:lnTo>
                    <a:lnTo>
                      <a:pt x="1224" y="387"/>
                    </a:lnTo>
                    <a:close/>
                  </a:path>
                </a:pathLst>
              </a:custGeom>
              <a:solidFill>
                <a:srgbClr val="4472C4">
                  <a:alpha val="100000"/>
                </a:srgbClr>
              </a:solidFill>
              <a:ln w="9525">
                <a:noFill/>
              </a:ln>
            </p:spPr>
            <p:txBody>
              <a:bodyPr/>
              <a:p>
                <a:endParaRPr lang="zh-CN" altLang="en-US"/>
              </a:p>
            </p:txBody>
          </p:sp>
        </p:grpSp>
      </p:gr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1507"/>
                                        </p:tgtEl>
                                        <p:attrNameLst>
                                          <p:attrName>style.visibility</p:attrName>
                                        </p:attrNameLst>
                                      </p:cBhvr>
                                      <p:to>
                                        <p:strVal val="visible"/>
                                      </p:to>
                                    </p:set>
                                    <p:anim calcmode="lin" valueType="num">
                                      <p:cBhvr additive="base">
                                        <p:cTn id="7" dur="500" fill="hold"/>
                                        <p:tgtEl>
                                          <p:spTgt spid="21507"/>
                                        </p:tgtEl>
                                        <p:attrNameLst>
                                          <p:attrName>ppt_x</p:attrName>
                                        </p:attrNameLst>
                                      </p:cBhvr>
                                      <p:tavLst>
                                        <p:tav tm="0">
                                          <p:val>
                                            <p:strVal val="1+#ppt_w/2"/>
                                          </p:val>
                                        </p:tav>
                                        <p:tav tm="100000">
                                          <p:val>
                                            <p:strVal val="#ppt_x"/>
                                          </p:val>
                                        </p:tav>
                                      </p:tavLst>
                                    </p:anim>
                                    <p:anim calcmode="lin" valueType="num">
                                      <p:cBhvr additive="base">
                                        <p:cTn id="8" dur="500" fill="hold"/>
                                        <p:tgtEl>
                                          <p:spTgt spid="2150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1506"/>
                                        </p:tgtEl>
                                        <p:attrNameLst>
                                          <p:attrName>style.visibility</p:attrName>
                                        </p:attrNameLst>
                                      </p:cBhvr>
                                      <p:to>
                                        <p:strVal val="visible"/>
                                      </p:to>
                                    </p:set>
                                    <p:animEffect transition="in" filter="fade">
                                      <p:cBhvr>
                                        <p:cTn id="12" dur="1500"/>
                                        <p:tgtEl>
                                          <p:spTgt spid="21506"/>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1508"/>
                                        </p:tgtEl>
                                        <p:attrNameLst>
                                          <p:attrName>style.visibility</p:attrName>
                                        </p:attrNameLst>
                                      </p:cBhvr>
                                      <p:to>
                                        <p:strVal val="visible"/>
                                      </p:to>
                                    </p:set>
                                    <p:animEffect transition="in" filter="fade">
                                      <p:cBhvr>
                                        <p:cTn id="15" dur="1000"/>
                                        <p:tgtEl>
                                          <p:spTgt spid="21508"/>
                                        </p:tgtEl>
                                      </p:cBhvr>
                                    </p:animEffect>
                                    <p:anim calcmode="lin" valueType="num">
                                      <p:cBhvr>
                                        <p:cTn id="16" dur="1000" fill="hold"/>
                                        <p:tgtEl>
                                          <p:spTgt spid="21508"/>
                                        </p:tgtEl>
                                        <p:attrNameLst>
                                          <p:attrName>ppt_x</p:attrName>
                                        </p:attrNameLst>
                                      </p:cBhvr>
                                      <p:tavLst>
                                        <p:tav tm="0">
                                          <p:val>
                                            <p:strVal val="#ppt_x"/>
                                          </p:val>
                                        </p:tav>
                                        <p:tav tm="100000">
                                          <p:val>
                                            <p:strVal val="#ppt_x"/>
                                          </p:val>
                                        </p:tav>
                                      </p:tavLst>
                                    </p:anim>
                                    <p:anim calcmode="lin" valueType="num">
                                      <p:cBhvr>
                                        <p:cTn id="17" dur="1000" fill="hold"/>
                                        <p:tgtEl>
                                          <p:spTgt spid="21508"/>
                                        </p:tgtEl>
                                        <p:attrNameLst>
                                          <p:attrName>ppt_y</p:attrName>
                                        </p:attrNameLst>
                                      </p:cBhvr>
                                      <p:tavLst>
                                        <p:tav tm="0">
                                          <p:val>
                                            <p:strVal val="#ppt_y+.1"/>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21509"/>
                                        </p:tgtEl>
                                        <p:attrNameLst>
                                          <p:attrName>style.visibility</p:attrName>
                                        </p:attrNameLst>
                                      </p:cBhvr>
                                      <p:to>
                                        <p:strVal val="visible"/>
                                      </p:to>
                                    </p:set>
                                    <p:anim calcmode="lin" valueType="num">
                                      <p:cBhvr additive="base">
                                        <p:cTn id="20" dur="500" fill="hold"/>
                                        <p:tgtEl>
                                          <p:spTgt spid="21509"/>
                                        </p:tgtEl>
                                        <p:attrNameLst>
                                          <p:attrName>ppt_x</p:attrName>
                                        </p:attrNameLst>
                                      </p:cBhvr>
                                      <p:tavLst>
                                        <p:tav tm="0">
                                          <p:val>
                                            <p:strVal val="0-#ppt_w/2"/>
                                          </p:val>
                                        </p:tav>
                                        <p:tav tm="100000">
                                          <p:val>
                                            <p:strVal val="#ppt_x"/>
                                          </p:val>
                                        </p:tav>
                                      </p:tavLst>
                                    </p:anim>
                                    <p:anim calcmode="lin" valueType="num">
                                      <p:cBhvr additive="base">
                                        <p:cTn id="21" dur="500" fill="hold"/>
                                        <p:tgtEl>
                                          <p:spTgt spid="215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530" name="Picture 2"/>
          <p:cNvPicPr>
            <a:picLocks noChangeAspect="1"/>
          </p:cNvPicPr>
          <p:nvPr/>
        </p:nvPicPr>
        <p:blipFill>
          <a:blip r:embed="rId1"/>
          <a:srcRect b="12318"/>
          <a:stretch>
            <a:fillRect/>
          </a:stretch>
        </p:blipFill>
        <p:spPr>
          <a:xfrm>
            <a:off x="-68580" y="0"/>
            <a:ext cx="12235180" cy="6858000"/>
          </a:xfrm>
          <a:prstGeom prst="rect">
            <a:avLst/>
          </a:prstGeom>
          <a:noFill/>
          <a:ln w="9525">
            <a:noFill/>
          </a:ln>
        </p:spPr>
      </p:pic>
      <p:sp>
        <p:nvSpPr>
          <p:cNvPr id="22531" name="矩形 1"/>
          <p:cNvSpPr/>
          <p:nvPr/>
        </p:nvSpPr>
        <p:spPr>
          <a:xfrm>
            <a:off x="6558280" y="-12700"/>
            <a:ext cx="5640070" cy="6883400"/>
          </a:xfrm>
          <a:custGeom>
            <a:avLst/>
            <a:gdLst/>
            <a:ahLst/>
            <a:cxnLst>
              <a:cxn ang="0">
                <a:pos x="0" y="0"/>
              </a:cxn>
              <a:cxn ang="0">
                <a:pos x="4114800" y="0"/>
              </a:cxn>
              <a:cxn ang="0">
                <a:pos x="4114800" y="6884988"/>
              </a:cxn>
              <a:cxn ang="0">
                <a:pos x="668310" y="6884988"/>
              </a:cxn>
              <a:cxn ang="0">
                <a:pos x="0" y="0"/>
              </a:cxn>
            </a:cxnLst>
            <a:pathLst>
              <a:path w="3923928" h="5143500">
                <a:moveTo>
                  <a:pt x="0" y="0"/>
                </a:moveTo>
                <a:lnTo>
                  <a:pt x="3923928" y="0"/>
                </a:lnTo>
                <a:lnTo>
                  <a:pt x="3923928" y="5143500"/>
                </a:lnTo>
                <a:lnTo>
                  <a:pt x="637309" y="5143500"/>
                </a:lnTo>
                <a:lnTo>
                  <a:pt x="0" y="0"/>
                </a:lnTo>
                <a:close/>
              </a:path>
            </a:pathLst>
          </a:custGeom>
          <a:solidFill>
            <a:srgbClr val="4472C4">
              <a:alpha val="100000"/>
            </a:srgbClr>
          </a:solidFill>
          <a:ln w="9525">
            <a:noFill/>
          </a:ln>
          <a:effectLst>
            <a:outerShdw dist="38100" dir="8100000" algn="ctr" rotWithShape="0">
              <a:srgbClr val="000000">
                <a:alpha val="65999"/>
              </a:srgbClr>
            </a:outerShdw>
          </a:effectLst>
        </p:spPr>
        <p:txBody>
          <a:bodyPr/>
          <a:p>
            <a:endParaRPr lang="zh-CN" altLang="en-US"/>
          </a:p>
        </p:txBody>
      </p:sp>
      <p:sp>
        <p:nvSpPr>
          <p:cNvPr id="22532" name="TextBox 4"/>
          <p:cNvSpPr txBox="1"/>
          <p:nvPr/>
        </p:nvSpPr>
        <p:spPr>
          <a:xfrm>
            <a:off x="7454265" y="1510030"/>
            <a:ext cx="4502785" cy="2861310"/>
          </a:xfrm>
          <a:prstGeom prst="rect">
            <a:avLst/>
          </a:prstGeom>
          <a:noFill/>
          <a:ln w="9525">
            <a:noFill/>
          </a:ln>
        </p:spPr>
        <p:txBody>
          <a:bodyPr wrap="square">
            <a:spAutoFit/>
          </a:bodyPr>
          <a:p>
            <a:pPr algn="just">
              <a:lnSpc>
                <a:spcPct val="150000"/>
              </a:lnSpc>
            </a:pPr>
            <a:r>
              <a:rPr lang="zh-CN" altLang="en-US" sz="2400" dirty="0">
                <a:solidFill>
                  <a:schemeClr val="bg1"/>
                </a:solidFill>
                <a:latin typeface="微软雅黑" panose="020B0503020204020204" pitchFamily="34" charset="-122"/>
                <a:ea typeface="微软雅黑" panose="020B0503020204020204" pitchFamily="34" charset="-122"/>
              </a:rPr>
              <a:t>学习完本模块的内容后，学生应能够掌握工业机器人的控制系统的结构和特点，了解控制系统的工作原理，学会在工业机器人中应用控制系统。</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nvGrpSpPr>
          <p:cNvPr id="22533" name="组合 22532"/>
          <p:cNvGrpSpPr/>
          <p:nvPr/>
        </p:nvGrpSpPr>
        <p:grpSpPr>
          <a:xfrm rot="10800000">
            <a:off x="5067935" y="671513"/>
            <a:ext cx="2511425" cy="863600"/>
            <a:chOff x="0" y="0"/>
            <a:chExt cx="1883877" cy="648000"/>
          </a:xfrm>
        </p:grpSpPr>
        <p:sp>
          <p:nvSpPr>
            <p:cNvPr id="22534" name="矩形 9"/>
            <p:cNvSpPr/>
            <p:nvPr/>
          </p:nvSpPr>
          <p:spPr>
            <a:xfrm>
              <a:off x="425123" y="82192"/>
              <a:ext cx="1458754" cy="488382"/>
            </a:xfrm>
            <a:custGeom>
              <a:avLst/>
              <a:gdLst/>
              <a:ahLst/>
              <a:cxnLst/>
              <a:pathLst>
                <a:path w="144016" h="869444">
                  <a:moveTo>
                    <a:pt x="0" y="0"/>
                  </a:moveTo>
                  <a:lnTo>
                    <a:pt x="144016" y="0"/>
                  </a:lnTo>
                  <a:lnTo>
                    <a:pt x="144016" y="869444"/>
                  </a:lnTo>
                  <a:lnTo>
                    <a:pt x="0" y="869444"/>
                  </a:lnTo>
                  <a:close/>
                </a:path>
              </a:pathLst>
            </a:custGeom>
            <a:solidFill>
              <a:srgbClr val="4472C4">
                <a:alpha val="100000"/>
              </a:srgbClr>
            </a:solidFill>
            <a:ln w="9525">
              <a:noFill/>
            </a:ln>
          </p:spPr>
          <p:txBody>
            <a:bodyPr/>
            <a:p>
              <a:endParaRPr lang="zh-CN" altLang="en-US"/>
            </a:p>
          </p:txBody>
        </p:sp>
        <p:sp>
          <p:nvSpPr>
            <p:cNvPr id="22535" name="矩形 13"/>
            <p:cNvSpPr/>
            <p:nvPr/>
          </p:nvSpPr>
          <p:spPr>
            <a:xfrm rot="10800000">
              <a:off x="723468" y="180745"/>
              <a:ext cx="1051732" cy="345441"/>
            </a:xfrm>
            <a:prstGeom prst="rect">
              <a:avLst/>
            </a:prstGeom>
            <a:noFill/>
            <a:ln w="9525">
              <a:noFill/>
            </a:ln>
          </p:spPr>
          <p:txBody>
            <a:bodyPr wrap="none">
              <a:spAutoFit/>
            </a:bodyPr>
            <a:p>
              <a:r>
                <a:rPr lang="zh-CN" altLang="en-US" sz="2400" dirty="0">
                  <a:solidFill>
                    <a:schemeClr val="bg1"/>
                  </a:solidFill>
                  <a:latin typeface="黑体" panose="02010609060101010101" charset="-122"/>
                  <a:ea typeface="黑体" panose="02010609060101010101" charset="-122"/>
                </a:rPr>
                <a:t>学习要求</a:t>
              </a:r>
              <a:endParaRPr lang="zh-CN" altLang="en-US" sz="2400" dirty="0">
                <a:solidFill>
                  <a:schemeClr val="bg1"/>
                </a:solidFill>
                <a:latin typeface="黑体" panose="02010609060101010101" charset="-122"/>
                <a:ea typeface="黑体" panose="02010609060101010101" charset="-122"/>
              </a:endParaRPr>
            </a:p>
          </p:txBody>
        </p:sp>
        <p:grpSp>
          <p:nvGrpSpPr>
            <p:cNvPr id="22536" name="组合 22535"/>
            <p:cNvGrpSpPr>
              <a:grpSpLocks noChangeAspect="1"/>
            </p:cNvGrpSpPr>
            <p:nvPr/>
          </p:nvGrpSpPr>
          <p:grpSpPr>
            <a:xfrm>
              <a:off x="0" y="0"/>
              <a:ext cx="648000" cy="648000"/>
              <a:chOff x="0" y="0"/>
              <a:chExt cx="648000" cy="648000"/>
            </a:xfrm>
          </p:grpSpPr>
          <p:sp>
            <p:nvSpPr>
              <p:cNvPr id="22537" name="椭圆 15"/>
              <p:cNvSpPr>
                <a:spLocks noChangeAspect="1"/>
              </p:cNvSpPr>
              <p:nvPr/>
            </p:nvSpPr>
            <p:spPr>
              <a:xfrm>
                <a:off x="0" y="2382"/>
                <a:ext cx="647806" cy="648000"/>
              </a:xfrm>
              <a:prstGeom prst="ellipse">
                <a:avLst/>
              </a:prstGeom>
              <a:solidFill>
                <a:schemeClr val="bg1"/>
              </a:solidFill>
              <a:ln w="9525">
                <a:noFill/>
              </a:ln>
            </p:spPr>
            <p:txBody>
              <a:bodyPr anchor="ctr"/>
              <a:p>
                <a:pPr algn="ctr"/>
                <a:endParaRPr lang="zh-CN" altLang="en-US" sz="2400" dirty="0">
                  <a:solidFill>
                    <a:srgbClr val="FFFFFF"/>
                  </a:solidFill>
                  <a:latin typeface="Calibri" panose="020F0502020204030204" charset="0"/>
                </a:endParaRPr>
              </a:p>
            </p:txBody>
          </p:sp>
          <p:sp>
            <p:nvSpPr>
              <p:cNvPr id="22538" name="Freeform 5"/>
              <p:cNvSpPr>
                <a:spLocks noChangeAspect="1" noEditPoints="1"/>
              </p:cNvSpPr>
              <p:nvPr/>
            </p:nvSpPr>
            <p:spPr>
              <a:xfrm rot="10800000">
                <a:off x="22644" y="22644"/>
                <a:ext cx="602712" cy="602712"/>
              </a:xfrm>
              <a:custGeom>
                <a:avLst/>
                <a:gdLst>
                  <a:gd name="txL" fmla="*/ 0 w 2449"/>
                  <a:gd name="txT" fmla="*/ 0 h 2449"/>
                  <a:gd name="txR" fmla="*/ 2449 w 2449"/>
                  <a:gd name="txB" fmla="*/ 2449 h 2449"/>
                </a:gdLst>
                <a:ahLst/>
                <a:cxnLst>
                  <a:cxn ang="0">
                    <a:pos x="2147483647" y="566430185"/>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1103060962" y="2147483647"/>
                  </a:cxn>
                  <a:cxn ang="0">
                    <a:pos x="29799416" y="2147483647"/>
                  </a:cxn>
                  <a:cxn ang="0">
                    <a:pos x="566430185" y="2147483647"/>
                  </a:cxn>
                  <a:cxn ang="0">
                    <a:pos x="2147483647" y="2147483647"/>
                  </a:cxn>
                  <a:cxn ang="0">
                    <a:pos x="2147483647" y="2147483647"/>
                  </a:cxn>
                  <a:cxn ang="0">
                    <a:pos x="2147483647" y="1803648780"/>
                  </a:cxn>
                  <a:cxn ang="0">
                    <a:pos x="2147483647" y="208656215"/>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2449" h="2449">
                    <a:moveTo>
                      <a:pt x="1224" y="0"/>
                    </a:moveTo>
                    <a:lnTo>
                      <a:pt x="1287" y="2"/>
                    </a:lnTo>
                    <a:lnTo>
                      <a:pt x="1349" y="6"/>
                    </a:lnTo>
                    <a:lnTo>
                      <a:pt x="1411" y="14"/>
                    </a:lnTo>
                    <a:lnTo>
                      <a:pt x="1471" y="25"/>
                    </a:lnTo>
                    <a:lnTo>
                      <a:pt x="1530" y="38"/>
                    </a:lnTo>
                    <a:lnTo>
                      <a:pt x="1589" y="55"/>
                    </a:lnTo>
                    <a:lnTo>
                      <a:pt x="1645" y="75"/>
                    </a:lnTo>
                    <a:lnTo>
                      <a:pt x="1701" y="96"/>
                    </a:lnTo>
                    <a:lnTo>
                      <a:pt x="1755" y="121"/>
                    </a:lnTo>
                    <a:lnTo>
                      <a:pt x="1807" y="148"/>
                    </a:lnTo>
                    <a:lnTo>
                      <a:pt x="1859" y="178"/>
                    </a:lnTo>
                    <a:lnTo>
                      <a:pt x="1908" y="209"/>
                    </a:lnTo>
                    <a:lnTo>
                      <a:pt x="1957" y="243"/>
                    </a:lnTo>
                    <a:lnTo>
                      <a:pt x="2003" y="279"/>
                    </a:lnTo>
                    <a:lnTo>
                      <a:pt x="2048" y="318"/>
                    </a:lnTo>
                    <a:lnTo>
                      <a:pt x="2090" y="359"/>
                    </a:lnTo>
                    <a:lnTo>
                      <a:pt x="2130" y="401"/>
                    </a:lnTo>
                    <a:lnTo>
                      <a:pt x="2169" y="446"/>
                    </a:lnTo>
                    <a:lnTo>
                      <a:pt x="2205" y="492"/>
                    </a:lnTo>
                    <a:lnTo>
                      <a:pt x="2239" y="540"/>
                    </a:lnTo>
                    <a:lnTo>
                      <a:pt x="2271" y="590"/>
                    </a:lnTo>
                    <a:lnTo>
                      <a:pt x="2301" y="641"/>
                    </a:lnTo>
                    <a:lnTo>
                      <a:pt x="2328" y="694"/>
                    </a:lnTo>
                    <a:lnTo>
                      <a:pt x="2352" y="747"/>
                    </a:lnTo>
                    <a:lnTo>
                      <a:pt x="2374" y="804"/>
                    </a:lnTo>
                    <a:lnTo>
                      <a:pt x="2394" y="860"/>
                    </a:lnTo>
                    <a:lnTo>
                      <a:pt x="2410" y="919"/>
                    </a:lnTo>
                    <a:lnTo>
                      <a:pt x="2424" y="977"/>
                    </a:lnTo>
                    <a:lnTo>
                      <a:pt x="2435" y="1038"/>
                    </a:lnTo>
                    <a:lnTo>
                      <a:pt x="2442" y="1100"/>
                    </a:lnTo>
                    <a:lnTo>
                      <a:pt x="2447" y="1161"/>
                    </a:lnTo>
                    <a:lnTo>
                      <a:pt x="2449" y="1225"/>
                    </a:lnTo>
                    <a:lnTo>
                      <a:pt x="2447" y="1287"/>
                    </a:lnTo>
                    <a:lnTo>
                      <a:pt x="2442" y="1350"/>
                    </a:lnTo>
                    <a:lnTo>
                      <a:pt x="2435" y="1411"/>
                    </a:lnTo>
                    <a:lnTo>
                      <a:pt x="2424" y="1471"/>
                    </a:lnTo>
                    <a:lnTo>
                      <a:pt x="2410" y="1530"/>
                    </a:lnTo>
                    <a:lnTo>
                      <a:pt x="2394" y="1589"/>
                    </a:lnTo>
                    <a:lnTo>
                      <a:pt x="2374" y="1645"/>
                    </a:lnTo>
                    <a:lnTo>
                      <a:pt x="2352" y="1701"/>
                    </a:lnTo>
                    <a:lnTo>
                      <a:pt x="2328" y="1755"/>
                    </a:lnTo>
                    <a:lnTo>
                      <a:pt x="2301" y="1808"/>
                    </a:lnTo>
                    <a:lnTo>
                      <a:pt x="2271" y="1859"/>
                    </a:lnTo>
                    <a:lnTo>
                      <a:pt x="2239" y="1908"/>
                    </a:lnTo>
                    <a:lnTo>
                      <a:pt x="2205" y="1957"/>
                    </a:lnTo>
                    <a:lnTo>
                      <a:pt x="2169" y="2003"/>
                    </a:lnTo>
                    <a:lnTo>
                      <a:pt x="2130" y="2048"/>
                    </a:lnTo>
                    <a:lnTo>
                      <a:pt x="2090" y="2090"/>
                    </a:lnTo>
                    <a:lnTo>
                      <a:pt x="2048" y="2130"/>
                    </a:lnTo>
                    <a:lnTo>
                      <a:pt x="2003" y="2169"/>
                    </a:lnTo>
                    <a:lnTo>
                      <a:pt x="1957" y="2205"/>
                    </a:lnTo>
                    <a:lnTo>
                      <a:pt x="1908" y="2239"/>
                    </a:lnTo>
                    <a:lnTo>
                      <a:pt x="1859" y="2272"/>
                    </a:lnTo>
                    <a:lnTo>
                      <a:pt x="1807" y="2301"/>
                    </a:lnTo>
                    <a:lnTo>
                      <a:pt x="1755" y="2328"/>
                    </a:lnTo>
                    <a:lnTo>
                      <a:pt x="1701" y="2352"/>
                    </a:lnTo>
                    <a:lnTo>
                      <a:pt x="1645" y="2375"/>
                    </a:lnTo>
                    <a:lnTo>
                      <a:pt x="1589" y="2394"/>
                    </a:lnTo>
                    <a:lnTo>
                      <a:pt x="1530" y="2410"/>
                    </a:lnTo>
                    <a:lnTo>
                      <a:pt x="1471" y="2424"/>
                    </a:lnTo>
                    <a:lnTo>
                      <a:pt x="1411" y="2435"/>
                    </a:lnTo>
                    <a:lnTo>
                      <a:pt x="1349" y="2442"/>
                    </a:lnTo>
                    <a:lnTo>
                      <a:pt x="1287" y="2447"/>
                    </a:lnTo>
                    <a:lnTo>
                      <a:pt x="1224" y="2449"/>
                    </a:lnTo>
                    <a:lnTo>
                      <a:pt x="1161" y="2447"/>
                    </a:lnTo>
                    <a:lnTo>
                      <a:pt x="1099" y="2442"/>
                    </a:lnTo>
                    <a:lnTo>
                      <a:pt x="1038" y="2435"/>
                    </a:lnTo>
                    <a:lnTo>
                      <a:pt x="977" y="2424"/>
                    </a:lnTo>
                    <a:lnTo>
                      <a:pt x="918" y="2410"/>
                    </a:lnTo>
                    <a:lnTo>
                      <a:pt x="860" y="2394"/>
                    </a:lnTo>
                    <a:lnTo>
                      <a:pt x="803" y="2375"/>
                    </a:lnTo>
                    <a:lnTo>
                      <a:pt x="747" y="2352"/>
                    </a:lnTo>
                    <a:lnTo>
                      <a:pt x="694" y="2328"/>
                    </a:lnTo>
                    <a:lnTo>
                      <a:pt x="640" y="2301"/>
                    </a:lnTo>
                    <a:lnTo>
                      <a:pt x="589" y="2272"/>
                    </a:lnTo>
                    <a:lnTo>
                      <a:pt x="539" y="2239"/>
                    </a:lnTo>
                    <a:lnTo>
                      <a:pt x="492" y="2205"/>
                    </a:lnTo>
                    <a:lnTo>
                      <a:pt x="446" y="2169"/>
                    </a:lnTo>
                    <a:lnTo>
                      <a:pt x="401" y="2130"/>
                    </a:lnTo>
                    <a:lnTo>
                      <a:pt x="359" y="2090"/>
                    </a:lnTo>
                    <a:lnTo>
                      <a:pt x="318" y="2048"/>
                    </a:lnTo>
                    <a:lnTo>
                      <a:pt x="279" y="2003"/>
                    </a:lnTo>
                    <a:lnTo>
                      <a:pt x="243" y="1957"/>
                    </a:lnTo>
                    <a:lnTo>
                      <a:pt x="209" y="1908"/>
                    </a:lnTo>
                    <a:lnTo>
                      <a:pt x="177" y="1859"/>
                    </a:lnTo>
                    <a:lnTo>
                      <a:pt x="147" y="1808"/>
                    </a:lnTo>
                    <a:lnTo>
                      <a:pt x="121" y="1755"/>
                    </a:lnTo>
                    <a:lnTo>
                      <a:pt x="96" y="1701"/>
                    </a:lnTo>
                    <a:lnTo>
                      <a:pt x="74" y="1645"/>
                    </a:lnTo>
                    <a:lnTo>
                      <a:pt x="55" y="1589"/>
                    </a:lnTo>
                    <a:lnTo>
                      <a:pt x="38" y="1530"/>
                    </a:lnTo>
                    <a:lnTo>
                      <a:pt x="25" y="1471"/>
                    </a:lnTo>
                    <a:lnTo>
                      <a:pt x="14" y="1411"/>
                    </a:lnTo>
                    <a:lnTo>
                      <a:pt x="6" y="1350"/>
                    </a:lnTo>
                    <a:lnTo>
                      <a:pt x="2" y="1287"/>
                    </a:lnTo>
                    <a:lnTo>
                      <a:pt x="0" y="1225"/>
                    </a:lnTo>
                    <a:lnTo>
                      <a:pt x="2" y="1161"/>
                    </a:lnTo>
                    <a:lnTo>
                      <a:pt x="6" y="1100"/>
                    </a:lnTo>
                    <a:lnTo>
                      <a:pt x="14" y="1038"/>
                    </a:lnTo>
                    <a:lnTo>
                      <a:pt x="25" y="977"/>
                    </a:lnTo>
                    <a:lnTo>
                      <a:pt x="38" y="919"/>
                    </a:lnTo>
                    <a:lnTo>
                      <a:pt x="55" y="860"/>
                    </a:lnTo>
                    <a:lnTo>
                      <a:pt x="74" y="804"/>
                    </a:lnTo>
                    <a:lnTo>
                      <a:pt x="96" y="747"/>
                    </a:lnTo>
                    <a:lnTo>
                      <a:pt x="121" y="694"/>
                    </a:lnTo>
                    <a:lnTo>
                      <a:pt x="147" y="641"/>
                    </a:lnTo>
                    <a:lnTo>
                      <a:pt x="177" y="590"/>
                    </a:lnTo>
                    <a:lnTo>
                      <a:pt x="209" y="540"/>
                    </a:lnTo>
                    <a:lnTo>
                      <a:pt x="243" y="492"/>
                    </a:lnTo>
                    <a:lnTo>
                      <a:pt x="279" y="446"/>
                    </a:lnTo>
                    <a:lnTo>
                      <a:pt x="318" y="401"/>
                    </a:lnTo>
                    <a:lnTo>
                      <a:pt x="359" y="359"/>
                    </a:lnTo>
                    <a:lnTo>
                      <a:pt x="401" y="318"/>
                    </a:lnTo>
                    <a:lnTo>
                      <a:pt x="446" y="279"/>
                    </a:lnTo>
                    <a:lnTo>
                      <a:pt x="492" y="243"/>
                    </a:lnTo>
                    <a:lnTo>
                      <a:pt x="539" y="209"/>
                    </a:lnTo>
                    <a:lnTo>
                      <a:pt x="589" y="178"/>
                    </a:lnTo>
                    <a:lnTo>
                      <a:pt x="640" y="148"/>
                    </a:lnTo>
                    <a:lnTo>
                      <a:pt x="694" y="121"/>
                    </a:lnTo>
                    <a:lnTo>
                      <a:pt x="747" y="96"/>
                    </a:lnTo>
                    <a:lnTo>
                      <a:pt x="803" y="75"/>
                    </a:lnTo>
                    <a:lnTo>
                      <a:pt x="860" y="55"/>
                    </a:lnTo>
                    <a:lnTo>
                      <a:pt x="918" y="38"/>
                    </a:lnTo>
                    <a:lnTo>
                      <a:pt x="977" y="25"/>
                    </a:lnTo>
                    <a:lnTo>
                      <a:pt x="1038" y="14"/>
                    </a:lnTo>
                    <a:lnTo>
                      <a:pt x="1099" y="6"/>
                    </a:lnTo>
                    <a:lnTo>
                      <a:pt x="1161" y="2"/>
                    </a:lnTo>
                    <a:lnTo>
                      <a:pt x="1224" y="0"/>
                    </a:lnTo>
                    <a:close/>
                    <a:moveTo>
                      <a:pt x="784" y="814"/>
                    </a:moveTo>
                    <a:lnTo>
                      <a:pt x="1664" y="814"/>
                    </a:lnTo>
                    <a:lnTo>
                      <a:pt x="1673" y="815"/>
                    </a:lnTo>
                    <a:lnTo>
                      <a:pt x="1682" y="817"/>
                    </a:lnTo>
                    <a:lnTo>
                      <a:pt x="1689" y="821"/>
                    </a:lnTo>
                    <a:lnTo>
                      <a:pt x="1696" y="827"/>
                    </a:lnTo>
                    <a:lnTo>
                      <a:pt x="1703" y="834"/>
                    </a:lnTo>
                    <a:lnTo>
                      <a:pt x="1707" y="841"/>
                    </a:lnTo>
                    <a:lnTo>
                      <a:pt x="1709" y="850"/>
                    </a:lnTo>
                    <a:lnTo>
                      <a:pt x="1710" y="859"/>
                    </a:lnTo>
                    <a:lnTo>
                      <a:pt x="1710" y="1451"/>
                    </a:lnTo>
                    <a:lnTo>
                      <a:pt x="1709" y="1460"/>
                    </a:lnTo>
                    <a:lnTo>
                      <a:pt x="1707" y="1468"/>
                    </a:lnTo>
                    <a:lnTo>
                      <a:pt x="1703" y="1476"/>
                    </a:lnTo>
                    <a:lnTo>
                      <a:pt x="1696" y="1482"/>
                    </a:lnTo>
                    <a:lnTo>
                      <a:pt x="1689" y="1488"/>
                    </a:lnTo>
                    <a:lnTo>
                      <a:pt x="1682" y="1492"/>
                    </a:lnTo>
                    <a:lnTo>
                      <a:pt x="1673" y="1495"/>
                    </a:lnTo>
                    <a:lnTo>
                      <a:pt x="1664" y="1496"/>
                    </a:lnTo>
                    <a:lnTo>
                      <a:pt x="1347" y="1496"/>
                    </a:lnTo>
                    <a:lnTo>
                      <a:pt x="1347" y="1584"/>
                    </a:lnTo>
                    <a:lnTo>
                      <a:pt x="1422" y="1584"/>
                    </a:lnTo>
                    <a:lnTo>
                      <a:pt x="1429" y="1585"/>
                    </a:lnTo>
                    <a:lnTo>
                      <a:pt x="1435" y="1586"/>
                    </a:lnTo>
                    <a:lnTo>
                      <a:pt x="1441" y="1589"/>
                    </a:lnTo>
                    <a:lnTo>
                      <a:pt x="1446" y="1592"/>
                    </a:lnTo>
                    <a:lnTo>
                      <a:pt x="1450" y="1596"/>
                    </a:lnTo>
                    <a:lnTo>
                      <a:pt x="1454" y="1600"/>
                    </a:lnTo>
                    <a:lnTo>
                      <a:pt x="1456" y="1605"/>
                    </a:lnTo>
                    <a:lnTo>
                      <a:pt x="1456" y="1610"/>
                    </a:lnTo>
                    <a:lnTo>
                      <a:pt x="1456" y="1635"/>
                    </a:lnTo>
                    <a:lnTo>
                      <a:pt x="991" y="1635"/>
                    </a:lnTo>
                    <a:lnTo>
                      <a:pt x="991" y="1610"/>
                    </a:lnTo>
                    <a:lnTo>
                      <a:pt x="992" y="1605"/>
                    </a:lnTo>
                    <a:lnTo>
                      <a:pt x="994" y="1600"/>
                    </a:lnTo>
                    <a:lnTo>
                      <a:pt x="997" y="1596"/>
                    </a:lnTo>
                    <a:lnTo>
                      <a:pt x="1001" y="1592"/>
                    </a:lnTo>
                    <a:lnTo>
                      <a:pt x="1008" y="1589"/>
                    </a:lnTo>
                    <a:lnTo>
                      <a:pt x="1013" y="1586"/>
                    </a:lnTo>
                    <a:lnTo>
                      <a:pt x="1020" y="1585"/>
                    </a:lnTo>
                    <a:lnTo>
                      <a:pt x="1027" y="1584"/>
                    </a:lnTo>
                    <a:lnTo>
                      <a:pt x="1101" y="1584"/>
                    </a:lnTo>
                    <a:lnTo>
                      <a:pt x="1101" y="1496"/>
                    </a:lnTo>
                    <a:lnTo>
                      <a:pt x="784" y="1496"/>
                    </a:lnTo>
                    <a:lnTo>
                      <a:pt x="774" y="1495"/>
                    </a:lnTo>
                    <a:lnTo>
                      <a:pt x="766" y="1492"/>
                    </a:lnTo>
                    <a:lnTo>
                      <a:pt x="758" y="1488"/>
                    </a:lnTo>
                    <a:lnTo>
                      <a:pt x="752" y="1482"/>
                    </a:lnTo>
                    <a:lnTo>
                      <a:pt x="746" y="1476"/>
                    </a:lnTo>
                    <a:lnTo>
                      <a:pt x="742" y="1468"/>
                    </a:lnTo>
                    <a:lnTo>
                      <a:pt x="739" y="1460"/>
                    </a:lnTo>
                    <a:lnTo>
                      <a:pt x="738" y="1451"/>
                    </a:lnTo>
                    <a:lnTo>
                      <a:pt x="738" y="859"/>
                    </a:lnTo>
                    <a:lnTo>
                      <a:pt x="739" y="850"/>
                    </a:lnTo>
                    <a:lnTo>
                      <a:pt x="742" y="841"/>
                    </a:lnTo>
                    <a:lnTo>
                      <a:pt x="746" y="834"/>
                    </a:lnTo>
                    <a:lnTo>
                      <a:pt x="752" y="827"/>
                    </a:lnTo>
                    <a:lnTo>
                      <a:pt x="758" y="821"/>
                    </a:lnTo>
                    <a:lnTo>
                      <a:pt x="766" y="817"/>
                    </a:lnTo>
                    <a:lnTo>
                      <a:pt x="774" y="815"/>
                    </a:lnTo>
                    <a:lnTo>
                      <a:pt x="784" y="814"/>
                    </a:lnTo>
                    <a:close/>
                    <a:moveTo>
                      <a:pt x="788" y="872"/>
                    </a:moveTo>
                    <a:lnTo>
                      <a:pt x="1660" y="872"/>
                    </a:lnTo>
                    <a:lnTo>
                      <a:pt x="1660" y="1437"/>
                    </a:lnTo>
                    <a:lnTo>
                      <a:pt x="788" y="1437"/>
                    </a:lnTo>
                    <a:lnTo>
                      <a:pt x="788" y="872"/>
                    </a:lnTo>
                    <a:close/>
                    <a:moveTo>
                      <a:pt x="1224" y="387"/>
                    </a:moveTo>
                    <a:lnTo>
                      <a:pt x="1267" y="388"/>
                    </a:lnTo>
                    <a:lnTo>
                      <a:pt x="1310" y="391"/>
                    </a:lnTo>
                    <a:lnTo>
                      <a:pt x="1351" y="396"/>
                    </a:lnTo>
                    <a:lnTo>
                      <a:pt x="1393" y="403"/>
                    </a:lnTo>
                    <a:lnTo>
                      <a:pt x="1433" y="414"/>
                    </a:lnTo>
                    <a:lnTo>
                      <a:pt x="1474" y="425"/>
                    </a:lnTo>
                    <a:lnTo>
                      <a:pt x="1512" y="438"/>
                    </a:lnTo>
                    <a:lnTo>
                      <a:pt x="1550" y="453"/>
                    </a:lnTo>
                    <a:lnTo>
                      <a:pt x="1588" y="469"/>
                    </a:lnTo>
                    <a:lnTo>
                      <a:pt x="1624" y="488"/>
                    </a:lnTo>
                    <a:lnTo>
                      <a:pt x="1658" y="508"/>
                    </a:lnTo>
                    <a:lnTo>
                      <a:pt x="1692" y="530"/>
                    </a:lnTo>
                    <a:lnTo>
                      <a:pt x="1726" y="554"/>
                    </a:lnTo>
                    <a:lnTo>
                      <a:pt x="1757" y="578"/>
                    </a:lnTo>
                    <a:lnTo>
                      <a:pt x="1787" y="604"/>
                    </a:lnTo>
                    <a:lnTo>
                      <a:pt x="1817" y="632"/>
                    </a:lnTo>
                    <a:lnTo>
                      <a:pt x="1844" y="662"/>
                    </a:lnTo>
                    <a:lnTo>
                      <a:pt x="1870" y="692"/>
                    </a:lnTo>
                    <a:lnTo>
                      <a:pt x="1895" y="723"/>
                    </a:lnTo>
                    <a:lnTo>
                      <a:pt x="1918" y="757"/>
                    </a:lnTo>
                    <a:lnTo>
                      <a:pt x="1941" y="790"/>
                    </a:lnTo>
                    <a:lnTo>
                      <a:pt x="1961" y="825"/>
                    </a:lnTo>
                    <a:lnTo>
                      <a:pt x="1979" y="861"/>
                    </a:lnTo>
                    <a:lnTo>
                      <a:pt x="1996" y="899"/>
                    </a:lnTo>
                    <a:lnTo>
                      <a:pt x="2011" y="936"/>
                    </a:lnTo>
                    <a:lnTo>
                      <a:pt x="2024" y="975"/>
                    </a:lnTo>
                    <a:lnTo>
                      <a:pt x="2035" y="1015"/>
                    </a:lnTo>
                    <a:lnTo>
                      <a:pt x="2044" y="1056"/>
                    </a:lnTo>
                    <a:lnTo>
                      <a:pt x="2053" y="1096"/>
                    </a:lnTo>
                    <a:lnTo>
                      <a:pt x="2058" y="1139"/>
                    </a:lnTo>
                    <a:lnTo>
                      <a:pt x="2061" y="1181"/>
                    </a:lnTo>
                    <a:lnTo>
                      <a:pt x="2062" y="1225"/>
                    </a:lnTo>
                    <a:lnTo>
                      <a:pt x="2061" y="1268"/>
                    </a:lnTo>
                    <a:lnTo>
                      <a:pt x="2058" y="1310"/>
                    </a:lnTo>
                    <a:lnTo>
                      <a:pt x="2053" y="1352"/>
                    </a:lnTo>
                    <a:lnTo>
                      <a:pt x="2044" y="1393"/>
                    </a:lnTo>
                    <a:lnTo>
                      <a:pt x="2035" y="1433"/>
                    </a:lnTo>
                    <a:lnTo>
                      <a:pt x="2024" y="1474"/>
                    </a:lnTo>
                    <a:lnTo>
                      <a:pt x="2011" y="1512"/>
                    </a:lnTo>
                    <a:lnTo>
                      <a:pt x="1996" y="1550"/>
                    </a:lnTo>
                    <a:lnTo>
                      <a:pt x="1979" y="1588"/>
                    </a:lnTo>
                    <a:lnTo>
                      <a:pt x="1961" y="1623"/>
                    </a:lnTo>
                    <a:lnTo>
                      <a:pt x="1941" y="1658"/>
                    </a:lnTo>
                    <a:lnTo>
                      <a:pt x="1918" y="1693"/>
                    </a:lnTo>
                    <a:lnTo>
                      <a:pt x="1895" y="1725"/>
                    </a:lnTo>
                    <a:lnTo>
                      <a:pt x="1870" y="1757"/>
                    </a:lnTo>
                    <a:lnTo>
                      <a:pt x="1844" y="1787"/>
                    </a:lnTo>
                    <a:lnTo>
                      <a:pt x="1817" y="1817"/>
                    </a:lnTo>
                    <a:lnTo>
                      <a:pt x="1787" y="1844"/>
                    </a:lnTo>
                    <a:lnTo>
                      <a:pt x="1757" y="1870"/>
                    </a:lnTo>
                    <a:lnTo>
                      <a:pt x="1726" y="1895"/>
                    </a:lnTo>
                    <a:lnTo>
                      <a:pt x="1692" y="1919"/>
                    </a:lnTo>
                    <a:lnTo>
                      <a:pt x="1658" y="1941"/>
                    </a:lnTo>
                    <a:lnTo>
                      <a:pt x="1624" y="1961"/>
                    </a:lnTo>
                    <a:lnTo>
                      <a:pt x="1588" y="1979"/>
                    </a:lnTo>
                    <a:lnTo>
                      <a:pt x="1550" y="1996"/>
                    </a:lnTo>
                    <a:lnTo>
                      <a:pt x="1512" y="2011"/>
                    </a:lnTo>
                    <a:lnTo>
                      <a:pt x="1474" y="2024"/>
                    </a:lnTo>
                    <a:lnTo>
                      <a:pt x="1433" y="2036"/>
                    </a:lnTo>
                    <a:lnTo>
                      <a:pt x="1393" y="2045"/>
                    </a:lnTo>
                    <a:lnTo>
                      <a:pt x="1351" y="2053"/>
                    </a:lnTo>
                    <a:lnTo>
                      <a:pt x="1310" y="2058"/>
                    </a:lnTo>
                    <a:lnTo>
                      <a:pt x="1267" y="2061"/>
                    </a:lnTo>
                    <a:lnTo>
                      <a:pt x="1224" y="2062"/>
                    </a:lnTo>
                    <a:lnTo>
                      <a:pt x="1181" y="2061"/>
                    </a:lnTo>
                    <a:lnTo>
                      <a:pt x="1139" y="2058"/>
                    </a:lnTo>
                    <a:lnTo>
                      <a:pt x="1096" y="2053"/>
                    </a:lnTo>
                    <a:lnTo>
                      <a:pt x="1055" y="2045"/>
                    </a:lnTo>
                    <a:lnTo>
                      <a:pt x="1015" y="2036"/>
                    </a:lnTo>
                    <a:lnTo>
                      <a:pt x="975" y="2024"/>
                    </a:lnTo>
                    <a:lnTo>
                      <a:pt x="936" y="2011"/>
                    </a:lnTo>
                    <a:lnTo>
                      <a:pt x="899" y="1996"/>
                    </a:lnTo>
                    <a:lnTo>
                      <a:pt x="861" y="1979"/>
                    </a:lnTo>
                    <a:lnTo>
                      <a:pt x="825" y="1961"/>
                    </a:lnTo>
                    <a:lnTo>
                      <a:pt x="790" y="1941"/>
                    </a:lnTo>
                    <a:lnTo>
                      <a:pt x="756" y="1919"/>
                    </a:lnTo>
                    <a:lnTo>
                      <a:pt x="723" y="1895"/>
                    </a:lnTo>
                    <a:lnTo>
                      <a:pt x="692" y="1870"/>
                    </a:lnTo>
                    <a:lnTo>
                      <a:pt x="662" y="1844"/>
                    </a:lnTo>
                    <a:lnTo>
                      <a:pt x="632" y="1817"/>
                    </a:lnTo>
                    <a:lnTo>
                      <a:pt x="604" y="1787"/>
                    </a:lnTo>
                    <a:lnTo>
                      <a:pt x="578" y="1757"/>
                    </a:lnTo>
                    <a:lnTo>
                      <a:pt x="553" y="1725"/>
                    </a:lnTo>
                    <a:lnTo>
                      <a:pt x="529" y="1693"/>
                    </a:lnTo>
                    <a:lnTo>
                      <a:pt x="508" y="1658"/>
                    </a:lnTo>
                    <a:lnTo>
                      <a:pt x="488" y="1623"/>
                    </a:lnTo>
                    <a:lnTo>
                      <a:pt x="469" y="1588"/>
                    </a:lnTo>
                    <a:lnTo>
                      <a:pt x="453" y="1550"/>
                    </a:lnTo>
                    <a:lnTo>
                      <a:pt x="438" y="1512"/>
                    </a:lnTo>
                    <a:lnTo>
                      <a:pt x="424" y="1474"/>
                    </a:lnTo>
                    <a:lnTo>
                      <a:pt x="413" y="1433"/>
                    </a:lnTo>
                    <a:lnTo>
                      <a:pt x="403" y="1393"/>
                    </a:lnTo>
                    <a:lnTo>
                      <a:pt x="396" y="1352"/>
                    </a:lnTo>
                    <a:lnTo>
                      <a:pt x="391" y="1310"/>
                    </a:lnTo>
                    <a:lnTo>
                      <a:pt x="388" y="1268"/>
                    </a:lnTo>
                    <a:lnTo>
                      <a:pt x="386" y="1225"/>
                    </a:lnTo>
                    <a:lnTo>
                      <a:pt x="388" y="1181"/>
                    </a:lnTo>
                    <a:lnTo>
                      <a:pt x="391" y="1139"/>
                    </a:lnTo>
                    <a:lnTo>
                      <a:pt x="396" y="1096"/>
                    </a:lnTo>
                    <a:lnTo>
                      <a:pt x="403" y="1056"/>
                    </a:lnTo>
                    <a:lnTo>
                      <a:pt x="413" y="1015"/>
                    </a:lnTo>
                    <a:lnTo>
                      <a:pt x="424" y="975"/>
                    </a:lnTo>
                    <a:lnTo>
                      <a:pt x="438" y="936"/>
                    </a:lnTo>
                    <a:lnTo>
                      <a:pt x="453" y="899"/>
                    </a:lnTo>
                    <a:lnTo>
                      <a:pt x="469" y="861"/>
                    </a:lnTo>
                    <a:lnTo>
                      <a:pt x="488" y="825"/>
                    </a:lnTo>
                    <a:lnTo>
                      <a:pt x="508" y="790"/>
                    </a:lnTo>
                    <a:lnTo>
                      <a:pt x="529" y="757"/>
                    </a:lnTo>
                    <a:lnTo>
                      <a:pt x="553" y="723"/>
                    </a:lnTo>
                    <a:lnTo>
                      <a:pt x="578" y="692"/>
                    </a:lnTo>
                    <a:lnTo>
                      <a:pt x="604" y="662"/>
                    </a:lnTo>
                    <a:lnTo>
                      <a:pt x="632" y="632"/>
                    </a:lnTo>
                    <a:lnTo>
                      <a:pt x="662" y="604"/>
                    </a:lnTo>
                    <a:lnTo>
                      <a:pt x="692" y="578"/>
                    </a:lnTo>
                    <a:lnTo>
                      <a:pt x="723" y="554"/>
                    </a:lnTo>
                    <a:lnTo>
                      <a:pt x="756" y="530"/>
                    </a:lnTo>
                    <a:lnTo>
                      <a:pt x="790" y="508"/>
                    </a:lnTo>
                    <a:lnTo>
                      <a:pt x="825" y="488"/>
                    </a:lnTo>
                    <a:lnTo>
                      <a:pt x="861" y="469"/>
                    </a:lnTo>
                    <a:lnTo>
                      <a:pt x="899" y="453"/>
                    </a:lnTo>
                    <a:lnTo>
                      <a:pt x="936" y="438"/>
                    </a:lnTo>
                    <a:lnTo>
                      <a:pt x="975" y="425"/>
                    </a:lnTo>
                    <a:lnTo>
                      <a:pt x="1015" y="414"/>
                    </a:lnTo>
                    <a:lnTo>
                      <a:pt x="1055" y="403"/>
                    </a:lnTo>
                    <a:lnTo>
                      <a:pt x="1096" y="396"/>
                    </a:lnTo>
                    <a:lnTo>
                      <a:pt x="1139" y="391"/>
                    </a:lnTo>
                    <a:lnTo>
                      <a:pt x="1181" y="388"/>
                    </a:lnTo>
                    <a:lnTo>
                      <a:pt x="1224" y="387"/>
                    </a:lnTo>
                    <a:close/>
                  </a:path>
                </a:pathLst>
              </a:custGeom>
              <a:solidFill>
                <a:srgbClr val="4472C4">
                  <a:alpha val="100000"/>
                </a:srgbClr>
              </a:solidFill>
              <a:ln w="9525">
                <a:noFill/>
              </a:ln>
            </p:spPr>
            <p:txBody>
              <a:bodyPr/>
              <a:p>
                <a:endParaRPr lang="zh-CN" altLang="en-US"/>
              </a:p>
            </p:txBody>
          </p:sp>
        </p:grpSp>
      </p:gr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2531"/>
                                        </p:tgtEl>
                                        <p:attrNameLst>
                                          <p:attrName>style.visibility</p:attrName>
                                        </p:attrNameLst>
                                      </p:cBhvr>
                                      <p:to>
                                        <p:strVal val="visible"/>
                                      </p:to>
                                    </p:set>
                                    <p:anim calcmode="lin" valueType="num">
                                      <p:cBhvr additive="base">
                                        <p:cTn id="7" dur="500" fill="hold"/>
                                        <p:tgtEl>
                                          <p:spTgt spid="22531"/>
                                        </p:tgtEl>
                                        <p:attrNameLst>
                                          <p:attrName>ppt_x</p:attrName>
                                        </p:attrNameLst>
                                      </p:cBhvr>
                                      <p:tavLst>
                                        <p:tav tm="0">
                                          <p:val>
                                            <p:strVal val="1+#ppt_w/2"/>
                                          </p:val>
                                        </p:tav>
                                        <p:tav tm="100000">
                                          <p:val>
                                            <p:strVal val="#ppt_x"/>
                                          </p:val>
                                        </p:tav>
                                      </p:tavLst>
                                    </p:anim>
                                    <p:anim calcmode="lin" valueType="num">
                                      <p:cBhvr additive="base">
                                        <p:cTn id="8" dur="500" fill="hold"/>
                                        <p:tgtEl>
                                          <p:spTgt spid="2253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2530"/>
                                        </p:tgtEl>
                                        <p:attrNameLst>
                                          <p:attrName>style.visibility</p:attrName>
                                        </p:attrNameLst>
                                      </p:cBhvr>
                                      <p:to>
                                        <p:strVal val="visible"/>
                                      </p:to>
                                    </p:set>
                                    <p:animEffect transition="in" filter="fade">
                                      <p:cBhvr>
                                        <p:cTn id="12" dur="1500"/>
                                        <p:tgtEl>
                                          <p:spTgt spid="22530"/>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2532"/>
                                        </p:tgtEl>
                                        <p:attrNameLst>
                                          <p:attrName>style.visibility</p:attrName>
                                        </p:attrNameLst>
                                      </p:cBhvr>
                                      <p:to>
                                        <p:strVal val="visible"/>
                                      </p:to>
                                    </p:set>
                                    <p:animEffect transition="in" filter="fade">
                                      <p:cBhvr>
                                        <p:cTn id="15" dur="1000"/>
                                        <p:tgtEl>
                                          <p:spTgt spid="22532"/>
                                        </p:tgtEl>
                                      </p:cBhvr>
                                    </p:animEffect>
                                    <p:anim calcmode="lin" valueType="num">
                                      <p:cBhvr>
                                        <p:cTn id="16" dur="1000" fill="hold"/>
                                        <p:tgtEl>
                                          <p:spTgt spid="22532"/>
                                        </p:tgtEl>
                                        <p:attrNameLst>
                                          <p:attrName>ppt_x</p:attrName>
                                        </p:attrNameLst>
                                      </p:cBhvr>
                                      <p:tavLst>
                                        <p:tav tm="0">
                                          <p:val>
                                            <p:strVal val="#ppt_x"/>
                                          </p:val>
                                        </p:tav>
                                        <p:tav tm="100000">
                                          <p:val>
                                            <p:strVal val="#ppt_x"/>
                                          </p:val>
                                        </p:tav>
                                      </p:tavLst>
                                    </p:anim>
                                    <p:anim calcmode="lin" valueType="num">
                                      <p:cBhvr>
                                        <p:cTn id="17" dur="1000" fill="hold"/>
                                        <p:tgtEl>
                                          <p:spTgt spid="22532"/>
                                        </p:tgtEl>
                                        <p:attrNameLst>
                                          <p:attrName>ppt_y</p:attrName>
                                        </p:attrNameLst>
                                      </p:cBhvr>
                                      <p:tavLst>
                                        <p:tav tm="0">
                                          <p:val>
                                            <p:strVal val="#ppt_y+.1"/>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22533"/>
                                        </p:tgtEl>
                                        <p:attrNameLst>
                                          <p:attrName>style.visibility</p:attrName>
                                        </p:attrNameLst>
                                      </p:cBhvr>
                                      <p:to>
                                        <p:strVal val="visible"/>
                                      </p:to>
                                    </p:set>
                                    <p:anim calcmode="lin" valueType="num">
                                      <p:cBhvr additive="base">
                                        <p:cTn id="20" dur="500" fill="hold"/>
                                        <p:tgtEl>
                                          <p:spTgt spid="22533"/>
                                        </p:tgtEl>
                                        <p:attrNameLst>
                                          <p:attrName>ppt_x</p:attrName>
                                        </p:attrNameLst>
                                      </p:cBhvr>
                                      <p:tavLst>
                                        <p:tav tm="0">
                                          <p:val>
                                            <p:strVal val="0-#ppt_w/2"/>
                                          </p:val>
                                        </p:tav>
                                        <p:tav tm="100000">
                                          <p:val>
                                            <p:strVal val="#ppt_x"/>
                                          </p:val>
                                        </p:tav>
                                      </p:tavLst>
                                    </p:anim>
                                    <p:anim calcmode="lin" valueType="num">
                                      <p:cBhvr additive="base">
                                        <p:cTn id="21" dur="500" fill="hold"/>
                                        <p:tgtEl>
                                          <p:spTgt spid="225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图片 9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903076" y="860320"/>
            <a:ext cx="4850934" cy="6179535"/>
          </a:xfrm>
          <a:prstGeom prst="rect">
            <a:avLst/>
          </a:prstGeom>
          <a:effectLst>
            <a:outerShdw blurRad="292100" dist="177800" dir="4200000" algn="tl" rotWithShape="0">
              <a:prstClr val="black">
                <a:alpha val="40000"/>
              </a:prstClr>
            </a:outerShdw>
          </a:effectLst>
        </p:spPr>
      </p:pic>
      <p:sp>
        <p:nvSpPr>
          <p:cNvPr id="53" name="矩形 52"/>
          <p:cNvSpPr/>
          <p:nvPr/>
        </p:nvSpPr>
        <p:spPr>
          <a:xfrm>
            <a:off x="4813812" y="2131035"/>
            <a:ext cx="2583343" cy="400110"/>
          </a:xfrm>
          <a:prstGeom prst="rect">
            <a:avLst/>
          </a:prstGeom>
        </p:spPr>
        <p:txBody>
          <a:bodyPr wrap="square">
            <a:spAutoFit/>
          </a:bodyPr>
          <a:lstStyle/>
          <a:p>
            <a:pPr algn="ctr"/>
            <a:r>
              <a:rPr lang="en-US" altLang="zh-CN" sz="2000" dirty="0">
                <a:solidFill>
                  <a:schemeClr val="bg1"/>
                </a:solidFill>
              </a:rPr>
              <a:t>Hello. I am </a:t>
            </a:r>
            <a:r>
              <a:rPr lang="en-US" altLang="zh-CN" sz="2000" dirty="0" smtClean="0">
                <a:solidFill>
                  <a:schemeClr val="bg1"/>
                </a:solidFill>
              </a:rPr>
              <a:t>Doctor.</a:t>
            </a:r>
            <a:endParaRPr lang="zh-CN" altLang="en-US" sz="2000" dirty="0">
              <a:solidFill>
                <a:schemeClr val="bg1"/>
              </a:solidFill>
            </a:endParaRPr>
          </a:p>
        </p:txBody>
      </p:sp>
      <p:grpSp>
        <p:nvGrpSpPr>
          <p:cNvPr id="9" name="组合 8"/>
          <p:cNvGrpSpPr/>
          <p:nvPr/>
        </p:nvGrpSpPr>
        <p:grpSpPr>
          <a:xfrm>
            <a:off x="312091" y="2339426"/>
            <a:ext cx="11524627" cy="3744186"/>
            <a:chOff x="312091" y="2339426"/>
            <a:chExt cx="11524627" cy="3744186"/>
          </a:xfrm>
        </p:grpSpPr>
        <p:grpSp>
          <p:nvGrpSpPr>
            <p:cNvPr id="8" name="组合 7"/>
            <p:cNvGrpSpPr/>
            <p:nvPr/>
          </p:nvGrpSpPr>
          <p:grpSpPr>
            <a:xfrm>
              <a:off x="312091" y="2701253"/>
              <a:ext cx="4385037" cy="3382359"/>
              <a:chOff x="312091" y="2701253"/>
              <a:chExt cx="4385037" cy="3382359"/>
            </a:xfrm>
          </p:grpSpPr>
          <p:grpSp>
            <p:nvGrpSpPr>
              <p:cNvPr id="2" name="组合 1"/>
              <p:cNvGrpSpPr/>
              <p:nvPr/>
            </p:nvGrpSpPr>
            <p:grpSpPr>
              <a:xfrm>
                <a:off x="312091" y="4248614"/>
                <a:ext cx="2171227" cy="1834998"/>
                <a:chOff x="312091" y="4248614"/>
                <a:chExt cx="2171227" cy="1834998"/>
              </a:xfrm>
            </p:grpSpPr>
            <p:cxnSp>
              <p:nvCxnSpPr>
                <p:cNvPr id="56" name="直接连接符 55"/>
                <p:cNvCxnSpPr/>
                <p:nvPr/>
              </p:nvCxnSpPr>
              <p:spPr>
                <a:xfrm flipV="1">
                  <a:off x="2126782" y="4369869"/>
                  <a:ext cx="356536" cy="257232"/>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6" name="椭圆 65"/>
                <p:cNvSpPr/>
                <p:nvPr/>
              </p:nvSpPr>
              <p:spPr>
                <a:xfrm>
                  <a:off x="312091" y="4248614"/>
                  <a:ext cx="1834998" cy="1834998"/>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p:cNvSpPr/>
                <p:nvPr/>
              </p:nvSpPr>
              <p:spPr>
                <a:xfrm>
                  <a:off x="504914" y="4441437"/>
                  <a:ext cx="1449352" cy="1449352"/>
                </a:xfrm>
                <a:prstGeom prst="ellipse">
                  <a:avLst/>
                </a:prstGeom>
                <a:gradFill flip="none" rotWithShape="1">
                  <a:gsLst>
                    <a:gs pos="0">
                      <a:srgbClr val="BFBFBF"/>
                    </a:gs>
                    <a:gs pos="54000">
                      <a:srgbClr val="FFFFFF"/>
                    </a:gs>
                    <a:gs pos="100000">
                      <a:schemeClr val="bg1">
                        <a:tint val="0"/>
                      </a:schemeClr>
                    </a:gs>
                  </a:gsLst>
                  <a:lin ang="13500000" scaled="1"/>
                  <a:tileRect/>
                </a:gradFill>
                <a:ln w="28575">
                  <a:solidFill>
                    <a:schemeClr val="bg1">
                      <a:lumMod val="75000"/>
                    </a:schemeClr>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endParaRPr>
                </a:p>
              </p:txBody>
            </p:sp>
            <p:grpSp>
              <p:nvGrpSpPr>
                <p:cNvPr id="68" name="组合 67"/>
                <p:cNvGrpSpPr/>
                <p:nvPr/>
              </p:nvGrpSpPr>
              <p:grpSpPr>
                <a:xfrm>
                  <a:off x="525849" y="5023064"/>
                  <a:ext cx="1428417" cy="199506"/>
                  <a:chOff x="2555818" y="3410981"/>
                  <a:chExt cx="1542580" cy="266788"/>
                </a:xfrm>
              </p:grpSpPr>
              <p:cxnSp>
                <p:nvCxnSpPr>
                  <p:cNvPr id="69" name="直接连接符 68"/>
                  <p:cNvCxnSpPr>
                    <a:stCxn id="67" idx="2"/>
                  </p:cNvCxnSpPr>
                  <p:nvPr/>
                </p:nvCxnSpPr>
                <p:spPr>
                  <a:xfrm>
                    <a:off x="2555818" y="3677769"/>
                    <a:ext cx="337665"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flipV="1">
                    <a:off x="2893483" y="3410981"/>
                    <a:ext cx="158460" cy="266788"/>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flipH="1">
                    <a:off x="3760733" y="3677769"/>
                    <a:ext cx="337665"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flipH="1" flipV="1">
                    <a:off x="3602273" y="3410981"/>
                    <a:ext cx="158460" cy="266788"/>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3051943" y="3410981"/>
                    <a:ext cx="550330"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sp>
              <p:nvSpPr>
                <p:cNvPr id="94" name="矩形 93"/>
                <p:cNvSpPr/>
                <p:nvPr/>
              </p:nvSpPr>
              <p:spPr>
                <a:xfrm>
                  <a:off x="1035996" y="4614143"/>
                  <a:ext cx="408062" cy="398780"/>
                </a:xfrm>
                <a:prstGeom prst="rect">
                  <a:avLst/>
                </a:prstGeom>
              </p:spPr>
              <p:txBody>
                <a:bodyPr wrap="square">
                  <a:spAutoFit/>
                </a:bodyPr>
                <a:lstStyle/>
                <a:p>
                  <a:pPr algn="ctr"/>
                  <a:r>
                    <a:rPr lang="en-US" altLang="zh-CN" sz="2000" b="1" dirty="0" smtClean="0">
                      <a:solidFill>
                        <a:schemeClr val="bg1">
                          <a:lumMod val="50000"/>
                        </a:schemeClr>
                      </a:solidFill>
                      <a:latin typeface="黑体" panose="02010609060101010101" charset="-122"/>
                      <a:ea typeface="黑体" panose="02010609060101010101" charset="-122"/>
                    </a:rPr>
                    <a:t>1</a:t>
                  </a:r>
                  <a:endParaRPr lang="en-US" altLang="zh-CN" sz="2000" b="1" dirty="0">
                    <a:solidFill>
                      <a:schemeClr val="bg1">
                        <a:lumMod val="50000"/>
                      </a:schemeClr>
                    </a:solidFill>
                    <a:latin typeface="黑体" panose="02010609060101010101" charset="-122"/>
                    <a:ea typeface="黑体" panose="02010609060101010101" charset="-122"/>
                  </a:endParaRPr>
                </a:p>
              </p:txBody>
            </p:sp>
            <p:sp>
              <p:nvSpPr>
                <p:cNvPr id="95" name="矩形 94"/>
                <p:cNvSpPr/>
                <p:nvPr/>
              </p:nvSpPr>
              <p:spPr>
                <a:xfrm>
                  <a:off x="464491" y="4892504"/>
                  <a:ext cx="1553210" cy="829945"/>
                </a:xfrm>
                <a:prstGeom prst="rect">
                  <a:avLst/>
                </a:prstGeom>
              </p:spPr>
              <p:txBody>
                <a:bodyPr wrap="square">
                  <a:spAutoFit/>
                </a:bodyPr>
                <a:lstStyle/>
                <a:p>
                  <a:pPr algn="ctr"/>
                  <a:r>
                    <a:rPr lang="zh-CN" altLang="en-US" sz="2400" b="1" dirty="0">
                      <a:solidFill>
                        <a:schemeClr val="bg1">
                          <a:lumMod val="50000"/>
                        </a:schemeClr>
                      </a:solidFill>
                      <a:latin typeface="黑体" panose="02010609060101010101" charset="-122"/>
                      <a:ea typeface="黑体" panose="02010609060101010101" charset="-122"/>
                    </a:rPr>
                    <a:t>控制系统的特点</a:t>
                  </a:r>
                  <a:endParaRPr lang="zh-CN" altLang="en-US" sz="2400" b="1" dirty="0">
                    <a:solidFill>
                      <a:schemeClr val="bg1">
                        <a:lumMod val="50000"/>
                      </a:schemeClr>
                    </a:solidFill>
                    <a:latin typeface="黑体" panose="02010609060101010101" charset="-122"/>
                    <a:ea typeface="黑体" panose="02010609060101010101" charset="-122"/>
                  </a:endParaRPr>
                </a:p>
              </p:txBody>
            </p:sp>
          </p:grpSp>
          <p:grpSp>
            <p:nvGrpSpPr>
              <p:cNvPr id="6" name="组合 5"/>
              <p:cNvGrpSpPr/>
              <p:nvPr/>
            </p:nvGrpSpPr>
            <p:grpSpPr>
              <a:xfrm>
                <a:off x="2350592" y="2701253"/>
                <a:ext cx="2346536" cy="1953032"/>
                <a:chOff x="2350592" y="2701253"/>
                <a:chExt cx="2346536" cy="1953032"/>
              </a:xfrm>
            </p:grpSpPr>
            <p:cxnSp>
              <p:nvCxnSpPr>
                <p:cNvPr id="54" name="直接连接符 53"/>
                <p:cNvCxnSpPr/>
                <p:nvPr/>
              </p:nvCxnSpPr>
              <p:spPr>
                <a:xfrm>
                  <a:off x="4286877" y="4145612"/>
                  <a:ext cx="410251" cy="233883"/>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2350592" y="2701253"/>
                  <a:ext cx="1953032" cy="1953032"/>
                  <a:chOff x="2350592" y="2701253"/>
                  <a:chExt cx="1953032" cy="1953032"/>
                </a:xfrm>
              </p:grpSpPr>
              <p:sp>
                <p:nvSpPr>
                  <p:cNvPr id="58" name="椭圆 57"/>
                  <p:cNvSpPr/>
                  <p:nvPr/>
                </p:nvSpPr>
                <p:spPr>
                  <a:xfrm>
                    <a:off x="2350592" y="2701253"/>
                    <a:ext cx="1953032" cy="1953032"/>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2567248" y="2883619"/>
                    <a:ext cx="1542580" cy="1542580"/>
                  </a:xfrm>
                  <a:prstGeom prst="ellipse">
                    <a:avLst/>
                  </a:prstGeom>
                  <a:gradFill flip="none" rotWithShape="1">
                    <a:gsLst>
                      <a:gs pos="0">
                        <a:srgbClr val="BFBFBF"/>
                      </a:gs>
                      <a:gs pos="54000">
                        <a:srgbClr val="FFFFFF"/>
                      </a:gs>
                      <a:gs pos="100000">
                        <a:schemeClr val="bg1">
                          <a:tint val="0"/>
                        </a:schemeClr>
                      </a:gs>
                    </a:gsLst>
                    <a:lin ang="13500000" scaled="1"/>
                    <a:tileRect/>
                  </a:gradFill>
                  <a:ln w="28575">
                    <a:solidFill>
                      <a:schemeClr val="bg1">
                        <a:lumMod val="75000"/>
                      </a:schemeClr>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endParaRPr>
                  </a:p>
                </p:txBody>
              </p:sp>
              <p:grpSp>
                <p:nvGrpSpPr>
                  <p:cNvPr id="60" name="组合 59"/>
                  <p:cNvGrpSpPr/>
                  <p:nvPr/>
                </p:nvGrpSpPr>
                <p:grpSpPr>
                  <a:xfrm>
                    <a:off x="2567305" y="3525519"/>
                    <a:ext cx="1531093" cy="212339"/>
                    <a:chOff x="2544865" y="3410981"/>
                    <a:chExt cx="1553533" cy="266788"/>
                  </a:xfrm>
                </p:grpSpPr>
                <p:cxnSp>
                  <p:nvCxnSpPr>
                    <p:cNvPr id="61" name="直接连接符 60"/>
                    <p:cNvCxnSpPr>
                      <a:stCxn id="59" idx="2"/>
                    </p:cNvCxnSpPr>
                    <p:nvPr/>
                  </p:nvCxnSpPr>
                  <p:spPr>
                    <a:xfrm>
                      <a:off x="2544865" y="3574051"/>
                      <a:ext cx="337665"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V="1">
                      <a:off x="2893483" y="3410981"/>
                      <a:ext cx="158460" cy="266788"/>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flipH="1">
                      <a:off x="3760733" y="3677769"/>
                      <a:ext cx="337665"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H="1" flipV="1">
                      <a:off x="3602273" y="3410981"/>
                      <a:ext cx="158460" cy="266788"/>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3051943" y="3410981"/>
                      <a:ext cx="550330"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sp>
                <p:nvSpPr>
                  <p:cNvPr id="91" name="矩形 90"/>
                  <p:cNvSpPr/>
                  <p:nvPr/>
                </p:nvSpPr>
                <p:spPr>
                  <a:xfrm>
                    <a:off x="3112951" y="3127424"/>
                    <a:ext cx="408062" cy="398780"/>
                  </a:xfrm>
                  <a:prstGeom prst="rect">
                    <a:avLst/>
                  </a:prstGeom>
                </p:spPr>
                <p:txBody>
                  <a:bodyPr wrap="square">
                    <a:spAutoFit/>
                  </a:bodyPr>
                  <a:lstStyle/>
                  <a:p>
                    <a:pPr algn="ctr"/>
                    <a:r>
                      <a:rPr lang="en-US" altLang="zh-CN" sz="2000" b="1" dirty="0" smtClean="0">
                        <a:solidFill>
                          <a:schemeClr val="bg1">
                            <a:lumMod val="50000"/>
                          </a:schemeClr>
                        </a:solidFill>
                        <a:latin typeface="黑体" panose="02010609060101010101" charset="-122"/>
                        <a:ea typeface="黑体" panose="02010609060101010101" charset="-122"/>
                      </a:rPr>
                      <a:t>2</a:t>
                    </a:r>
                    <a:endParaRPr lang="en-US" altLang="zh-CN" sz="2000" b="1" dirty="0">
                      <a:solidFill>
                        <a:schemeClr val="bg1">
                          <a:lumMod val="50000"/>
                        </a:schemeClr>
                      </a:solidFill>
                      <a:latin typeface="黑体" panose="02010609060101010101" charset="-122"/>
                      <a:ea typeface="黑体" panose="02010609060101010101" charset="-122"/>
                    </a:endParaRPr>
                  </a:p>
                </p:txBody>
              </p:sp>
              <p:sp>
                <p:nvSpPr>
                  <p:cNvPr id="96" name="矩形 95"/>
                  <p:cNvSpPr/>
                  <p:nvPr/>
                </p:nvSpPr>
                <p:spPr>
                  <a:xfrm>
                    <a:off x="2485212" y="3526118"/>
                    <a:ext cx="1684655" cy="829945"/>
                  </a:xfrm>
                  <a:prstGeom prst="rect">
                    <a:avLst/>
                  </a:prstGeom>
                </p:spPr>
                <p:txBody>
                  <a:bodyPr wrap="square">
                    <a:spAutoFit/>
                  </a:bodyPr>
                  <a:lstStyle/>
                  <a:p>
                    <a:pPr algn="ctr"/>
                    <a:r>
                      <a:rPr lang="zh-CN" altLang="en-US" sz="2400" b="1" dirty="0">
                        <a:solidFill>
                          <a:schemeClr val="bg1">
                            <a:lumMod val="50000"/>
                          </a:schemeClr>
                        </a:solidFill>
                        <a:latin typeface="黑体" panose="02010609060101010101" charset="-122"/>
                        <a:ea typeface="黑体" panose="02010609060101010101" charset="-122"/>
                      </a:rPr>
                      <a:t>控制系统的结构</a:t>
                    </a:r>
                    <a:endParaRPr lang="zh-CN" altLang="en-US" sz="2400" b="1" dirty="0">
                      <a:solidFill>
                        <a:schemeClr val="bg1">
                          <a:lumMod val="50000"/>
                        </a:schemeClr>
                      </a:solidFill>
                      <a:latin typeface="黑体" panose="02010609060101010101" charset="-122"/>
                      <a:ea typeface="黑体" panose="02010609060101010101" charset="-122"/>
                    </a:endParaRPr>
                  </a:p>
                </p:txBody>
              </p:sp>
            </p:grpSp>
          </p:grpSp>
        </p:grpSp>
        <p:grpSp>
          <p:nvGrpSpPr>
            <p:cNvPr id="7" name="组合 6"/>
            <p:cNvGrpSpPr/>
            <p:nvPr/>
          </p:nvGrpSpPr>
          <p:grpSpPr>
            <a:xfrm>
              <a:off x="7413384" y="2339426"/>
              <a:ext cx="4423334" cy="3577804"/>
              <a:chOff x="7413384" y="2339426"/>
              <a:chExt cx="4423334" cy="3577804"/>
            </a:xfrm>
          </p:grpSpPr>
          <p:cxnSp>
            <p:nvCxnSpPr>
              <p:cNvPr id="55" name="直接连接符 54"/>
              <p:cNvCxnSpPr/>
              <p:nvPr/>
            </p:nvCxnSpPr>
            <p:spPr>
              <a:xfrm flipV="1">
                <a:off x="7413384" y="3563622"/>
                <a:ext cx="745526" cy="58199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9164668" y="3496956"/>
                <a:ext cx="334441" cy="22230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7854952" y="2339426"/>
                <a:ext cx="1837055" cy="1722755"/>
                <a:chOff x="8116071" y="2541042"/>
                <a:chExt cx="1298291" cy="1217512"/>
              </a:xfrm>
            </p:grpSpPr>
            <p:sp>
              <p:nvSpPr>
                <p:cNvPr id="83" name="椭圆 82"/>
                <p:cNvSpPr/>
                <p:nvPr/>
              </p:nvSpPr>
              <p:spPr>
                <a:xfrm>
                  <a:off x="8116071" y="2541042"/>
                  <a:ext cx="1298291" cy="1217512"/>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8231854" y="2701702"/>
                  <a:ext cx="1066726" cy="927158"/>
                </a:xfrm>
                <a:prstGeom prst="ellipse">
                  <a:avLst/>
                </a:prstGeom>
                <a:gradFill flip="none" rotWithShape="1">
                  <a:gsLst>
                    <a:gs pos="0">
                      <a:srgbClr val="BFBFBF"/>
                    </a:gs>
                    <a:gs pos="54000">
                      <a:srgbClr val="FFFFFF"/>
                    </a:gs>
                    <a:gs pos="100000">
                      <a:schemeClr val="bg1">
                        <a:tint val="0"/>
                      </a:schemeClr>
                    </a:gs>
                  </a:gsLst>
                  <a:lin ang="13500000" scaled="1"/>
                  <a:tileRect/>
                </a:gradFill>
                <a:ln w="28575">
                  <a:solidFill>
                    <a:schemeClr val="bg1">
                      <a:lumMod val="75000"/>
                    </a:schemeClr>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endParaRPr>
                </a:p>
              </p:txBody>
            </p:sp>
            <p:grpSp>
              <p:nvGrpSpPr>
                <p:cNvPr id="85" name="组合 84"/>
                <p:cNvGrpSpPr/>
                <p:nvPr/>
              </p:nvGrpSpPr>
              <p:grpSpPr>
                <a:xfrm>
                  <a:off x="8218876" y="3138746"/>
                  <a:ext cx="832053" cy="112703"/>
                  <a:chOff x="2507777" y="3410981"/>
                  <a:chExt cx="1590621" cy="266788"/>
                </a:xfrm>
              </p:grpSpPr>
              <p:cxnSp>
                <p:nvCxnSpPr>
                  <p:cNvPr id="86" name="直接连接符 85"/>
                  <p:cNvCxnSpPr>
                    <a:stCxn id="84" idx="2"/>
                  </p:cNvCxnSpPr>
                  <p:nvPr/>
                </p:nvCxnSpPr>
                <p:spPr>
                  <a:xfrm>
                    <a:off x="2507777" y="3473804"/>
                    <a:ext cx="337666"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flipV="1">
                    <a:off x="2893483" y="3410981"/>
                    <a:ext cx="158460" cy="266788"/>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flipH="1">
                    <a:off x="3760733" y="3677769"/>
                    <a:ext cx="337665"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flipH="1" flipV="1">
                    <a:off x="3602273" y="3410981"/>
                    <a:ext cx="158460" cy="266788"/>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a:off x="3051943" y="3410981"/>
                    <a:ext cx="550330"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sp>
              <p:nvSpPr>
                <p:cNvPr id="92" name="矩形 91"/>
                <p:cNvSpPr/>
                <p:nvPr/>
              </p:nvSpPr>
              <p:spPr>
                <a:xfrm>
                  <a:off x="8437501" y="2885070"/>
                  <a:ext cx="408062" cy="281827"/>
                </a:xfrm>
                <a:prstGeom prst="rect">
                  <a:avLst/>
                </a:prstGeom>
              </p:spPr>
              <p:txBody>
                <a:bodyPr wrap="square">
                  <a:spAutoFit/>
                </a:bodyPr>
                <a:lstStyle/>
                <a:p>
                  <a:pPr algn="ctr"/>
                  <a:endParaRPr lang="en-US" altLang="zh-CN" sz="2000" b="1" dirty="0">
                    <a:solidFill>
                      <a:schemeClr val="bg1">
                        <a:lumMod val="50000"/>
                      </a:schemeClr>
                    </a:solidFill>
                    <a:latin typeface="黑体" panose="02010609060101010101" charset="-122"/>
                    <a:ea typeface="黑体" panose="02010609060101010101" charset="-122"/>
                  </a:endParaRPr>
                </a:p>
              </p:txBody>
            </p:sp>
            <p:sp>
              <p:nvSpPr>
                <p:cNvPr id="97" name="矩形 96"/>
                <p:cNvSpPr/>
                <p:nvPr/>
              </p:nvSpPr>
              <p:spPr>
                <a:xfrm>
                  <a:off x="8231854" y="3016737"/>
                  <a:ext cx="1092754" cy="499481"/>
                </a:xfrm>
                <a:prstGeom prst="rect">
                  <a:avLst/>
                </a:prstGeom>
              </p:spPr>
              <p:txBody>
                <a:bodyPr wrap="square">
                  <a:spAutoFit/>
                </a:bodyPr>
                <a:lstStyle/>
                <a:p>
                  <a:pPr algn="ctr"/>
                  <a:r>
                    <a:rPr lang="zh-CN" altLang="en-US" sz="2000" b="1" dirty="0">
                      <a:solidFill>
                        <a:schemeClr val="bg1">
                          <a:lumMod val="50000"/>
                        </a:schemeClr>
                      </a:solidFill>
                      <a:latin typeface="微软雅黑" panose="020B0503020204020204" pitchFamily="34" charset="-122"/>
                      <a:ea typeface="微软雅黑" panose="020B0503020204020204" pitchFamily="34" charset="-122"/>
                    </a:rPr>
                    <a:t>控制系统的控制方式</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9256458" y="3336970"/>
                <a:ext cx="2580260" cy="2580260"/>
                <a:chOff x="9256458" y="3336970"/>
                <a:chExt cx="2580260" cy="2580260"/>
              </a:xfrm>
            </p:grpSpPr>
            <p:sp>
              <p:nvSpPr>
                <p:cNvPr id="74" name="椭圆 73"/>
                <p:cNvSpPr/>
                <p:nvPr/>
              </p:nvSpPr>
              <p:spPr>
                <a:xfrm>
                  <a:off x="9256458" y="3336970"/>
                  <a:ext cx="2580260" cy="2580260"/>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5" name="组合 74"/>
                <p:cNvGrpSpPr/>
                <p:nvPr/>
              </p:nvGrpSpPr>
              <p:grpSpPr>
                <a:xfrm>
                  <a:off x="9527594" y="3608106"/>
                  <a:ext cx="2037989" cy="2037989"/>
                  <a:chOff x="9527594" y="3608106"/>
                  <a:chExt cx="2037989" cy="2037989"/>
                </a:xfrm>
              </p:grpSpPr>
              <p:sp>
                <p:nvSpPr>
                  <p:cNvPr id="76" name="椭圆 75"/>
                  <p:cNvSpPr/>
                  <p:nvPr/>
                </p:nvSpPr>
                <p:spPr>
                  <a:xfrm>
                    <a:off x="9527594" y="3608106"/>
                    <a:ext cx="2037989" cy="2037989"/>
                  </a:xfrm>
                  <a:prstGeom prst="ellipse">
                    <a:avLst/>
                  </a:prstGeom>
                  <a:gradFill flip="none" rotWithShape="1">
                    <a:gsLst>
                      <a:gs pos="0">
                        <a:srgbClr val="BFBFBF"/>
                      </a:gs>
                      <a:gs pos="54000">
                        <a:srgbClr val="FFFFFF"/>
                      </a:gs>
                      <a:gs pos="100000">
                        <a:schemeClr val="bg1">
                          <a:tint val="0"/>
                        </a:schemeClr>
                      </a:gs>
                    </a:gsLst>
                    <a:lin ang="13500000" scaled="1"/>
                    <a:tileRect/>
                  </a:gradFill>
                  <a:ln w="28575">
                    <a:solidFill>
                      <a:schemeClr val="bg1">
                        <a:lumMod val="75000"/>
                      </a:schemeClr>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endParaRPr>
                  </a:p>
                </p:txBody>
              </p:sp>
              <p:grpSp>
                <p:nvGrpSpPr>
                  <p:cNvPr id="77" name="组合 76"/>
                  <p:cNvGrpSpPr/>
                  <p:nvPr/>
                </p:nvGrpSpPr>
                <p:grpSpPr>
                  <a:xfrm>
                    <a:off x="9557032" y="4425954"/>
                    <a:ext cx="2008551" cy="280533"/>
                    <a:chOff x="2555818" y="3410981"/>
                    <a:chExt cx="1542580" cy="266788"/>
                  </a:xfrm>
                </p:grpSpPr>
                <p:cxnSp>
                  <p:nvCxnSpPr>
                    <p:cNvPr id="78" name="直接连接符 77"/>
                    <p:cNvCxnSpPr>
                      <a:stCxn id="76" idx="2"/>
                    </p:cNvCxnSpPr>
                    <p:nvPr/>
                  </p:nvCxnSpPr>
                  <p:spPr>
                    <a:xfrm>
                      <a:off x="2555818" y="3677769"/>
                      <a:ext cx="337665"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flipV="1">
                      <a:off x="2893483" y="3410981"/>
                      <a:ext cx="158460" cy="266788"/>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flipH="1">
                      <a:off x="3760733" y="3677769"/>
                      <a:ext cx="337665"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flipH="1" flipV="1">
                      <a:off x="3602273" y="3410981"/>
                      <a:ext cx="158460" cy="266788"/>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a:off x="3051943" y="3410981"/>
                      <a:ext cx="550330"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grpSp>
            <p:sp>
              <p:nvSpPr>
                <p:cNvPr id="93" name="矩形 92"/>
                <p:cNvSpPr/>
                <p:nvPr/>
              </p:nvSpPr>
              <p:spPr>
                <a:xfrm>
                  <a:off x="10309152" y="3857709"/>
                  <a:ext cx="408062" cy="460375"/>
                </a:xfrm>
                <a:prstGeom prst="rect">
                  <a:avLst/>
                </a:prstGeom>
              </p:spPr>
              <p:txBody>
                <a:bodyPr wrap="square">
                  <a:spAutoFit/>
                </a:bodyPr>
                <a:lstStyle/>
                <a:p>
                  <a:pPr algn="ctr"/>
                  <a:r>
                    <a:rPr lang="en-US" altLang="zh-CN" sz="2400" dirty="0" smtClean="0">
                      <a:solidFill>
                        <a:schemeClr val="bg1">
                          <a:lumMod val="50000"/>
                        </a:schemeClr>
                      </a:solidFill>
                      <a:latin typeface="黑体" panose="02010609060101010101" charset="-122"/>
                      <a:ea typeface="黑体" panose="02010609060101010101" charset="-122"/>
                    </a:rPr>
                    <a:t>2</a:t>
                  </a:r>
                  <a:endParaRPr lang="en-US" altLang="zh-CN" sz="2400" dirty="0">
                    <a:solidFill>
                      <a:schemeClr val="bg1">
                        <a:lumMod val="50000"/>
                      </a:schemeClr>
                    </a:solidFill>
                    <a:latin typeface="黑体" panose="02010609060101010101" charset="-122"/>
                    <a:ea typeface="黑体" panose="02010609060101010101" charset="-122"/>
                  </a:endParaRPr>
                </a:p>
              </p:txBody>
            </p:sp>
            <p:sp>
              <p:nvSpPr>
                <p:cNvPr id="98" name="矩形 97"/>
                <p:cNvSpPr/>
                <p:nvPr/>
              </p:nvSpPr>
              <p:spPr>
                <a:xfrm>
                  <a:off x="9541573" y="4425995"/>
                  <a:ext cx="2009140" cy="829945"/>
                </a:xfrm>
                <a:prstGeom prst="rect">
                  <a:avLst/>
                </a:prstGeom>
              </p:spPr>
              <p:txBody>
                <a:bodyPr wrap="square">
                  <a:spAutoFit/>
                </a:bodyPr>
                <a:lstStyle/>
                <a:p>
                  <a:pPr algn="ctr"/>
                  <a:r>
                    <a:rPr lang="zh-CN" altLang="en-US" sz="2400" b="1" dirty="0">
                      <a:solidFill>
                        <a:schemeClr val="bg1">
                          <a:lumMod val="50000"/>
                        </a:schemeClr>
                      </a:solidFill>
                      <a:latin typeface="微软雅黑" panose="020B0503020204020204" pitchFamily="34" charset="-122"/>
                      <a:ea typeface="微软雅黑" panose="020B0503020204020204" pitchFamily="34" charset="-122"/>
                      <a:sym typeface="+mn-ea"/>
                    </a:rPr>
                    <a:t>控制系统的</a:t>
                  </a:r>
                  <a:r>
                    <a:rPr lang="zh-CN" altLang="en-US" sz="2400" b="1" dirty="0">
                      <a:solidFill>
                        <a:schemeClr val="bg1">
                          <a:lumMod val="50000"/>
                        </a:schemeClr>
                      </a:solidFill>
                      <a:latin typeface="微软雅黑" panose="020B0503020204020204" pitchFamily="34" charset="-122"/>
                      <a:ea typeface="微软雅黑" panose="020B0503020204020204" pitchFamily="34" charset="-122"/>
                    </a:rPr>
                    <a:t>工作原理</a:t>
                  </a:r>
                  <a:endParaRPr lang="zh-CN" altLang="en-US" sz="2400" b="1" dirty="0">
                    <a:solidFill>
                      <a:schemeClr val="bg1">
                        <a:lumMod val="50000"/>
                      </a:schemeClr>
                    </a:solidFill>
                    <a:latin typeface="微软雅黑" panose="020B0503020204020204" pitchFamily="34" charset="-122"/>
                    <a:ea typeface="微软雅黑" panose="020B0503020204020204" pitchFamily="34" charset="-122"/>
                  </a:endParaRPr>
                </a:p>
              </p:txBody>
            </p:sp>
          </p:grpSp>
        </p:grpSp>
      </p:grpSp>
      <p:sp>
        <p:nvSpPr>
          <p:cNvPr id="10" name="矩形 9"/>
          <p:cNvSpPr/>
          <p:nvPr/>
        </p:nvSpPr>
        <p:spPr>
          <a:xfrm>
            <a:off x="816610" y="932180"/>
            <a:ext cx="3855720" cy="1198880"/>
          </a:xfrm>
          <a:prstGeom prst="rect">
            <a:avLst/>
          </a:prstGeom>
          <a:noFill/>
          <a:ln>
            <a:noFill/>
          </a:ln>
        </p:spPr>
        <p:txBody>
          <a:bodyPr wrap="none" rtlCol="0" anchor="t">
            <a:spAutoFit/>
          </a:bodyPr>
          <a:p>
            <a:pPr algn="ctr"/>
            <a:r>
              <a:rPr lang="zh-CN" altLang="en-US" sz="7200" b="1">
                <a:ln w="9525" cmpd="sng">
                  <a:solidFill>
                    <a:schemeClr val="accent1"/>
                  </a:solidFill>
                  <a:prstDash val="solid"/>
                </a:ln>
                <a:solidFill>
                  <a:srgbClr val="70AD47">
                    <a:tint val="1000"/>
                  </a:srgbClr>
                </a:solidFill>
                <a:effectLst>
                  <a:glow rad="38100">
                    <a:schemeClr val="accent1">
                      <a:alpha val="40000"/>
                    </a:schemeClr>
                  </a:glow>
                </a:effectLst>
              </a:rPr>
              <a:t>教学重点</a:t>
            </a:r>
            <a:endParaRPr lang="zh-CN" altLang="en-US" sz="7200" b="1">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1" name="矩形 10"/>
          <p:cNvSpPr/>
          <p:nvPr/>
        </p:nvSpPr>
        <p:spPr>
          <a:xfrm>
            <a:off x="7980680" y="932180"/>
            <a:ext cx="3855720" cy="1198880"/>
          </a:xfrm>
          <a:prstGeom prst="rect">
            <a:avLst/>
          </a:prstGeom>
          <a:noFill/>
          <a:ln>
            <a:noFill/>
          </a:ln>
        </p:spPr>
        <p:txBody>
          <a:bodyPr wrap="none" rtlCol="0" anchor="t">
            <a:spAutoFit/>
          </a:bodyPr>
          <a:p>
            <a:pPr algn="ctr"/>
            <a:r>
              <a:rPr lang="zh-CN" altLang="en-US" sz="72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教学难点</a:t>
            </a:r>
            <a:endParaRPr lang="zh-CN" altLang="en-US" sz="72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2" name="矩形 11"/>
          <p:cNvSpPr/>
          <p:nvPr/>
        </p:nvSpPr>
        <p:spPr>
          <a:xfrm>
            <a:off x="8549567" y="2531194"/>
            <a:ext cx="408062" cy="460375"/>
          </a:xfrm>
          <a:prstGeom prst="rect">
            <a:avLst/>
          </a:prstGeom>
        </p:spPr>
        <p:txBody>
          <a:bodyPr wrap="square">
            <a:spAutoFit/>
          </a:bodyPr>
          <a:p>
            <a:pPr algn="ctr"/>
            <a:r>
              <a:rPr lang="en-US" altLang="zh-CN" sz="2400" dirty="0" smtClean="0">
                <a:solidFill>
                  <a:schemeClr val="bg1">
                    <a:lumMod val="50000"/>
                  </a:schemeClr>
                </a:solidFill>
                <a:latin typeface="黑体" panose="02010609060101010101" charset="-122"/>
                <a:ea typeface="黑体" panose="02010609060101010101" charset="-122"/>
              </a:rPr>
              <a:t>1</a:t>
            </a:r>
            <a:endParaRPr lang="en-US" altLang="zh-CN" sz="2400" dirty="0">
              <a:solidFill>
                <a:schemeClr val="bg1">
                  <a:lumMod val="50000"/>
                </a:schemeClr>
              </a:solidFill>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fractur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100" fill="hold"/>
                                        <p:tgtEl>
                                          <p:spTgt spid="99"/>
                                        </p:tgtEl>
                                        <p:attrNameLst>
                                          <p:attrName>ppt_w</p:attrName>
                                        </p:attrNameLst>
                                      </p:cBhvr>
                                      <p:tavLst>
                                        <p:tav tm="0">
                                          <p:val>
                                            <p:fltVal val="0"/>
                                          </p:val>
                                        </p:tav>
                                        <p:tav tm="100000">
                                          <p:val>
                                            <p:strVal val="#ppt_w"/>
                                          </p:val>
                                        </p:tav>
                                      </p:tavLst>
                                    </p:anim>
                                    <p:anim calcmode="lin" valueType="num">
                                      <p:cBhvr>
                                        <p:cTn id="8" dur="100" fill="hold"/>
                                        <p:tgtEl>
                                          <p:spTgt spid="99"/>
                                        </p:tgtEl>
                                        <p:attrNameLst>
                                          <p:attrName>ppt_h</p:attrName>
                                        </p:attrNameLst>
                                      </p:cBhvr>
                                      <p:tavLst>
                                        <p:tav tm="0">
                                          <p:val>
                                            <p:fltVal val="0"/>
                                          </p:val>
                                        </p:tav>
                                        <p:tav tm="100000">
                                          <p:val>
                                            <p:strVal val="#ppt_h"/>
                                          </p:val>
                                        </p:tav>
                                      </p:tavLst>
                                    </p:anim>
                                    <p:animEffect transition="in" filter="fade">
                                      <p:cBhvr>
                                        <p:cTn id="9" dur="100"/>
                                        <p:tgtEl>
                                          <p:spTgt spid="99"/>
                                        </p:tgtEl>
                                      </p:cBhvr>
                                    </p:animEffect>
                                  </p:childTnLst>
                                </p:cTn>
                              </p:par>
                              <p:par>
                                <p:cTn id="10" presetID="6" presetClass="emph" presetSubtype="0" fill="hold" nodeType="withEffect">
                                  <p:stCondLst>
                                    <p:cond delay="100"/>
                                  </p:stCondLst>
                                  <p:childTnLst>
                                    <p:animScale>
                                      <p:cBhvr>
                                        <p:cTn id="11" dur="100" fill="hold"/>
                                        <p:tgtEl>
                                          <p:spTgt spid="99"/>
                                        </p:tgtEl>
                                      </p:cBhvr>
                                      <p:by x="110000" y="110000"/>
                                    </p:animScale>
                                  </p:childTnLst>
                                </p:cTn>
                              </p:par>
                              <p:par>
                                <p:cTn id="12" presetID="6" presetClass="emph" presetSubtype="0" fill="hold" nodeType="withEffect">
                                  <p:stCondLst>
                                    <p:cond delay="200"/>
                                  </p:stCondLst>
                                  <p:childTnLst>
                                    <p:animScale>
                                      <p:cBhvr>
                                        <p:cTn id="13" dur="200" fill="hold"/>
                                        <p:tgtEl>
                                          <p:spTgt spid="99"/>
                                        </p:tgtEl>
                                      </p:cBhvr>
                                      <p:by x="90000" y="90000"/>
                                    </p:animScale>
                                  </p:childTnLst>
                                </p:cTn>
                              </p:par>
                              <p:par>
                                <p:cTn id="14" presetID="6" presetClass="emph" presetSubtype="0" fill="hold" nodeType="withEffect">
                                  <p:stCondLst>
                                    <p:cond delay="400"/>
                                  </p:stCondLst>
                                  <p:childTnLst>
                                    <p:animScale>
                                      <p:cBhvr>
                                        <p:cTn id="15" dur="100" fill="hold"/>
                                        <p:tgtEl>
                                          <p:spTgt spid="99"/>
                                        </p:tgtEl>
                                      </p:cBhvr>
                                      <p:by x="105000" y="105000"/>
                                    </p:animScale>
                                  </p:childTnLst>
                                </p:cTn>
                              </p:par>
                              <p:par>
                                <p:cTn id="16" presetID="6" presetClass="emph" presetSubtype="0" fill="hold" nodeType="withEffect">
                                  <p:stCondLst>
                                    <p:cond delay="500"/>
                                  </p:stCondLst>
                                  <p:childTnLst>
                                    <p:animScale>
                                      <p:cBhvr>
                                        <p:cTn id="17" dur="200" fill="hold"/>
                                        <p:tgtEl>
                                          <p:spTgt spid="99"/>
                                        </p:tgtEl>
                                      </p:cBhvr>
                                      <p:by x="95000" y="95000"/>
                                    </p:animScale>
                                  </p:childTnLst>
                                </p:cTn>
                              </p:par>
                            </p:childTnLst>
                          </p:cTn>
                        </p:par>
                        <p:par>
                          <p:cTn id="18" fill="hold">
                            <p:stCondLst>
                              <p:cond delay="500"/>
                            </p:stCondLst>
                            <p:childTnLst>
                              <p:par>
                                <p:cTn id="19" presetID="52" presetClass="entr" presetSubtype="0" fill="hold" grpId="0" nodeType="afterEffect">
                                  <p:stCondLst>
                                    <p:cond delay="0"/>
                                  </p:stCondLst>
                                  <p:iterate type="lt">
                                    <p:tmPct val="10000"/>
                                  </p:iterate>
                                  <p:childTnLst>
                                    <p:set>
                                      <p:cBhvr>
                                        <p:cTn id="20" dur="1" fill="hold">
                                          <p:stCondLst>
                                            <p:cond delay="0"/>
                                          </p:stCondLst>
                                        </p:cTn>
                                        <p:tgtEl>
                                          <p:spTgt spid="53"/>
                                        </p:tgtEl>
                                        <p:attrNameLst>
                                          <p:attrName>style.visibility</p:attrName>
                                        </p:attrNameLst>
                                      </p:cBhvr>
                                      <p:to>
                                        <p:strVal val="visible"/>
                                      </p:to>
                                    </p:set>
                                    <p:animScale>
                                      <p:cBhvr>
                                        <p:cTn id="21" dur="1000" decel="50000" fill="hold">
                                          <p:stCondLst>
                                            <p:cond delay="0"/>
                                          </p:stCondLst>
                                        </p:cTn>
                                        <p:tgtEl>
                                          <p:spTgt spid="5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53"/>
                                        </p:tgtEl>
                                        <p:attrNameLst>
                                          <p:attrName>ppt_x</p:attrName>
                                          <p:attrName>ppt_y</p:attrName>
                                        </p:attrNameLst>
                                      </p:cBhvr>
                                    </p:animMotion>
                                    <p:animEffect transition="in" filter="fade">
                                      <p:cBhvr>
                                        <p:cTn id="23" dur="1000"/>
                                        <p:tgtEl>
                                          <p:spTgt spid="53"/>
                                        </p:tgtEl>
                                      </p:cBhvr>
                                    </p:animEffect>
                                  </p:childTnLst>
                                </p:cTn>
                              </p:par>
                            </p:childTnLst>
                          </p:cTn>
                        </p:par>
                        <p:par>
                          <p:cTn id="24" fill="hold">
                            <p:stCondLst>
                              <p:cond delay="3500"/>
                            </p:stCondLst>
                            <p:childTnLst>
                              <p:par>
                                <p:cTn id="25" presetID="22" presetClass="entr" presetSubtype="8"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4197350" cy="3662045"/>
          </a:xfrm>
          <a:prstGeom prst="rect">
            <a:avLst/>
          </a:prstGeom>
        </p:spPr>
      </p:pic>
      <p:pic>
        <p:nvPicPr>
          <p:cNvPr id="49156" name="Picture 2"/>
          <p:cNvPicPr>
            <a:picLocks noChangeAspect="1"/>
          </p:cNvPicPr>
          <p:nvPr/>
        </p:nvPicPr>
        <p:blipFill>
          <a:blip r:embed="rId2"/>
          <a:stretch>
            <a:fillRect/>
          </a:stretch>
        </p:blipFill>
        <p:spPr>
          <a:xfrm>
            <a:off x="5835650" y="1563370"/>
            <a:ext cx="6356350" cy="4372610"/>
          </a:xfrm>
          <a:prstGeom prst="rect">
            <a:avLst/>
          </a:prstGeom>
          <a:noFill/>
          <a:ln w="9525">
            <a:noFill/>
          </a:ln>
        </p:spPr>
      </p:pic>
      <p:grpSp>
        <p:nvGrpSpPr>
          <p:cNvPr id="49157" name="组合 49156"/>
          <p:cNvGrpSpPr/>
          <p:nvPr/>
        </p:nvGrpSpPr>
        <p:grpSpPr>
          <a:xfrm>
            <a:off x="2138045" y="1309370"/>
            <a:ext cx="7770495" cy="5074920"/>
            <a:chOff x="1404" y="-368"/>
            <a:chExt cx="4120" cy="2748"/>
          </a:xfrm>
        </p:grpSpPr>
        <p:pic>
          <p:nvPicPr>
            <p:cNvPr id="6" name="TextBox 23"/>
            <p:cNvPicPr/>
            <p:nvPr/>
          </p:nvPicPr>
          <p:blipFill>
            <a:blip r:embed="rId3"/>
            <a:stretch>
              <a:fillRect/>
            </a:stretch>
          </p:blipFill>
          <p:spPr>
            <a:xfrm>
              <a:off x="1404" y="-368"/>
              <a:ext cx="4120" cy="2748"/>
            </a:xfrm>
            <a:prstGeom prst="rect">
              <a:avLst/>
            </a:prstGeom>
            <a:noFill/>
            <a:ln w="9525">
              <a:noFill/>
            </a:ln>
          </p:spPr>
        </p:pic>
        <p:sp>
          <p:nvSpPr>
            <p:cNvPr id="49158" name="文本框 49158"/>
            <p:cNvSpPr txBox="1"/>
            <p:nvPr/>
          </p:nvSpPr>
          <p:spPr>
            <a:xfrm>
              <a:off x="2119" y="296"/>
              <a:ext cx="2881" cy="1420"/>
            </a:xfrm>
            <a:prstGeom prst="rect">
              <a:avLst/>
            </a:prstGeom>
            <a:noFill/>
            <a:ln w="9525">
              <a:noFill/>
            </a:ln>
          </p:spPr>
          <p:txBody>
            <a:bodyPr anchor="ctr"/>
            <a:p>
              <a:pPr algn="l">
                <a:lnSpc>
                  <a:spcPct val="150000"/>
                </a:lnSpc>
                <a:buClrTx/>
                <a:buSzTx/>
                <a:buFontTx/>
              </a:pPr>
              <a:r>
                <a:rPr lang="en-US" altLang="zh-CN" sz="2000" dirty="0">
                  <a:solidFill>
                    <a:srgbClr val="FFFFFF"/>
                  </a:solidFill>
                  <a:latin typeface="微软雅黑" panose="020B0503020204020204" pitchFamily="34" charset="-122"/>
                  <a:ea typeface="微软雅黑" panose="020B0503020204020204" pitchFamily="34" charset="-122"/>
                </a:rPr>
                <a:t>        </a:t>
              </a:r>
              <a:r>
                <a:rPr lang="zh-CN" altLang="en-US" sz="2400" dirty="0">
                  <a:solidFill>
                    <a:srgbClr val="FFFFFF"/>
                  </a:solidFill>
                  <a:latin typeface="微软雅黑" panose="020B0503020204020204" pitchFamily="34" charset="-122"/>
                  <a:ea typeface="微软雅黑" panose="020B0503020204020204" pitchFamily="34" charset="-122"/>
                  <a:sym typeface="+mn-ea"/>
                </a:rPr>
                <a:t>工业机器人由主体、驱动系统和控制系统三个基本部分组成。控制系统是按照输入的程序对驱动系统和执行机构发出指令信号，并进行控制。</a:t>
              </a:r>
              <a:r>
                <a:rPr lang="zh-CN" altLang="en-US" sz="2400"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通常是多轴运动协调控制系统， 包括高性能的主控制器及相应的硬件和控制算法及相应的软件</a:t>
              </a:r>
              <a:endParaRPr lang="zh-CN" altLang="en-US" sz="2400" dirty="0">
                <a:solidFill>
                  <a:srgbClr val="FFFFFF"/>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prestig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nodeType="clickEffect">
                                  <p:stCondLst>
                                    <p:cond delay="0"/>
                                  </p:stCondLst>
                                  <p:childTnLst>
                                    <p:set>
                                      <p:cBhvr>
                                        <p:cTn id="6" dur="1" fill="hold">
                                          <p:stCondLst>
                                            <p:cond delay="0"/>
                                          </p:stCondLst>
                                        </p:cTn>
                                        <p:tgtEl>
                                          <p:spTgt spid="49157"/>
                                        </p:tgtEl>
                                        <p:attrNameLst>
                                          <p:attrName>style.visibility</p:attrName>
                                        </p:attrNameLst>
                                      </p:cBhvr>
                                      <p:to>
                                        <p:strVal val="visible"/>
                                      </p:to>
                                    </p:set>
                                    <p:anim calcmode="lin" valueType="num">
                                      <p:cBhvr additive="base">
                                        <p:cTn id="7" dur="750" fill="hold"/>
                                        <p:tgtEl>
                                          <p:spTgt spid="49157"/>
                                        </p:tgtEl>
                                        <p:attrNameLst>
                                          <p:attrName>ppt_x</p:attrName>
                                        </p:attrNameLst>
                                      </p:cBhvr>
                                      <p:tavLst>
                                        <p:tav tm="0">
                                          <p:val>
                                            <p:strVal val="0-#ppt_w/2"/>
                                          </p:val>
                                        </p:tav>
                                        <p:tav tm="100000">
                                          <p:val>
                                            <p:strVal val="#ppt_x"/>
                                          </p:val>
                                        </p:tav>
                                      </p:tavLst>
                                    </p:anim>
                                    <p:anim calcmode="lin" valueType="num">
                                      <p:cBhvr additive="base">
                                        <p:cTn id="8" dur="750" fill="hold"/>
                                        <p:tgtEl>
                                          <p:spTgt spid="4915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100000" fill="hold" nodeType="afterEffect">
                                  <p:stCondLst>
                                    <p:cond delay="0"/>
                                  </p:stCondLst>
                                  <p:childTnLst>
                                    <p:set>
                                      <p:cBhvr>
                                        <p:cTn id="11" dur="1" fill="hold">
                                          <p:stCondLst>
                                            <p:cond delay="0"/>
                                          </p:stCondLst>
                                        </p:cTn>
                                        <p:tgtEl>
                                          <p:spTgt spid="49156"/>
                                        </p:tgtEl>
                                        <p:attrNameLst>
                                          <p:attrName>style.visibility</p:attrName>
                                        </p:attrNameLst>
                                      </p:cBhvr>
                                      <p:to>
                                        <p:strVal val="visible"/>
                                      </p:to>
                                    </p:set>
                                    <p:anim calcmode="lin" valueType="num">
                                      <p:cBhvr additive="base">
                                        <p:cTn id="12" dur="750" fill="hold"/>
                                        <p:tgtEl>
                                          <p:spTgt spid="49156"/>
                                        </p:tgtEl>
                                        <p:attrNameLst>
                                          <p:attrName>ppt_x</p:attrName>
                                        </p:attrNameLst>
                                      </p:cBhvr>
                                      <p:tavLst>
                                        <p:tav tm="0">
                                          <p:val>
                                            <p:strVal val="1+#ppt_w/2"/>
                                          </p:val>
                                        </p:tav>
                                        <p:tav tm="100000">
                                          <p:val>
                                            <p:strVal val="#ppt_x"/>
                                          </p:val>
                                        </p:tav>
                                      </p:tavLst>
                                    </p:anim>
                                    <p:anim calcmode="lin" valueType="num">
                                      <p:cBhvr additive="base">
                                        <p:cTn id="13" dur="750" fill="hold"/>
                                        <p:tgtEl>
                                          <p:spTgt spid="491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8676" name="组合 28675"/>
          <p:cNvGrpSpPr/>
          <p:nvPr/>
        </p:nvGrpSpPr>
        <p:grpSpPr>
          <a:xfrm>
            <a:off x="883920" y="153035"/>
            <a:ext cx="10614025" cy="6601960"/>
            <a:chOff x="0" y="-888"/>
            <a:chExt cx="11453" cy="12149"/>
          </a:xfrm>
        </p:grpSpPr>
        <p:sp>
          <p:nvSpPr>
            <p:cNvPr id="41988" name="AutoShape 918"/>
            <p:cNvSpPr>
              <a:spLocks noChangeAspect="1"/>
            </p:cNvSpPr>
            <p:nvPr/>
          </p:nvSpPr>
          <p:spPr>
            <a:xfrm rot="-2700000">
              <a:off x="882" y="-888"/>
              <a:ext cx="2432" cy="4208"/>
            </a:xfrm>
            <a:prstGeom prst="star4">
              <a:avLst>
                <a:gd name="adj" fmla="val 12500"/>
              </a:avLst>
            </a:prstGeom>
            <a:gradFill rotWithShape="1">
              <a:gsLst>
                <a:gs pos="0">
                  <a:srgbClr val="FFFFFF"/>
                </a:gs>
                <a:gs pos="100000">
                  <a:srgbClr val="FFFFFF">
                    <a:alpha val="0"/>
                  </a:srgbClr>
                </a:gs>
              </a:gsLst>
              <a:path path="shape">
                <a:fillToRect l="50000" t="50000" r="50000" b="50000"/>
              </a:path>
              <a:tileRect/>
            </a:gradFill>
            <a:ln w="9525">
              <a:noFill/>
            </a:ln>
          </p:spPr>
          <p:txBody>
            <a:bodyPr anchor="ctr">
              <a:spAutoFit/>
            </a:bodyPr>
            <a:p>
              <a:pPr eaLnBrk="0" hangingPunct="0">
                <a:buFont typeface="Arial" panose="020B0604020202020204" pitchFamily="34" charset="0"/>
              </a:pPr>
              <a:endParaRPr lang="zh-CN" altLang="en-US" dirty="0">
                <a:solidFill>
                  <a:srgbClr val="000000"/>
                </a:solidFill>
                <a:latin typeface="Times New Roman" panose="02020603050405020304" pitchFamily="18" charset="0"/>
                <a:ea typeface="宋体" panose="02010600030101010101" pitchFamily="2" charset="-122"/>
              </a:endParaRPr>
            </a:p>
          </p:txBody>
        </p:sp>
        <p:grpSp>
          <p:nvGrpSpPr>
            <p:cNvPr id="41989" name="组合 28677"/>
            <p:cNvGrpSpPr/>
            <p:nvPr/>
          </p:nvGrpSpPr>
          <p:grpSpPr>
            <a:xfrm>
              <a:off x="0" y="-124"/>
              <a:ext cx="11453" cy="11385"/>
              <a:chOff x="0" y="-701"/>
              <a:chExt cx="11566" cy="7113"/>
            </a:xfrm>
          </p:grpSpPr>
          <p:sp>
            <p:nvSpPr>
              <p:cNvPr id="41990" name="AutoShape 10"/>
              <p:cNvSpPr/>
              <p:nvPr/>
            </p:nvSpPr>
            <p:spPr>
              <a:xfrm>
                <a:off x="328" y="-10"/>
                <a:ext cx="10872" cy="6111"/>
              </a:xfrm>
              <a:prstGeom prst="roundRect">
                <a:avLst>
                  <a:gd name="adj" fmla="val 10889"/>
                </a:avLst>
              </a:prstGeom>
              <a:solidFill>
                <a:srgbClr val="FFFFFF"/>
              </a:solidFill>
              <a:ln w="9525" cap="flat" cmpd="sng">
                <a:solidFill>
                  <a:srgbClr val="5DAEFF"/>
                </a:solidFill>
                <a:prstDash val="solid"/>
                <a:round/>
                <a:headEnd type="none" w="med" len="med"/>
                <a:tailEnd type="none" w="med" len="med"/>
              </a:ln>
            </p:spPr>
            <p:txBody>
              <a:bodyPr wrap="none" anchor="ctr"/>
              <a:p>
                <a:pPr eaLnBrk="0" hangingPunct="0">
                  <a:buFont typeface="Arial" panose="020B0604020202020204" pitchFamily="34" charset="0"/>
                </a:pPr>
                <a:endParaRPr lang="zh-CN" altLang="en-US" dirty="0">
                  <a:solidFill>
                    <a:srgbClr val="000000"/>
                  </a:solidFill>
                  <a:latin typeface="Arial" panose="020B0604020202020204" pitchFamily="34" charset="0"/>
                  <a:ea typeface="宋体" panose="02010600030101010101" pitchFamily="2" charset="-122"/>
                </a:endParaRPr>
              </a:p>
            </p:txBody>
          </p:sp>
          <p:sp>
            <p:nvSpPr>
              <p:cNvPr id="41991" name="AutoShape 8"/>
              <p:cNvSpPr/>
              <p:nvPr/>
            </p:nvSpPr>
            <p:spPr>
              <a:xfrm>
                <a:off x="328" y="2193"/>
                <a:ext cx="793" cy="1364"/>
              </a:xfrm>
              <a:prstGeom prst="rightArrow">
                <a:avLst>
                  <a:gd name="adj1" fmla="val 50000"/>
                  <a:gd name="adj2" fmla="val 41625"/>
                </a:avLst>
              </a:prstGeom>
              <a:solidFill>
                <a:srgbClr val="0B85FF"/>
              </a:solidFill>
              <a:ln w="9525" cap="flat" cmpd="sng">
                <a:solidFill>
                  <a:srgbClr val="5DAEFF"/>
                </a:solidFill>
                <a:prstDash val="solid"/>
                <a:miter/>
                <a:headEnd type="none" w="med" len="med"/>
                <a:tailEnd type="none" w="med" len="med"/>
              </a:ln>
            </p:spPr>
            <p:txBody>
              <a:bodyPr wrap="none" anchor="ctr"/>
              <a:p>
                <a:pPr eaLnBrk="0" hangingPunct="0">
                  <a:buFont typeface="Arial" panose="020B0604020202020204" pitchFamily="34" charset="0"/>
                </a:pPr>
                <a:endParaRPr lang="zh-CN" altLang="en-US" dirty="0">
                  <a:solidFill>
                    <a:srgbClr val="000000"/>
                  </a:solidFill>
                  <a:latin typeface="Arial" panose="020B0604020202020204" pitchFamily="34" charset="0"/>
                  <a:ea typeface="宋体" panose="02010600030101010101" pitchFamily="2" charset="-122"/>
                </a:endParaRPr>
              </a:p>
            </p:txBody>
          </p:sp>
          <p:sp>
            <p:nvSpPr>
              <p:cNvPr id="41992" name="Text Box 17"/>
              <p:cNvSpPr txBox="1"/>
              <p:nvPr/>
            </p:nvSpPr>
            <p:spPr>
              <a:xfrm>
                <a:off x="1167" y="675"/>
                <a:ext cx="9688" cy="4011"/>
              </a:xfrm>
              <a:prstGeom prst="rect">
                <a:avLst/>
              </a:prstGeom>
              <a:noFill/>
              <a:ln w="9525">
                <a:noFill/>
              </a:ln>
            </p:spPr>
            <p:txBody>
              <a:bodyPr anchor="t">
                <a:spAutoFit/>
              </a:bodyPr>
              <a:p>
                <a:pPr indent="539750" algn="just" defTabSz="1216025">
                  <a:lnSpc>
                    <a:spcPct val="150000"/>
                  </a:lnSpc>
                  <a:spcBef>
                    <a:spcPct val="20000"/>
                  </a:spcBef>
                </a:pPr>
                <a:r>
                  <a:rPr lang="zh-CN" altLang="en-US" sz="2400" dirty="0">
                    <a:latin typeface="微软雅黑" panose="020B0503020204020204" pitchFamily="34" charset="-122"/>
                    <a:ea typeface="微软雅黑" panose="020B0503020204020204" pitchFamily="34" charset="-122"/>
                    <a:sym typeface="Arial" panose="020B0604020202020204" pitchFamily="34" charset="0"/>
                  </a:rPr>
                  <a:t>要使机器人按照操作者的要求去完成特定的作业任务， 需要下面四个过程：第一个过程在机器人控制中称为示教。即通过计算机可接受的方式告诉机器人去做什么， 给定机器人的作业命令。</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a:p>
                <a:pPr indent="539750" algn="just" defTabSz="1216025">
                  <a:lnSpc>
                    <a:spcPct val="150000"/>
                  </a:lnSpc>
                  <a:spcBef>
                    <a:spcPct val="20000"/>
                  </a:spcBef>
                </a:pPr>
                <a:r>
                  <a:rPr lang="zh-CN" altLang="en-US" sz="2400" dirty="0">
                    <a:latin typeface="微软雅黑" panose="020B0503020204020204" pitchFamily="34" charset="-122"/>
                    <a:ea typeface="微软雅黑" panose="020B0503020204020204" pitchFamily="34" charset="-122"/>
                    <a:sym typeface="Arial" panose="020B0604020202020204" pitchFamily="34" charset="0"/>
                  </a:rPr>
                  <a:t>第二个过程是机器人控制系统的计算部分。它负责整个机器人系统的管理、信息获取及处理、控制策略的制订、作业轨迹的规划等任务， 这是机器人控制系统中的核心过程。</a:t>
                </a:r>
                <a:endParaRPr lang="en-US" altLang="zh-CN" sz="2400" b="1" dirty="0">
                  <a:solidFill>
                    <a:srgbClr val="000000"/>
                  </a:solidFill>
                  <a:latin typeface="微软雅黑" panose="020B0503020204020204" pitchFamily="34" charset="-122"/>
                  <a:ea typeface="微软雅黑" panose="020B0503020204020204" pitchFamily="34" charset="-122"/>
                </a:endParaRPr>
              </a:p>
            </p:txBody>
          </p:sp>
          <p:sp>
            <p:nvSpPr>
              <p:cNvPr id="41993" name="AutoShape 5"/>
              <p:cNvSpPr/>
              <p:nvPr/>
            </p:nvSpPr>
            <p:spPr>
              <a:xfrm>
                <a:off x="0" y="-701"/>
                <a:ext cx="11566" cy="7113"/>
              </a:xfrm>
              <a:prstGeom prst="roundRect">
                <a:avLst>
                  <a:gd name="adj" fmla="val 3481"/>
                </a:avLst>
              </a:prstGeom>
              <a:noFill/>
              <a:ln w="38100" cap="rnd" cmpd="sng">
                <a:solidFill>
                  <a:srgbClr val="00B0F0"/>
                </a:solidFill>
                <a:prstDash val="sysDot"/>
                <a:round/>
                <a:headEnd type="none" w="med" len="med"/>
                <a:tailEnd type="none" w="med" len="med"/>
              </a:ln>
            </p:spPr>
            <p:txBody>
              <a:bodyPr wrap="none" anchor="ctr"/>
              <a:p>
                <a:pPr eaLnBrk="0" hangingPunct="0">
                  <a:buFont typeface="Arial" panose="020B0604020202020204" pitchFamily="34" charset="0"/>
                </a:pPr>
                <a:endParaRPr lang="zh-CN" altLang="en-US" dirty="0">
                  <a:solidFill>
                    <a:srgbClr val="000000"/>
                  </a:solidFill>
                  <a:latin typeface="Arial" panose="020B0604020202020204" pitchFamily="34" charset="0"/>
                  <a:ea typeface="宋体" panose="02010600030101010101" pitchFamily="2" charset="-122"/>
                </a:endParaRPr>
              </a:p>
            </p:txBody>
          </p:sp>
        </p:gr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8676"/>
                                        </p:tgtEl>
                                        <p:attrNameLst>
                                          <p:attrName>style.visibility</p:attrName>
                                        </p:attrNameLst>
                                      </p:cBhvr>
                                      <p:to>
                                        <p:strVal val="visible"/>
                                      </p:to>
                                    </p:set>
                                    <p:anim calcmode="lin" valueType="num">
                                      <p:cBhvr>
                                        <p:cTn id="7" dur="1" fill="hold"/>
                                        <p:tgtEl>
                                          <p:spTgt spid="2867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8676" name="组合 28675"/>
          <p:cNvGrpSpPr/>
          <p:nvPr/>
        </p:nvGrpSpPr>
        <p:grpSpPr>
          <a:xfrm>
            <a:off x="819419" y="152718"/>
            <a:ext cx="10694035" cy="6346809"/>
            <a:chOff x="-1213" y="-888"/>
            <a:chExt cx="14156" cy="12820"/>
          </a:xfrm>
        </p:grpSpPr>
        <p:sp>
          <p:nvSpPr>
            <p:cNvPr id="43012" name="AutoShape 918"/>
            <p:cNvSpPr>
              <a:spLocks noChangeAspect="1"/>
            </p:cNvSpPr>
            <p:nvPr/>
          </p:nvSpPr>
          <p:spPr>
            <a:xfrm rot="-2700000">
              <a:off x="882" y="-888"/>
              <a:ext cx="2432" cy="4208"/>
            </a:xfrm>
            <a:prstGeom prst="star4">
              <a:avLst>
                <a:gd name="adj" fmla="val 12500"/>
              </a:avLst>
            </a:prstGeom>
            <a:gradFill rotWithShape="1">
              <a:gsLst>
                <a:gs pos="0">
                  <a:srgbClr val="FFFFFF"/>
                </a:gs>
                <a:gs pos="100000">
                  <a:srgbClr val="FFFFFF">
                    <a:alpha val="0"/>
                  </a:srgbClr>
                </a:gs>
              </a:gsLst>
              <a:path path="shape">
                <a:fillToRect l="50000" t="50000" r="50000" b="50000"/>
              </a:path>
              <a:tileRect/>
            </a:gradFill>
            <a:ln w="9525">
              <a:noFill/>
            </a:ln>
          </p:spPr>
          <p:txBody>
            <a:bodyPr anchor="ctr">
              <a:spAutoFit/>
            </a:bodyPr>
            <a:p>
              <a:pPr eaLnBrk="0" hangingPunct="0">
                <a:buFont typeface="Arial" panose="020B0604020202020204" pitchFamily="34" charset="0"/>
              </a:pPr>
              <a:endParaRPr lang="zh-CN" altLang="en-US" dirty="0">
                <a:solidFill>
                  <a:srgbClr val="000000"/>
                </a:solidFill>
                <a:latin typeface="Times New Roman" panose="02020603050405020304" pitchFamily="18" charset="0"/>
                <a:ea typeface="宋体" panose="02010600030101010101" pitchFamily="2" charset="-122"/>
              </a:endParaRPr>
            </a:p>
          </p:txBody>
        </p:sp>
        <p:grpSp>
          <p:nvGrpSpPr>
            <p:cNvPr id="43013" name="组合 28677"/>
            <p:cNvGrpSpPr/>
            <p:nvPr/>
          </p:nvGrpSpPr>
          <p:grpSpPr>
            <a:xfrm>
              <a:off x="-1213" y="27"/>
              <a:ext cx="14156" cy="11905"/>
              <a:chOff x="-1225" y="-607"/>
              <a:chExt cx="14296" cy="7438"/>
            </a:xfrm>
          </p:grpSpPr>
          <p:sp>
            <p:nvSpPr>
              <p:cNvPr id="43014" name="AutoShape 10"/>
              <p:cNvSpPr/>
              <p:nvPr/>
            </p:nvSpPr>
            <p:spPr>
              <a:xfrm>
                <a:off x="-446" y="70"/>
                <a:ext cx="12763" cy="6187"/>
              </a:xfrm>
              <a:prstGeom prst="roundRect">
                <a:avLst>
                  <a:gd name="adj" fmla="val 10889"/>
                </a:avLst>
              </a:prstGeom>
              <a:solidFill>
                <a:srgbClr val="FFFFFF"/>
              </a:solidFill>
              <a:ln w="9525" cap="flat" cmpd="sng">
                <a:solidFill>
                  <a:srgbClr val="5DAEFF"/>
                </a:solidFill>
                <a:prstDash val="solid"/>
                <a:round/>
                <a:headEnd type="none" w="med" len="med"/>
                <a:tailEnd type="none" w="med" len="med"/>
              </a:ln>
            </p:spPr>
            <p:txBody>
              <a:bodyPr wrap="none" anchor="ctr"/>
              <a:p>
                <a:pPr eaLnBrk="0" hangingPunct="0">
                  <a:buFont typeface="Arial" panose="020B0604020202020204" pitchFamily="34" charset="0"/>
                </a:pPr>
                <a:endParaRPr lang="zh-CN" altLang="en-US" dirty="0">
                  <a:solidFill>
                    <a:srgbClr val="000000"/>
                  </a:solidFill>
                  <a:latin typeface="Arial" panose="020B0604020202020204" pitchFamily="34" charset="0"/>
                  <a:ea typeface="宋体" panose="02010600030101010101" pitchFamily="2" charset="-122"/>
                </a:endParaRPr>
              </a:p>
            </p:txBody>
          </p:sp>
          <p:sp>
            <p:nvSpPr>
              <p:cNvPr id="43015" name="AutoShape 8"/>
              <p:cNvSpPr/>
              <p:nvPr/>
            </p:nvSpPr>
            <p:spPr>
              <a:xfrm>
                <a:off x="-446" y="2129"/>
                <a:ext cx="793" cy="1364"/>
              </a:xfrm>
              <a:prstGeom prst="rightArrow">
                <a:avLst>
                  <a:gd name="adj1" fmla="val 50000"/>
                  <a:gd name="adj2" fmla="val 41625"/>
                </a:avLst>
              </a:prstGeom>
              <a:solidFill>
                <a:srgbClr val="0B85FF"/>
              </a:solidFill>
              <a:ln w="9525" cap="flat" cmpd="sng">
                <a:solidFill>
                  <a:srgbClr val="5DAEFF"/>
                </a:solidFill>
                <a:prstDash val="solid"/>
                <a:miter/>
                <a:headEnd type="none" w="med" len="med"/>
                <a:tailEnd type="none" w="med" len="med"/>
              </a:ln>
            </p:spPr>
            <p:txBody>
              <a:bodyPr wrap="none" anchor="ctr"/>
              <a:p>
                <a:pPr eaLnBrk="0" hangingPunct="0">
                  <a:buFont typeface="Arial" panose="020B0604020202020204" pitchFamily="34" charset="0"/>
                </a:pPr>
                <a:endParaRPr lang="zh-CN" altLang="en-US" dirty="0">
                  <a:solidFill>
                    <a:srgbClr val="000000"/>
                  </a:solidFill>
                  <a:latin typeface="Arial" panose="020B0604020202020204" pitchFamily="34" charset="0"/>
                  <a:ea typeface="宋体" panose="02010600030101010101" pitchFamily="2" charset="-122"/>
                </a:endParaRPr>
              </a:p>
            </p:txBody>
          </p:sp>
          <p:sp>
            <p:nvSpPr>
              <p:cNvPr id="43016" name="Text Box 17"/>
              <p:cNvSpPr txBox="1"/>
              <p:nvPr/>
            </p:nvSpPr>
            <p:spPr>
              <a:xfrm>
                <a:off x="652" y="456"/>
                <a:ext cx="11104" cy="5801"/>
              </a:xfrm>
              <a:prstGeom prst="rect">
                <a:avLst/>
              </a:prstGeom>
              <a:noFill/>
              <a:ln w="9525">
                <a:noFill/>
              </a:ln>
            </p:spPr>
            <p:txBody>
              <a:bodyPr wrap="square" anchor="t">
                <a:spAutoFit/>
              </a:bodyPr>
              <a:p>
                <a:pPr indent="539750" algn="just" defTabSz="1216025">
                  <a:lnSpc>
                    <a:spcPct val="150000"/>
                  </a:lnSpc>
                  <a:spcBef>
                    <a:spcPct val="20000"/>
                  </a:spcBef>
                </a:pPr>
                <a:r>
                  <a:rPr lang="zh-CN" altLang="en-US" sz="2400" dirty="0">
                    <a:latin typeface="微软雅黑" panose="020B0503020204020204" pitchFamily="34" charset="-122"/>
                    <a:ea typeface="微软雅黑" panose="020B0503020204020204" pitchFamily="34" charset="-122"/>
                    <a:sym typeface="Arial" panose="020B0604020202020204" pitchFamily="34" charset="0"/>
                  </a:rPr>
                  <a:t>第三个过程是机器人控制中的伺服驱动部分。它根据不同的控制算法， 将机器人控制策略转化为驱动信号， 驱动伺服电动机等驱动部分， 实现机器人的高速、高精度运动，去完成指定的作业。</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a:p>
                <a:pPr indent="539750" algn="just" defTabSz="1216025">
                  <a:lnSpc>
                    <a:spcPct val="150000"/>
                  </a:lnSpc>
                  <a:spcBef>
                    <a:spcPct val="20000"/>
                  </a:spcBef>
                </a:pPr>
                <a:r>
                  <a:rPr lang="zh-CN" altLang="en-US" sz="2400" dirty="0">
                    <a:latin typeface="微软雅黑" panose="020B0503020204020204" pitchFamily="34" charset="-122"/>
                    <a:ea typeface="微软雅黑" panose="020B0503020204020204" pitchFamily="34" charset="-122"/>
                    <a:sym typeface="Arial" panose="020B0604020202020204" pitchFamily="34" charset="0"/>
                  </a:rPr>
                  <a:t>第四个过程是机器人控制中的传感部分。通过传感器的反馈， 保证机器人去正确地完成指定的作业， 同时将各种信息反馈到计算机中， 以便使计算机实时监控整个系统的运行情况。</a:t>
                </a:r>
                <a:endParaRPr lang="en-US" altLang="zh-CN" sz="2400" b="1" dirty="0">
                  <a:solidFill>
                    <a:srgbClr val="000000"/>
                  </a:solidFill>
                  <a:latin typeface="微软雅黑" panose="020B0503020204020204" pitchFamily="34" charset="-122"/>
                  <a:ea typeface="微软雅黑" panose="020B0503020204020204" pitchFamily="34" charset="-122"/>
                </a:endParaRPr>
              </a:p>
            </p:txBody>
          </p:sp>
          <p:sp>
            <p:nvSpPr>
              <p:cNvPr id="43017" name="AutoShape 5"/>
              <p:cNvSpPr/>
              <p:nvPr/>
            </p:nvSpPr>
            <p:spPr>
              <a:xfrm>
                <a:off x="-1225" y="-607"/>
                <a:ext cx="14296" cy="7438"/>
              </a:xfrm>
              <a:prstGeom prst="roundRect">
                <a:avLst>
                  <a:gd name="adj" fmla="val 3481"/>
                </a:avLst>
              </a:prstGeom>
              <a:noFill/>
              <a:ln w="38100" cap="rnd" cmpd="sng">
                <a:solidFill>
                  <a:srgbClr val="00B0F0"/>
                </a:solidFill>
                <a:prstDash val="sysDot"/>
                <a:round/>
                <a:headEnd type="none" w="med" len="med"/>
                <a:tailEnd type="none" w="med" len="med"/>
              </a:ln>
            </p:spPr>
            <p:txBody>
              <a:bodyPr wrap="none" anchor="ctr"/>
              <a:p>
                <a:pPr eaLnBrk="0" hangingPunct="0">
                  <a:buFont typeface="Arial" panose="020B0604020202020204" pitchFamily="34" charset="0"/>
                </a:pPr>
                <a:endParaRPr lang="zh-CN" altLang="en-US" dirty="0">
                  <a:solidFill>
                    <a:srgbClr val="000000"/>
                  </a:solidFill>
                  <a:latin typeface="Arial" panose="020B0604020202020204" pitchFamily="34" charset="0"/>
                  <a:ea typeface="宋体" panose="02010600030101010101" pitchFamily="2" charset="-122"/>
                </a:endParaRPr>
              </a:p>
            </p:txBody>
          </p:sp>
        </p:gr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8676"/>
                                        </p:tgtEl>
                                        <p:attrNameLst>
                                          <p:attrName>style.visibility</p:attrName>
                                        </p:attrNameLst>
                                      </p:cBhvr>
                                      <p:to>
                                        <p:strVal val="visible"/>
                                      </p:to>
                                    </p:set>
                                    <p:anim calcmode="lin" valueType="num">
                                      <p:cBhvr>
                                        <p:cTn id="7" dur="1" fill="hold"/>
                                        <p:tgtEl>
                                          <p:spTgt spid="2867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8" name="Text Box 5"/>
          <p:cNvSpPr txBox="1"/>
          <p:nvPr/>
        </p:nvSpPr>
        <p:spPr>
          <a:xfrm>
            <a:off x="1551305" y="816610"/>
            <a:ext cx="9573895" cy="1753235"/>
          </a:xfrm>
          <a:prstGeom prst="rect">
            <a:avLst/>
          </a:prstGeom>
          <a:solidFill>
            <a:srgbClr val="FFFFFF"/>
          </a:solidFill>
          <a:ln w="28575" cap="flat" cmpd="sng">
            <a:solidFill>
              <a:srgbClr val="009999"/>
            </a:solidFill>
            <a:prstDash val="solid"/>
            <a:miter/>
            <a:headEnd type="none" w="med" len="med"/>
            <a:tailEnd type="none" w="med" len="med"/>
          </a:ln>
          <a:effectLst>
            <a:outerShdw dist="20000" dir="5400000" algn="ctr" rotWithShape="0">
              <a:srgbClr val="000000">
                <a:alpha val="35999"/>
              </a:srgbClr>
            </a:outerShdw>
          </a:effectLst>
        </p:spPr>
        <p:txBody>
          <a:bodyPr wrap="square" anchor="t">
            <a:spAutoFit/>
          </a:bodyPr>
          <a:p>
            <a:pPr>
              <a:lnSpc>
                <a:spcPct val="150000"/>
              </a:lnSpc>
              <a:spcBef>
                <a:spcPct val="50000"/>
              </a:spcBef>
              <a:buFont typeface="Wingdings" panose="05000000000000000000" pitchFamily="2" charset="2"/>
            </a:pPr>
            <a:r>
              <a:rPr lang="zh-CN" altLang="en-US" sz="2000" dirty="0">
                <a:solidFill>
                  <a:srgbClr val="000000"/>
                </a:solidFill>
                <a:latin typeface="微软雅黑" panose="020B0503020204020204" pitchFamily="34" charset="-122"/>
                <a:ea typeface="微软雅黑" panose="020B0503020204020204" pitchFamily="34" charset="-122"/>
              </a:rPr>
              <a:t>       </a:t>
            </a:r>
            <a:r>
              <a:rPr lang="zh-CN" altLang="en-US" sz="2400" dirty="0">
                <a:solidFill>
                  <a:srgbClr val="000000"/>
                </a:solidFill>
                <a:latin typeface="微软雅黑" panose="020B0503020204020204" pitchFamily="34" charset="-122"/>
                <a:ea typeface="微软雅黑" panose="020B0503020204020204" pitchFamily="34" charset="-122"/>
              </a:rPr>
              <a:t> 机器人控制系统其基本功能有示教</a:t>
            </a:r>
            <a:r>
              <a:rPr lang="en-US" altLang="zh-CN" sz="2400" dirty="0">
                <a:solidFill>
                  <a:srgbClr val="000000"/>
                </a:solidFill>
                <a:latin typeface="微软雅黑" panose="020B0503020204020204" pitchFamily="34" charset="-122"/>
                <a:ea typeface="微软雅黑" panose="020B0503020204020204" pitchFamily="34" charset="-122"/>
              </a:rPr>
              <a:t>-</a:t>
            </a:r>
            <a:r>
              <a:rPr lang="zh-CN" altLang="en-US" sz="2400" dirty="0">
                <a:solidFill>
                  <a:srgbClr val="000000"/>
                </a:solidFill>
                <a:latin typeface="微软雅黑" panose="020B0503020204020204" pitchFamily="34" charset="-122"/>
                <a:ea typeface="微软雅黑" panose="020B0503020204020204" pitchFamily="34" charset="-122"/>
              </a:rPr>
              <a:t>再现功能、坐标设置功能、与外围设备的联系功能、位置伺服功能、记忆功能、故障诊断安全保护功能。</a:t>
            </a:r>
            <a:endParaRPr lang="zh-CN" altLang="en-US" sz="2400" dirty="0">
              <a:solidFill>
                <a:srgbClr val="000000"/>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3233738" y="2711768"/>
            <a:ext cx="4664075" cy="3706812"/>
          </a:xfrm>
          <a:prstGeom prst="rect">
            <a:avLst/>
          </a:prstGeom>
          <a:noFill/>
          <a:ln w="9525">
            <a:noFill/>
          </a:ln>
        </p:spPr>
      </p:pic>
    </p:spTree>
    <p:custDataLst>
      <p:tags r:id="rId2"/>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1748"/>
                                        </p:tgtEl>
                                        <p:attrNameLst>
                                          <p:attrName>style.visibility</p:attrName>
                                        </p:attrNameLst>
                                      </p:cBhvr>
                                      <p:to>
                                        <p:strVal val="visible"/>
                                      </p:to>
                                    </p:set>
                                    <p:anim calcmode="lin" valueType="num">
                                      <p:cBhvr>
                                        <p:cTn id="7" dur="1" fill="hold"/>
                                        <p:tgtEl>
                                          <p:spTgt spid="31748"/>
                                        </p:tgtEl>
                                      </p:cBhvr>
                                    </p:anim>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000000"/>
                                          </p:val>
                                        </p:tav>
                                        <p:tav tm="100000">
                                          <p:val>
                                            <p:strVal val="#ppt_w"/>
                                          </p:val>
                                        </p:tav>
                                      </p:tavLst>
                                    </p:anim>
                                    <p:anim calcmode="lin" valueType="num">
                                      <p:cBhvr>
                                        <p:cTn id="13" dur="1000" fill="hold"/>
                                        <p:tgtEl>
                                          <p:spTgt spid="3"/>
                                        </p:tgtEl>
                                        <p:attrNameLst>
                                          <p:attrName>ppt_h</p:attrName>
                                        </p:attrNameLst>
                                      </p:cBhvr>
                                      <p:tavLst>
                                        <p:tav tm="0">
                                          <p:val>
                                            <p:fltVal val="0.000000"/>
                                          </p:val>
                                        </p:tav>
                                        <p:tav tm="100000">
                                          <p:val>
                                            <p:strVal val="#ppt_h"/>
                                          </p:val>
                                        </p:tav>
                                      </p:tavLst>
                                    </p:anim>
                                    <p:anim calcmode="lin" valueType="num">
                                      <p:cBhvr>
                                        <p:cTn id="14" dur="1000" fill="hold"/>
                                        <p:tgtEl>
                                          <p:spTgt spid="3"/>
                                        </p:tgtEl>
                                        <p:attrNameLst>
                                          <p:attrName>ppt_x</p:attrName>
                                        </p:attrNameLst>
                                      </p:cBhvr>
                                      <p:tavLst>
                                        <p:tav tm="0" fmla="#ppt_x+(cos(-2*pi*(1-$))*-#ppt_x-sin(-2*pi*(1-$))*(1-#ppt_y))*(1-$)">
                                          <p:val>
                                            <p:fltVal val="0.000000"/>
                                          </p:val>
                                        </p:tav>
                                        <p:tav tm="100000">
                                          <p:val>
                                            <p:fltVal val="1.000000"/>
                                          </p:val>
                                        </p:tav>
                                      </p:tavLst>
                                    </p:anim>
                                    <p:anim calcmode="lin" valueType="num">
                                      <p:cBhvr>
                                        <p:cTn id="15" dur="1000" fill="hold"/>
                                        <p:tgtEl>
                                          <p:spTgt spid="3"/>
                                        </p:tgtEl>
                                        <p:attrNameLst>
                                          <p:attrName>ppt_y</p:attrName>
                                        </p:attrNameLst>
                                      </p:cBhvr>
                                      <p:tavLst>
                                        <p:tav tm="0" fmla="#ppt_y+(sin(-2*pi*(1-$))*-#ppt_x+cos(-2*pi*(1-$))*(1-#ppt_y))*(1-$)">
                                          <p:val>
                                            <p:fltVal val="0.000000"/>
                                          </p:val>
                                        </p:tav>
                                        <p:tav tm="100000">
                                          <p:val>
                                            <p:fltVal val="1.00000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bldLvl="0" animBg="1"/>
    </p:bldLst>
  </p:timing>
</p:sld>
</file>

<file path=ppt/tags/tag1.xml><?xml version="1.0" encoding="utf-8"?>
<p:tagLst xmlns:p="http://schemas.openxmlformats.org/presentationml/2006/main">
  <p:tag name="KSO_WM_TEMPLATE_CATEGORY" val="custom"/>
  <p:tag name="KSO_WM_TEMPLATE_INDEX" val="17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3880</Words>
  <Application>WPS 演示</Application>
  <PresentationFormat>宽屏</PresentationFormat>
  <Paragraphs>162</Paragraphs>
  <Slides>29</Slides>
  <Notes>42</Notes>
  <HiddenSlides>0</HiddenSlides>
  <MMClips>2</MMClips>
  <ScaleCrop>false</ScaleCrop>
  <HeadingPairs>
    <vt:vector size="8" baseType="variant">
      <vt:variant>
        <vt:lpstr>已用的字体</vt:lpstr>
      </vt:variant>
      <vt:variant>
        <vt:i4>17</vt:i4>
      </vt:variant>
      <vt:variant>
        <vt:lpstr>主题</vt:lpstr>
      </vt:variant>
      <vt:variant>
        <vt:i4>1</vt:i4>
      </vt:variant>
      <vt:variant>
        <vt:lpstr>嵌入 OLE 服务器</vt:lpstr>
      </vt:variant>
      <vt:variant>
        <vt:i4>1</vt:i4>
      </vt:variant>
      <vt:variant>
        <vt:lpstr>幻灯片标题</vt:lpstr>
      </vt:variant>
      <vt:variant>
        <vt:i4>29</vt:i4>
      </vt:variant>
    </vt:vector>
  </HeadingPairs>
  <TitlesOfParts>
    <vt:vector size="48" baseType="lpstr">
      <vt:lpstr>Arial</vt:lpstr>
      <vt:lpstr>宋体</vt:lpstr>
      <vt:lpstr>Wingdings</vt:lpstr>
      <vt:lpstr>微软雅黑</vt:lpstr>
      <vt:lpstr>Agency FB</vt:lpstr>
      <vt:lpstr>黑体</vt:lpstr>
      <vt:lpstr>Calibri</vt:lpstr>
      <vt:lpstr>Arial Black</vt:lpstr>
      <vt:lpstr>Verdana</vt:lpstr>
      <vt:lpstr>Gulim</vt:lpstr>
      <vt:lpstr>Arial Unicode MS</vt:lpstr>
      <vt:lpstr>Calibri Light</vt:lpstr>
      <vt:lpstr>Stencil</vt:lpstr>
      <vt:lpstr>Times New Roman</vt:lpstr>
      <vt:lpstr>华文新魏</vt:lpstr>
      <vt:lpstr>楷体_GB2312</vt:lpstr>
      <vt:lpstr>新宋体</vt:lpstr>
      <vt:lpstr>Office 主题</vt:lpstr>
      <vt:lpstr>Visio.Drawing.11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creator>王凌燕</dc:creator>
  <cp:lastModifiedBy>小杰</cp:lastModifiedBy>
  <cp:revision>264</cp:revision>
  <dcterms:created xsi:type="dcterms:W3CDTF">2018-01-20T05:38:00Z</dcterms:created>
  <dcterms:modified xsi:type="dcterms:W3CDTF">2020-04-25T05:34:24Z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2052-11.1.0.9584</vt:lpwstr>
  </property>
</Properties>
</file>